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24"/>
  </p:notesMasterIdLst>
  <p:handoutMasterIdLst>
    <p:handoutMasterId r:id="rId25"/>
  </p:handoutMasterIdLst>
  <p:sldIdLst>
    <p:sldId id="304" r:id="rId3"/>
    <p:sldId id="257" r:id="rId4"/>
    <p:sldId id="297" r:id="rId5"/>
    <p:sldId id="298" r:id="rId6"/>
    <p:sldId id="299" r:id="rId7"/>
    <p:sldId id="300" r:id="rId8"/>
    <p:sldId id="282" r:id="rId9"/>
    <p:sldId id="296" r:id="rId10"/>
    <p:sldId id="283" r:id="rId11"/>
    <p:sldId id="261" r:id="rId12"/>
    <p:sldId id="302" r:id="rId13"/>
    <p:sldId id="285" r:id="rId14"/>
    <p:sldId id="301" r:id="rId15"/>
    <p:sldId id="287" r:id="rId16"/>
    <p:sldId id="288" r:id="rId17"/>
    <p:sldId id="295" r:id="rId18"/>
    <p:sldId id="286" r:id="rId19"/>
    <p:sldId id="262" r:id="rId20"/>
    <p:sldId id="263" r:id="rId21"/>
    <p:sldId id="303" r:id="rId22"/>
    <p:sldId id="305" r:id="rId23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2B885-A4AA-40C0-B6DA-9649D86177B3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6711-9AC9-4075-8554-07D1530E48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979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7AF77-FD69-48E2-BB29-0AD35C1A202F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D9C00-3F41-4B9E-9214-F6E2B45A98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2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6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21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593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397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173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2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65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85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92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2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14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71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6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1001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25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04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32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92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253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567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06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103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32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18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421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5123-8A7C-412B-8FEA-821CD8E0C2F2}" type="datetimeFigureOut">
              <a:rPr lang="hu-HU" smtClean="0"/>
              <a:t>2018.07.04.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2698-CBCA-4EED-BD26-443840097F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441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27D7-DD7F-7647-872D-58CEF70FE2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2018.07.04.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6DB6-6D29-E241-8712-6B7382CA64F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3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A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400" y="4648200"/>
            <a:ext cx="3022600" cy="220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543925" y="4443413"/>
            <a:ext cx="1224483" cy="857250"/>
          </a:xfrm>
          <a:prstGeom prst="rect">
            <a:avLst/>
          </a:prstGeom>
          <a:solidFill>
            <a:srgbClr val="24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2253893" y="922763"/>
            <a:ext cx="76993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hu-HU" alt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  <a:t>KEHOP-1.2.0-15-2016-00018</a:t>
            </a:r>
            <a:br>
              <a:rPr lang="hu-HU" alt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</a:br>
            <a:r>
              <a:rPr lang="hu-HU" alt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  <a:t/>
            </a:r>
            <a:br>
              <a:rPr lang="hu-HU" alt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</a:br>
            <a:r>
              <a:rPr lang="hu-HU" alt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  <a:t>„</a:t>
            </a:r>
            <a:r>
              <a:rPr 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  <a:t>Megyei Klímastratégia és Megyei </a:t>
            </a:r>
            <a:r>
              <a:rPr lang="hu-HU" sz="2400" b="1" dirty="0" err="1" smtClean="0">
                <a:solidFill>
                  <a:srgbClr val="FFFFFF"/>
                </a:solidFill>
                <a:latin typeface="Arial"/>
                <a:ea typeface="Microsoft YaHei"/>
              </a:rPr>
              <a:t>Éghajlatváltozási</a:t>
            </a:r>
            <a:r>
              <a:rPr 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  <a:t> Platform létrehozása </a:t>
            </a:r>
            <a:r>
              <a:rPr lang="hu-HU" altLang="hu-HU" sz="2400" b="1" dirty="0" smtClean="0">
                <a:solidFill>
                  <a:srgbClr val="FFFFFF"/>
                </a:solidFill>
                <a:latin typeface="Arial"/>
                <a:ea typeface="Microsoft YaHei"/>
              </a:rPr>
              <a:t>Fejér megyében”</a:t>
            </a:r>
            <a:r>
              <a:rPr lang="hu-HU" altLang="hu-HU" sz="3600" b="1" dirty="0" smtClean="0">
                <a:solidFill>
                  <a:srgbClr val="FFFFFF"/>
                </a:solidFill>
                <a:latin typeface="Arial"/>
                <a:ea typeface="Microsoft YaHei"/>
              </a:rPr>
              <a:t/>
            </a:r>
            <a:br>
              <a:rPr lang="hu-HU" altLang="hu-HU" sz="3600" b="1" dirty="0" smtClean="0">
                <a:solidFill>
                  <a:srgbClr val="FFFFFF"/>
                </a:solidFill>
                <a:latin typeface="Arial"/>
                <a:ea typeface="Microsoft YaHei"/>
              </a:rPr>
            </a:br>
            <a:r>
              <a:rPr lang="hu-HU" altLang="hu-HU" sz="3600" b="1" dirty="0" smtClean="0">
                <a:solidFill>
                  <a:srgbClr val="FFFFFF"/>
                </a:solidFill>
                <a:latin typeface="Arial"/>
                <a:ea typeface="Microsoft YaHei"/>
              </a:rPr>
              <a:t/>
            </a:r>
            <a:br>
              <a:rPr lang="hu-HU" altLang="hu-HU" sz="3600" b="1" dirty="0" smtClean="0">
                <a:solidFill>
                  <a:srgbClr val="FFFFFF"/>
                </a:solidFill>
                <a:latin typeface="Arial"/>
                <a:ea typeface="Microsoft YaHei"/>
              </a:rPr>
            </a:br>
            <a:r>
              <a:rPr lang="hu-HU" altLang="hu-H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NYITÓKONFERENCIA</a:t>
            </a:r>
            <a:endParaRPr lang="hu-HU" altLang="hu-HU" sz="2400" b="1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60699" y="5300663"/>
            <a:ext cx="616889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7255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lnSpc>
                <a:spcPct val="84000"/>
              </a:lnSpc>
              <a:spcBef>
                <a:spcPts val="1000"/>
              </a:spcBef>
              <a:spcAft>
                <a:spcPct val="0"/>
              </a:spcAft>
            </a:pPr>
            <a:r>
              <a:rPr lang="hu-HU" altLang="hu-HU" sz="2000" b="1" dirty="0">
                <a:solidFill>
                  <a:srgbClr val="FFFFFF"/>
                </a:solidFill>
                <a:cs typeface="Arial Unicode MS" panose="020B0604020202020204" pitchFamily="34" charset="-128"/>
              </a:rPr>
              <a:t>Kígyóssy Gábor területfejlesztési </a:t>
            </a:r>
            <a:r>
              <a:rPr lang="hu-HU" altLang="hu-HU" sz="2000" b="1" dirty="0" smtClean="0">
                <a:solidFill>
                  <a:srgbClr val="FFFFFF"/>
                </a:solidFill>
                <a:cs typeface="Arial Unicode MS" panose="020B0604020202020204" pitchFamily="34" charset="-128"/>
              </a:rPr>
              <a:t>munkatárs</a:t>
            </a:r>
            <a:r>
              <a:rPr lang="hu-HU" altLang="hu-HU" sz="2000" b="1" dirty="0">
                <a:solidFill>
                  <a:srgbClr val="FFFFFF"/>
                </a:solidFill>
                <a:cs typeface="Arial Unicode MS" panose="020B0604020202020204" pitchFamily="34" charset="-128"/>
              </a:rPr>
              <a:t>, vezető </a:t>
            </a:r>
            <a:r>
              <a:rPr lang="hu-HU" altLang="hu-HU" sz="2000" b="1" dirty="0" smtClean="0">
                <a:solidFill>
                  <a:srgbClr val="FFFFFF"/>
                </a:solidFill>
                <a:cs typeface="Arial Unicode MS" panose="020B0604020202020204" pitchFamily="34" charset="-128"/>
              </a:rPr>
              <a:t>tervező, Platform Titkársága</a:t>
            </a:r>
            <a:endParaRPr lang="hu-HU" altLang="hu-HU" sz="2000" b="1" dirty="0">
              <a:solidFill>
                <a:srgbClr val="FFFFFF"/>
              </a:solidFill>
              <a:cs typeface="Arial Unicode MS" panose="020B0604020202020204" pitchFamily="34" charset="-128"/>
            </a:endParaRPr>
          </a:p>
          <a:p>
            <a:pPr defTabSz="449263" fontAlgn="base">
              <a:lnSpc>
                <a:spcPct val="84000"/>
              </a:lnSpc>
              <a:spcBef>
                <a:spcPts val="1000"/>
              </a:spcBef>
              <a:spcAft>
                <a:spcPct val="0"/>
              </a:spcAft>
            </a:pPr>
            <a:r>
              <a:rPr lang="hu-HU" altLang="hu-HU" sz="2000" b="1" dirty="0" smtClean="0">
                <a:solidFill>
                  <a:srgbClr val="FFFFFF"/>
                </a:solidFill>
                <a:cs typeface="Arial Unicode MS" panose="020B0604020202020204" pitchFamily="34" charset="-128"/>
              </a:rPr>
              <a:t>Székesfehérvár</a:t>
            </a:r>
            <a:r>
              <a:rPr lang="hu-HU" altLang="hu-HU" sz="2000" b="1" dirty="0" smtClean="0">
                <a:solidFill>
                  <a:srgbClr val="FFFFFF"/>
                </a:solidFill>
                <a:cs typeface="Arial Unicode MS" panose="020B0604020202020204" pitchFamily="34" charset="-128"/>
              </a:rPr>
              <a:t>, </a:t>
            </a:r>
            <a:r>
              <a:rPr lang="hu-HU" altLang="hu-HU" sz="2000" b="1" dirty="0" smtClean="0">
                <a:solidFill>
                  <a:srgbClr val="FFFFFF"/>
                </a:solidFill>
                <a:cs typeface="Arial Unicode MS" panose="020B0604020202020204" pitchFamily="34" charset="-128"/>
              </a:rPr>
              <a:t>2017. szeptember 26.</a:t>
            </a:r>
            <a:endParaRPr lang="hu-HU" altLang="hu-HU" sz="2000" b="1" dirty="0">
              <a:solidFill>
                <a:srgbClr val="FFFFFF"/>
              </a:solidFill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42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0216" y="365126"/>
            <a:ext cx="10653584" cy="685198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A Platform számára szervezett szakmai programok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9557" y="951472"/>
            <a:ext cx="10735962" cy="5103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1200" dirty="0"/>
          </a:p>
          <a:p>
            <a:pPr algn="just">
              <a:buFontTx/>
              <a:buChar char="-"/>
            </a:pPr>
            <a:r>
              <a:rPr lang="hu-HU" dirty="0" smtClean="0"/>
              <a:t>A Fejér Megyei </a:t>
            </a:r>
            <a:r>
              <a:rPr lang="hu-HU" dirty="0" err="1" smtClean="0"/>
              <a:t>Éghajlatváltozási</a:t>
            </a:r>
            <a:r>
              <a:rPr lang="hu-HU" dirty="0" smtClean="0"/>
              <a:t> Platform tagjai részére a Klímabarát </a:t>
            </a:r>
            <a:r>
              <a:rPr lang="hu-HU" dirty="0"/>
              <a:t>T</a:t>
            </a:r>
            <a:r>
              <a:rPr lang="hu-HU" dirty="0" smtClean="0"/>
              <a:t>elepülések Szövetsége szervezésében 2 napos klímavédelmi szakmai képzés volt a Megyeházán, 2017. május </a:t>
            </a:r>
            <a:r>
              <a:rPr lang="hu-HU" dirty="0"/>
              <a:t>4-5-én. </a:t>
            </a:r>
            <a:endParaRPr lang="hu-HU" dirty="0" smtClean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sz="2400" dirty="0" smtClean="0"/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20" y="2490115"/>
            <a:ext cx="5534722" cy="415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0216" y="365126"/>
            <a:ext cx="10653584" cy="685198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A Platform számára szervezett szakmai programok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9557" y="951472"/>
            <a:ext cx="10735962" cy="5103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1200" dirty="0"/>
          </a:p>
          <a:p>
            <a:pPr marL="0" indent="0" algn="just">
              <a:buNone/>
            </a:pPr>
            <a:r>
              <a:rPr lang="hu-HU" dirty="0" smtClean="0"/>
              <a:t>- A platformtagok szakmai napon vettek rész 2017. június 27-én, Martonvásáron, az MTA Agrártudományi Kutatóközpont Mezőgazdasági Intézetében, melyen a Kutatóintézet klímavédelmi célú kutatási eredményeit és a Fitotron berendezéseit ismerhették meg.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algn="just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2980821"/>
            <a:ext cx="5525036" cy="366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42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647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A klímaváltozással kapcsolatos szemléletformáló akciók szervezése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9470" y="1169772"/>
            <a:ext cx="11164330" cy="53545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600" b="1" u="sng" dirty="0" smtClean="0"/>
              <a:t>2 konferencia</a:t>
            </a:r>
            <a:r>
              <a:rPr lang="hu-HU" sz="3600" dirty="0" smtClean="0"/>
              <a:t> résztvevői: önkormányzatok, egyetemek, civil szervezetek, meghatározó vállalkozások, fejlesztési tanácsok munkaszerv.)</a:t>
            </a:r>
          </a:p>
          <a:p>
            <a:pPr algn="just"/>
            <a:r>
              <a:rPr lang="hu-HU" sz="3600" dirty="0"/>
              <a:t> </a:t>
            </a:r>
            <a:r>
              <a:rPr lang="hu-HU" sz="3600" dirty="0" smtClean="0"/>
              <a:t> </a:t>
            </a:r>
            <a:r>
              <a:rPr lang="hu-HU" sz="3600" b="1" u="sng" dirty="0" smtClean="0"/>
              <a:t>első konferencia (2017. szeptember) </a:t>
            </a:r>
            <a:r>
              <a:rPr lang="hu-HU" sz="3600" dirty="0" smtClean="0"/>
              <a:t>célja: a résztvevők érzékenyítése a klímaváltozással 	kapcsolatos problémakörre, igényfelmérés, ötletgyűjtés a stratégiához</a:t>
            </a:r>
          </a:p>
          <a:p>
            <a:pPr algn="just"/>
            <a:r>
              <a:rPr lang="hu-HU" sz="3600" dirty="0" smtClean="0"/>
              <a:t>  </a:t>
            </a:r>
            <a:r>
              <a:rPr lang="hu-HU" sz="3600" b="1" u="sng" dirty="0" smtClean="0"/>
              <a:t>második konferencia (2018. január) </a:t>
            </a:r>
            <a:r>
              <a:rPr lang="hu-HU" sz="3600" dirty="0" smtClean="0"/>
              <a:t>célja: az elkészült megyei klímastratégia 	tervezetének megvitatása, véleményeztetése, cselekvési alternatívák </a:t>
            </a:r>
          </a:p>
          <a:p>
            <a:pPr marL="0" indent="0" algn="just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4480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686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A klímaváltozással kapcsolatos szemléletformáló akciók szervezése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22174"/>
            <a:ext cx="10515600" cy="48547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b="1" u="sng" dirty="0" smtClean="0"/>
              <a:t>3 </a:t>
            </a:r>
            <a:r>
              <a:rPr lang="hu-HU" sz="3200" b="1" u="sng" dirty="0" err="1"/>
              <a:t>Workshop</a:t>
            </a:r>
            <a:r>
              <a:rPr lang="hu-HU" sz="3200" u="sng" dirty="0"/>
              <a:t> </a:t>
            </a:r>
            <a:r>
              <a:rPr lang="hu-HU" sz="3200" b="1" u="sng" dirty="0"/>
              <a:t>(2017. november)</a:t>
            </a:r>
            <a:r>
              <a:rPr lang="hu-HU" sz="3200" b="1" dirty="0"/>
              <a:t> </a:t>
            </a:r>
            <a:r>
              <a:rPr lang="hu-HU" sz="3200" dirty="0"/>
              <a:t>résztvevői: </a:t>
            </a:r>
            <a:r>
              <a:rPr lang="hu-HU" sz="3200" dirty="0" smtClean="0"/>
              <a:t>önkormányzatok</a:t>
            </a:r>
            <a:r>
              <a:rPr lang="hu-HU" sz="3200" dirty="0"/>
              <a:t>, oktatási intézmények, egyéb meghatározó önkormányzati intézmények, vállalkozások képviselői)</a:t>
            </a:r>
          </a:p>
          <a:p>
            <a:pPr marL="0" indent="0" algn="just">
              <a:buNone/>
            </a:pPr>
            <a:r>
              <a:rPr lang="hu-HU" sz="3200" dirty="0"/>
              <a:t>- A </a:t>
            </a:r>
            <a:r>
              <a:rPr lang="hu-HU" sz="3200" dirty="0" smtClean="0"/>
              <a:t>min</a:t>
            </a:r>
            <a:r>
              <a:rPr lang="hu-HU" sz="3200" dirty="0"/>
              <a:t>. félnapos </a:t>
            </a:r>
            <a:r>
              <a:rPr lang="hu-HU" sz="3200" dirty="0" err="1"/>
              <a:t>workshop</a:t>
            </a:r>
            <a:r>
              <a:rPr lang="hu-HU" sz="3200" dirty="0"/>
              <a:t> célja: a helyi klímaváltozási szempontok, alkalmazkodási, ill. cselekvési lehetőségek megismertetése a megyei klímastratégia ismertetésén túl.</a:t>
            </a:r>
          </a:p>
          <a:p>
            <a:pPr marL="0" indent="0" algn="just">
              <a:buNone/>
            </a:pPr>
            <a:r>
              <a:rPr lang="hu-HU" sz="3200" b="1" u="sng" dirty="0" smtClean="0"/>
              <a:t>4 figyelemfelkeltő </a:t>
            </a:r>
            <a:r>
              <a:rPr lang="hu-HU" sz="3200" b="1" u="sng" dirty="0"/>
              <a:t>akció: (2017. </a:t>
            </a:r>
            <a:r>
              <a:rPr lang="hu-HU" sz="3200" b="1" u="sng" dirty="0" err="1"/>
              <a:t>szept-okt</a:t>
            </a:r>
            <a:r>
              <a:rPr lang="hu-HU" sz="3200" b="1" u="sng" dirty="0"/>
              <a:t>.):</a:t>
            </a:r>
            <a:r>
              <a:rPr lang="hu-HU" sz="3200" b="1" dirty="0"/>
              <a:t> </a:t>
            </a:r>
            <a:r>
              <a:rPr lang="hu-HU" sz="3200" dirty="0"/>
              <a:t>a lakosság részére, a klímaváltozás várható hatásairól, lehetséges cselekvési irányokról, a lakosság klímaadaptációs szerepéről, min. 2000 fő aktív elérésével, önálló vagy térségi rendezvény részeként.</a:t>
            </a:r>
          </a:p>
        </p:txBody>
      </p:sp>
    </p:spTree>
    <p:extLst>
      <p:ext uri="{BB962C8B-B14F-4D97-AF65-F5344CB8AC3E}">
        <p14:creationId xmlns:p14="http://schemas.microsoft.com/office/powerpoint/2010/main" val="250966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2341" y="282747"/>
            <a:ext cx="10515600" cy="606939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/>
              <a:t>A figyelemfelkeltő akciók tervezett </a:t>
            </a:r>
            <a:r>
              <a:rPr lang="hu-HU" sz="2800" b="1" dirty="0" smtClean="0"/>
              <a:t>helyszínei, időpontjai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562" y="889687"/>
            <a:ext cx="10900720" cy="566763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u-HU" b="1" i="1" dirty="0" smtClean="0"/>
              <a:t>Az </a:t>
            </a:r>
            <a:r>
              <a:rPr lang="hu-HU" b="1" i="1" dirty="0"/>
              <a:t>aktív elérések száma és azok elérésének alátámasztása:</a:t>
            </a:r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rendezvényekkel legalább 2000 fő aktív elérését szükséges </a:t>
            </a:r>
            <a:r>
              <a:rPr lang="hu-HU" dirty="0" smtClean="0"/>
              <a:t>igazolni.</a:t>
            </a:r>
            <a:endParaRPr lang="hu-HU" dirty="0"/>
          </a:p>
          <a:p>
            <a:pPr marL="0" lvl="0" indent="0" algn="just">
              <a:buNone/>
            </a:pPr>
            <a:r>
              <a:rPr lang="hu-HU" b="1" i="1" dirty="0" smtClean="0"/>
              <a:t>Térségi rendezvényhez kapcsolódóan az alábbi aktív eléréseket teljesítettük, klímavédelmi témájú kérdőívek kitöltetésével:</a:t>
            </a:r>
          </a:p>
          <a:p>
            <a:pPr algn="just">
              <a:buFontTx/>
              <a:buChar char="-"/>
            </a:pPr>
            <a:r>
              <a:rPr lang="hu-HU" b="1" dirty="0" smtClean="0"/>
              <a:t>Az Őszi </a:t>
            </a:r>
            <a:r>
              <a:rPr lang="hu-HU" b="1" dirty="0"/>
              <a:t>Etyeki Piknikhez </a:t>
            </a:r>
            <a:r>
              <a:rPr lang="hu-HU" dirty="0"/>
              <a:t>kapcsolódva (2017. szeptember 2-3</a:t>
            </a:r>
            <a:r>
              <a:rPr lang="hu-HU" dirty="0" smtClean="0"/>
              <a:t>.): 120 fő </a:t>
            </a:r>
            <a:r>
              <a:rPr lang="hu-HU" dirty="0"/>
              <a:t>aktív </a:t>
            </a:r>
            <a:r>
              <a:rPr lang="hu-HU" dirty="0" smtClean="0"/>
              <a:t>elérést.</a:t>
            </a:r>
          </a:p>
          <a:p>
            <a:pPr marL="0" indent="0" algn="just">
              <a:buNone/>
            </a:pPr>
            <a:r>
              <a:rPr lang="hu-HU" b="1" dirty="0" smtClean="0"/>
              <a:t>- Az Enyingi Városnaphoz </a:t>
            </a:r>
            <a:r>
              <a:rPr lang="hu-HU" dirty="0"/>
              <a:t>kapcsolódva (2017. szeptember 9-10</a:t>
            </a:r>
            <a:r>
              <a:rPr lang="hu-HU" dirty="0" smtClean="0"/>
              <a:t>.): 95 fő </a:t>
            </a:r>
            <a:r>
              <a:rPr lang="hu-HU" dirty="0"/>
              <a:t>aktív </a:t>
            </a:r>
            <a:r>
              <a:rPr lang="hu-HU" dirty="0" smtClean="0"/>
              <a:t>elérést.</a:t>
            </a:r>
            <a:endParaRPr lang="hu-HU" dirty="0"/>
          </a:p>
          <a:p>
            <a:pPr marL="0" indent="0" algn="just">
              <a:buNone/>
            </a:pPr>
            <a:r>
              <a:rPr lang="hu-HU" b="1" dirty="0" smtClean="0"/>
              <a:t>- A Székesfehérvári </a:t>
            </a:r>
            <a:r>
              <a:rPr lang="hu-HU" b="1" dirty="0"/>
              <a:t>Lecsófőző Vigassághoz </a:t>
            </a:r>
            <a:r>
              <a:rPr lang="hu-HU" dirty="0" smtClean="0"/>
              <a:t>kapcsolódva </a:t>
            </a:r>
            <a:r>
              <a:rPr lang="hu-HU" dirty="0"/>
              <a:t>(2017. szeptember 16.): </a:t>
            </a:r>
            <a:r>
              <a:rPr lang="hu-HU" dirty="0" smtClean="0"/>
              <a:t>161 fő </a:t>
            </a:r>
            <a:r>
              <a:rPr lang="hu-HU" dirty="0"/>
              <a:t>aktív </a:t>
            </a:r>
            <a:r>
              <a:rPr lang="hu-HU" dirty="0" smtClean="0"/>
              <a:t>elérést sikerült teljesíteni.</a:t>
            </a: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- A </a:t>
            </a:r>
            <a:r>
              <a:rPr lang="hu-HU" b="1" dirty="0" smtClean="0"/>
              <a:t>Móri </a:t>
            </a:r>
            <a:r>
              <a:rPr lang="hu-HU" b="1" dirty="0"/>
              <a:t>Bornapokhoz </a:t>
            </a:r>
            <a:r>
              <a:rPr lang="hu-HU" dirty="0"/>
              <a:t>kapcsolódva (2017. október 5-8</a:t>
            </a:r>
            <a:r>
              <a:rPr lang="hu-HU" dirty="0" smtClean="0"/>
              <a:t>.): legalább </a:t>
            </a:r>
            <a:r>
              <a:rPr lang="hu-HU" dirty="0"/>
              <a:t>100 </a:t>
            </a:r>
            <a:r>
              <a:rPr lang="hu-HU" dirty="0" smtClean="0"/>
              <a:t>fő </a:t>
            </a:r>
            <a:r>
              <a:rPr lang="hu-HU" dirty="0"/>
              <a:t>aktív elérést </a:t>
            </a:r>
            <a:r>
              <a:rPr lang="hu-HU" dirty="0" smtClean="0"/>
              <a:t>tervezünk (a </a:t>
            </a:r>
            <a:r>
              <a:rPr lang="hu-HU" dirty="0"/>
              <a:t>Megyei Önkormányzat által képviselt </a:t>
            </a:r>
            <a:r>
              <a:rPr lang="hu-HU" dirty="0" smtClean="0"/>
              <a:t>standon).</a:t>
            </a: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618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2799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Figyelemfelkeltő akciók, óvodai-iskolai pályázatok</a:t>
            </a:r>
            <a:br>
              <a:rPr lang="hu-HU" sz="3600" b="1" dirty="0" smtClean="0"/>
            </a:b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611" y="897924"/>
            <a:ext cx="11090189" cy="582415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hu-HU" sz="3800" dirty="0" smtClean="0"/>
              <a:t>A </a:t>
            </a:r>
            <a:r>
              <a:rPr lang="hu-HU" sz="3800" dirty="0"/>
              <a:t>megye óvodái és általános iskolái körében meghirdetett rajzpályázattal legalább 250 pályamű (tervezetten 50 intézmény, intézményenként 5 db pályamű) beérkezésével tervezünk, mely szintén aktív elérés</a:t>
            </a:r>
            <a:r>
              <a:rPr lang="hu-HU" sz="3800" dirty="0" smtClean="0"/>
              <a:t>.</a:t>
            </a:r>
          </a:p>
          <a:p>
            <a:pPr lvl="0" algn="just"/>
            <a:r>
              <a:rPr lang="hu-HU" sz="3800" dirty="0"/>
              <a:t>A középiskolák tanulói körében meghirdetett </a:t>
            </a:r>
            <a:r>
              <a:rPr lang="hu-HU" sz="3800" dirty="0" smtClean="0"/>
              <a:t>klímavédelmi </a:t>
            </a:r>
            <a:r>
              <a:rPr lang="hu-HU" sz="3800" dirty="0"/>
              <a:t>fotópályázaton legalább 250 pályamű (tervezetten 50 intézmény, intézményenként 5 db pályamű) beérkezésével tervezünk.</a:t>
            </a:r>
          </a:p>
          <a:p>
            <a:pPr algn="just"/>
            <a:r>
              <a:rPr lang="hu-HU" sz="3800" dirty="0"/>
              <a:t>A középiskolák tanulói körében a Magyar Innováció és Hatékonyság Nonprofit Kft. által létrehozott és üzemeltetett Virtuális Erőmű Program által országosan meghirdetett „Az év diák energiahatékonysági menedzsere” c. program megyei pályázata</a:t>
            </a:r>
          </a:p>
          <a:p>
            <a:pPr lvl="0" algn="just"/>
            <a:endParaRPr lang="hu-HU" sz="3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6494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/>
              <a:t>A megyei klímastratégia készítését elősegítő dokumentumok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45741"/>
            <a:ext cx="10515600" cy="47312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4000" b="1" dirty="0"/>
              <a:t>EU-s, országos szintű dokumentumok:</a:t>
            </a:r>
          </a:p>
          <a:p>
            <a:pPr algn="just"/>
            <a:r>
              <a:rPr lang="hu-HU" sz="4000" dirty="0"/>
              <a:t>Pl. Az ENSZ </a:t>
            </a:r>
            <a:r>
              <a:rPr lang="hu-HU" sz="4000" dirty="0" err="1"/>
              <a:t>Éghajlatváltozási</a:t>
            </a:r>
            <a:r>
              <a:rPr lang="hu-HU" sz="4000" dirty="0"/>
              <a:t> Keretegyezménye és Kiotói Jegyzőkönyv, EU 2013-ban elfogadott </a:t>
            </a:r>
            <a:r>
              <a:rPr lang="hu-HU" sz="4000" dirty="0" err="1"/>
              <a:t>Éghajlatváltozási</a:t>
            </a:r>
            <a:r>
              <a:rPr lang="hu-HU" sz="4000" dirty="0"/>
              <a:t> Stratégiája, EU 2020 stratégia, Nemzeti </a:t>
            </a:r>
            <a:r>
              <a:rPr lang="hu-HU" sz="4000" dirty="0" err="1"/>
              <a:t>Éghajlatváltozási</a:t>
            </a:r>
            <a:r>
              <a:rPr lang="hu-HU" sz="4000" dirty="0"/>
              <a:t> Stratégiák (NÉS-1, NÉS-2), Nemzeti Energiahatékonysági Cselekvési Terv, Nemzeti Fenntartható Fejlődési Keretstratégia 2012-2024, Nemzeti Energiastratégia, Magyarország Megújuló Energia Hasznosítási Cselekvési Terve, Nemzeti Környezetvédelmi Program, Nemzeti Természetvédelmi Alapterv, Országos Hulladékgazdálkodási Terv, Vízgyűjtő-gazdálkodási tervek, Nemzeti Vízstratégia, Víz Keretirányelv, Nemzeti Erdőstratégia, Nemzeti Tájstratégia …stb.</a:t>
            </a:r>
          </a:p>
          <a:p>
            <a:pPr algn="just"/>
            <a:r>
              <a:rPr lang="hu-HU" sz="4000" dirty="0"/>
              <a:t>Nemzeti Alkalmazkodási Térinformatikai Rendszer </a:t>
            </a:r>
          </a:p>
          <a:p>
            <a:pPr lvl="0" algn="just"/>
            <a:endParaRPr lang="hu-HU" sz="3800" dirty="0"/>
          </a:p>
        </p:txBody>
      </p:sp>
    </p:spTree>
    <p:extLst>
      <p:ext uri="{BB962C8B-B14F-4D97-AF65-F5344CB8AC3E}">
        <p14:creationId xmlns:p14="http://schemas.microsoft.com/office/powerpoint/2010/main" val="2912648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6734" y="90617"/>
            <a:ext cx="10497065" cy="518984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 smtClean="0"/>
              <a:t>A megyei klímastratégia készítését elősegítő dokumentumok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1848" y="609601"/>
            <a:ext cx="11081951" cy="58735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3200" b="1" dirty="0" smtClean="0"/>
              <a:t>Megyei, térségi, települési szintű dokumentumok</a:t>
            </a:r>
          </a:p>
          <a:p>
            <a:pPr algn="just"/>
            <a:r>
              <a:rPr lang="hu-HU" sz="3200" dirty="0"/>
              <a:t>Megvalósíthatósági tanulmány (2017. </a:t>
            </a:r>
            <a:r>
              <a:rPr lang="hu-HU" sz="3200" dirty="0" smtClean="0"/>
              <a:t>február)</a:t>
            </a:r>
            <a:endParaRPr lang="hu-HU" sz="3200" dirty="0"/>
          </a:p>
          <a:p>
            <a:pPr algn="just"/>
            <a:r>
              <a:rPr lang="hu-HU" sz="3200" dirty="0"/>
              <a:t>Módszertani útmutató </a:t>
            </a:r>
            <a:r>
              <a:rPr lang="hu-HU" sz="3200" dirty="0" smtClean="0"/>
              <a:t>megyei klímastratégiák kidolgozásához (KBTSZ, </a:t>
            </a:r>
            <a:r>
              <a:rPr lang="hu-HU" sz="3200" dirty="0"/>
              <a:t>2017. </a:t>
            </a:r>
            <a:r>
              <a:rPr lang="hu-HU" sz="3200" dirty="0" smtClean="0"/>
              <a:t>március)</a:t>
            </a:r>
            <a:endParaRPr lang="hu-HU" sz="3200" dirty="0"/>
          </a:p>
          <a:p>
            <a:pPr algn="just"/>
            <a:r>
              <a:rPr lang="hu-HU" sz="3200" dirty="0"/>
              <a:t>Fejér megye éghajlati sérülékenység-elemzése a megyei klímastratégia tervezés módszertani támogatására (</a:t>
            </a:r>
            <a:r>
              <a:rPr lang="hu-HU" sz="3200" dirty="0" smtClean="0"/>
              <a:t>KBTSZ, </a:t>
            </a:r>
            <a:r>
              <a:rPr lang="hu-HU" sz="3200" dirty="0"/>
              <a:t>2017. </a:t>
            </a:r>
            <a:r>
              <a:rPr lang="hu-HU" sz="3200" dirty="0" smtClean="0"/>
              <a:t>április)</a:t>
            </a:r>
            <a:endParaRPr lang="hu-HU" sz="3200" dirty="0"/>
          </a:p>
          <a:p>
            <a:pPr algn="just"/>
            <a:r>
              <a:rPr lang="hu-HU" sz="3200" dirty="0"/>
              <a:t>FMÖ területfejlesztési és területrendezési anyagai (</a:t>
            </a:r>
            <a:r>
              <a:rPr lang="hu-HU" sz="3200" i="1" dirty="0"/>
              <a:t>Fejér Megyei Területfejlesztési Koncepció, Fejér Megyei Területfejlesztési Program, ITS, ITP, Fejér Megyei Területrendezési Terv</a:t>
            </a:r>
            <a:r>
              <a:rPr lang="hu-HU" sz="3200" i="1" dirty="0" smtClean="0"/>
              <a:t>)</a:t>
            </a:r>
          </a:p>
          <a:p>
            <a:pPr algn="just"/>
            <a:r>
              <a:rPr lang="hu-HU" sz="3200" i="1" dirty="0" smtClean="0"/>
              <a:t>Térségi, települési szintű szakági anyagok (pl. </a:t>
            </a:r>
            <a:r>
              <a:rPr lang="en-US" sz="3200" dirty="0" smtClean="0"/>
              <a:t>Székesfehérvár </a:t>
            </a:r>
            <a:r>
              <a:rPr lang="en-US" sz="3200" dirty="0" err="1"/>
              <a:t>Középtávú</a:t>
            </a:r>
            <a:r>
              <a:rPr lang="en-US" sz="3200" dirty="0"/>
              <a:t> </a:t>
            </a:r>
            <a:r>
              <a:rPr lang="en-US" sz="3200" dirty="0" err="1" smtClean="0"/>
              <a:t>Energiastratégiáj</a:t>
            </a:r>
            <a:r>
              <a:rPr lang="hu-HU" sz="3200" dirty="0" smtClean="0"/>
              <a:t>a, stb.)</a:t>
            </a:r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6688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b="1" dirty="0"/>
              <a:t>Fejér megye éghajlati sérülékenység-elemzése a megyei klímastratégia tervezés módszertani </a:t>
            </a:r>
            <a:r>
              <a:rPr lang="hu-HU" sz="3200" b="1" dirty="0" smtClean="0"/>
              <a:t>támogatására </a:t>
            </a:r>
            <a:br>
              <a:rPr lang="hu-HU" sz="3200" b="1" dirty="0" smtClean="0"/>
            </a:br>
            <a:r>
              <a:rPr lang="hu-HU" sz="3200" b="1" dirty="0" smtClean="0"/>
              <a:t>(KBTSZ, 2017. április)</a:t>
            </a:r>
            <a:r>
              <a:rPr lang="hu-HU" sz="3200" b="1" dirty="0"/>
              <a:t/>
            </a:r>
            <a:br>
              <a:rPr lang="hu-HU" sz="3200" b="1" dirty="0"/>
            </a:b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4694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3200" dirty="0" smtClean="0"/>
              <a:t>Fejér </a:t>
            </a:r>
            <a:r>
              <a:rPr lang="hu-HU" sz="3200" dirty="0"/>
              <a:t>megye klímaváltozáshoz kapcsolódó veszélyeztetettségét nyolc tématerület segítségével </a:t>
            </a:r>
            <a:r>
              <a:rPr lang="hu-HU" sz="3200" dirty="0" smtClean="0"/>
              <a:t>vizsgálták. </a:t>
            </a:r>
          </a:p>
          <a:p>
            <a:pPr algn="just"/>
            <a:r>
              <a:rPr lang="hu-HU" sz="3200" dirty="0" smtClean="0"/>
              <a:t>A </a:t>
            </a:r>
            <a:r>
              <a:rPr lang="hu-HU" sz="3200" dirty="0"/>
              <a:t>nyolc terület közül </a:t>
            </a:r>
            <a:r>
              <a:rPr lang="hu-HU" sz="3200" b="1" dirty="0"/>
              <a:t>háromban magas a megye </a:t>
            </a:r>
            <a:r>
              <a:rPr lang="hu-HU" sz="3200" b="1" dirty="0" smtClean="0"/>
              <a:t>érintettsége</a:t>
            </a:r>
            <a:r>
              <a:rPr lang="hu-HU" sz="3200" dirty="0" smtClean="0"/>
              <a:t>: </a:t>
            </a:r>
            <a:r>
              <a:rPr lang="hu-HU" sz="3200" b="1" dirty="0"/>
              <a:t>hőhullámok általi </a:t>
            </a:r>
            <a:r>
              <a:rPr lang="hu-HU" sz="3200" b="1" dirty="0" smtClean="0"/>
              <a:t>többlethalálozás</a:t>
            </a:r>
            <a:r>
              <a:rPr lang="hu-HU" sz="3200" dirty="0" smtClean="0"/>
              <a:t>, </a:t>
            </a:r>
            <a:r>
              <a:rPr lang="hu-HU" sz="3200" b="1" dirty="0"/>
              <a:t>viharok általi </a:t>
            </a:r>
            <a:r>
              <a:rPr lang="hu-HU" sz="3200" b="1" dirty="0" smtClean="0"/>
              <a:t>veszélyeztetettség, aszályveszélyeztetettség.</a:t>
            </a:r>
            <a:endParaRPr lang="hu-HU" sz="3200" dirty="0" smtClean="0"/>
          </a:p>
          <a:p>
            <a:pPr algn="just"/>
            <a:r>
              <a:rPr lang="hu-HU" sz="3200" dirty="0" smtClean="0"/>
              <a:t>további </a:t>
            </a:r>
            <a:r>
              <a:rPr lang="hu-HU" sz="3200" b="1" dirty="0"/>
              <a:t>öt kategóriában pedig </a:t>
            </a:r>
            <a:r>
              <a:rPr lang="hu-HU" sz="3200" b="1" dirty="0" smtClean="0"/>
              <a:t>közepes: villámárvíz </a:t>
            </a:r>
            <a:r>
              <a:rPr lang="hu-HU" sz="3200" b="1" dirty="0"/>
              <a:t>veszélyeztetettség, ivóvízbázisok veszélyeztetettsége, természeti értékek veszélyeztetettsége, erdők sérülékenysége, turizmus </a:t>
            </a:r>
            <a:r>
              <a:rPr lang="hu-HU" sz="3200" b="1" dirty="0" smtClean="0"/>
              <a:t>veszélyeztetettsége. </a:t>
            </a:r>
          </a:p>
          <a:p>
            <a:pPr algn="just"/>
            <a:r>
              <a:rPr lang="hu-HU" sz="3200" dirty="0" smtClean="0"/>
              <a:t>Ezek </a:t>
            </a:r>
            <a:r>
              <a:rPr lang="hu-HU" sz="3200" dirty="0"/>
              <a:t>alapján </a:t>
            </a:r>
            <a:r>
              <a:rPr lang="hu-HU" sz="3200" b="1" dirty="0"/>
              <a:t>a megye veszélyeztetettsége az országos átlagtól nem tér el</a:t>
            </a:r>
            <a:r>
              <a:rPr lang="hu-HU" sz="3200" dirty="0" smtClean="0"/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6829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04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/>
              <a:t>Fejér megye </a:t>
            </a:r>
            <a:r>
              <a:rPr lang="hu-HU" sz="3600" b="1" dirty="0"/>
              <a:t>éghajlati </a:t>
            </a:r>
            <a:r>
              <a:rPr lang="hu-HU" sz="3600" b="1" dirty="0" smtClean="0"/>
              <a:t>sérülékenység-elemzése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0789" y="939114"/>
            <a:ext cx="10703011" cy="5445210"/>
          </a:xfrm>
        </p:spPr>
        <p:txBody>
          <a:bodyPr>
            <a:noAutofit/>
          </a:bodyPr>
          <a:lstStyle/>
          <a:p>
            <a:pPr algn="just"/>
            <a:r>
              <a:rPr lang="hu-HU" dirty="0"/>
              <a:t>A </a:t>
            </a:r>
            <a:r>
              <a:rPr lang="hu-HU" b="1" dirty="0"/>
              <a:t>hőhullámok általi többlethalálozás</a:t>
            </a:r>
            <a:r>
              <a:rPr lang="hu-HU" dirty="0"/>
              <a:t> esetében az egész ország területét - így </a:t>
            </a:r>
            <a:r>
              <a:rPr lang="hu-HU" b="1" dirty="0"/>
              <a:t>Fejér megyét </a:t>
            </a:r>
            <a:r>
              <a:rPr lang="hu-HU" dirty="0"/>
              <a:t>is - a </a:t>
            </a:r>
            <a:r>
              <a:rPr lang="hu-HU" b="1" dirty="0"/>
              <a:t>magas veszélyeztetettségi kategóriába sorolták</a:t>
            </a:r>
            <a:r>
              <a:rPr lang="hu-HU" dirty="0"/>
              <a:t>, tekintve, hogy a halálozások száma várhatóan mindenhol növekedni fog.</a:t>
            </a:r>
          </a:p>
          <a:p>
            <a:pPr algn="just"/>
            <a:r>
              <a:rPr lang="hu-HU" b="1" dirty="0"/>
              <a:t>Fejér megye lakóépületeinek viharok általi veszélyeztetettsége</a:t>
            </a:r>
            <a:r>
              <a:rPr lang="hu-HU" dirty="0"/>
              <a:t> valamivel az </a:t>
            </a:r>
            <a:r>
              <a:rPr lang="hu-HU" b="1" dirty="0"/>
              <a:t>országos átlag felett van</a:t>
            </a:r>
            <a:r>
              <a:rPr lang="hu-HU" dirty="0"/>
              <a:t>. Ugyanakkor a megyére egyaránt jellemzőek a kevésbé veszélyeztetett lakótelepi házak és 1990 után épült otthonok, illetve az elavult, felújítatlan, alapvetően a falvakra jellemző családi házak, melyek a </a:t>
            </a:r>
            <a:r>
              <a:rPr lang="hu-HU" b="1" dirty="0"/>
              <a:t>szélkárra jóval érzékenyebbek</a:t>
            </a:r>
            <a:r>
              <a:rPr lang="hu-HU" dirty="0"/>
              <a:t>.</a:t>
            </a:r>
          </a:p>
          <a:p>
            <a:pPr algn="just"/>
            <a:r>
              <a:rPr lang="hu-HU" b="1" dirty="0"/>
              <a:t>Aszályveszélyeztetettség</a:t>
            </a:r>
            <a:r>
              <a:rPr lang="hu-HU" dirty="0"/>
              <a:t> szempontjából </a:t>
            </a:r>
            <a:r>
              <a:rPr lang="hu-HU" b="1" dirty="0"/>
              <a:t>Fejér megye országos viszonylatban a sérülékenyebb megyék közé</a:t>
            </a:r>
            <a:r>
              <a:rPr lang="hu-HU" dirty="0"/>
              <a:t> tartozik. A mérsékelten sérülékeny részek északon, a nagymértékben sérülékeny területek a megye déli részén találhatóak, míg a megye középső részei </a:t>
            </a:r>
            <a:r>
              <a:rPr lang="hu-HU" dirty="0" smtClean="0"/>
              <a:t>nem </a:t>
            </a:r>
            <a:r>
              <a:rPr lang="hu-HU" dirty="0"/>
              <a:t>számítanak sérülékeny területeknek.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29749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/>
              <a:t>KEHOP—1.2.0-15-2016-00018 projekt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9243"/>
            <a:ext cx="10515600" cy="4817720"/>
          </a:xfrm>
        </p:spPr>
        <p:txBody>
          <a:bodyPr>
            <a:noAutofit/>
          </a:bodyPr>
          <a:lstStyle/>
          <a:p>
            <a:pPr algn="just"/>
            <a:r>
              <a:rPr lang="hu-HU" dirty="0" smtClean="0"/>
              <a:t>A Fejér Megyei Közgyűlés a 2016. februári ülésén döntött a „KEHOP-1.2.0. Klímastratégiák kidolgozásához kapcsolódó módszertan és kapacitásfejlesztés, valamint szemléletformálás” című felhívás kapcsán a „</a:t>
            </a:r>
            <a:r>
              <a:rPr lang="hu-HU" b="1" dirty="0" smtClean="0"/>
              <a:t>Megyei Klímastratégia és Megyei </a:t>
            </a:r>
            <a:r>
              <a:rPr lang="hu-HU" b="1" dirty="0" err="1" smtClean="0"/>
              <a:t>Éghajlatváltozási</a:t>
            </a:r>
            <a:r>
              <a:rPr lang="hu-HU" b="1" dirty="0" smtClean="0"/>
              <a:t> Platform létrehozása Fejér Megyében</a:t>
            </a:r>
            <a:r>
              <a:rPr lang="hu-HU" dirty="0" smtClean="0"/>
              <a:t>” című projekt elindításáról. </a:t>
            </a:r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u="sng" dirty="0" smtClean="0"/>
              <a:t>A projekt fő célja</a:t>
            </a:r>
            <a:r>
              <a:rPr lang="hu-HU" dirty="0" smtClean="0"/>
              <a:t> a klímaváltozás mérséklése mellett a klímaváltozáshoz való alkalmazkodással kapcsolatos cselekvési irányok meghatározása; a megyei társadalmi, gazdasági szereplők (lakosság, közintézményi és vállalkozói kör) érzékenyítése a klímaváltozásokkal kapcsolatos kihívásokra, valamint a szükséges helyi intézkedések, beavatkozási irányok közös meghatározása és hatékony végrehajtásuk elősegítése.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3336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4494" y="713904"/>
            <a:ext cx="10515600" cy="4504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b="1" dirty="0" smtClean="0"/>
              <a:t>Következő események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0789" y="939114"/>
            <a:ext cx="10703011" cy="5445210"/>
          </a:xfrm>
        </p:spPr>
        <p:txBody>
          <a:bodyPr>
            <a:noAutofit/>
          </a:bodyPr>
          <a:lstStyle/>
          <a:p>
            <a:pPr algn="just"/>
            <a:endParaRPr lang="hu-HU" dirty="0" smtClean="0"/>
          </a:p>
          <a:p>
            <a:pPr algn="just"/>
            <a:endParaRPr lang="hu-HU" sz="3200" smtClean="0"/>
          </a:p>
          <a:p>
            <a:pPr algn="just"/>
            <a:endParaRPr lang="hu-HU" sz="3200" dirty="0" smtClean="0"/>
          </a:p>
          <a:p>
            <a:pPr algn="just"/>
            <a:r>
              <a:rPr lang="hu-HU" sz="3200" dirty="0" smtClean="0"/>
              <a:t>Klímaplatform ülés: 2017 október</a:t>
            </a:r>
          </a:p>
          <a:p>
            <a:pPr algn="just"/>
            <a:endParaRPr lang="hu-HU" sz="3200" dirty="0" smtClean="0"/>
          </a:p>
          <a:p>
            <a:pPr algn="just"/>
            <a:r>
              <a:rPr lang="hu-HU" sz="3200" dirty="0" smtClean="0"/>
              <a:t>Műhelymunkák (3 db): 2017 november</a:t>
            </a:r>
          </a:p>
          <a:p>
            <a:pPr algn="just"/>
            <a:endParaRPr lang="hu-HU" sz="3200" dirty="0" smtClean="0"/>
          </a:p>
          <a:p>
            <a:pPr algn="just"/>
            <a:r>
              <a:rPr lang="hu-HU" sz="3200" dirty="0" smtClean="0"/>
              <a:t>Klímastratégia közgyűlés általi elfogadása: 2018 január</a:t>
            </a:r>
            <a:endParaRPr lang="hu-HU" sz="3200" dirty="0"/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8500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A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400" y="4648200"/>
            <a:ext cx="3022600" cy="220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543925" y="4443413"/>
            <a:ext cx="1224483" cy="857250"/>
          </a:xfrm>
          <a:prstGeom prst="rect">
            <a:avLst/>
          </a:prstGeom>
          <a:solidFill>
            <a:srgbClr val="24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1748106" y="104711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altLang="hu-HU" sz="4100" b="1" dirty="0" smtClean="0">
                <a:solidFill>
                  <a:srgbClr val="FFFFFF"/>
                </a:solidFill>
                <a:latin typeface="Arial"/>
                <a:ea typeface="Microsoft YaHei"/>
              </a:rPr>
              <a:t>Köszönöm a figyelmet!</a:t>
            </a:r>
            <a:endParaRPr lang="hu-HU" altLang="hu-HU" sz="4100" b="1" dirty="0">
              <a:solidFill>
                <a:srgbClr val="FFFFFF"/>
              </a:solidFill>
              <a:latin typeface="Arial"/>
              <a:ea typeface="Microsoft YaHei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28267" y="2560216"/>
            <a:ext cx="9069278" cy="304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hu-HU" altLang="hu-HU" sz="24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KÍGYÓSSY Gábor</a:t>
            </a:r>
          </a:p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hu-HU" altLang="hu-HU" sz="24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területfejlesztési munkatárs, vezető </a:t>
            </a:r>
            <a:r>
              <a:rPr lang="hu-HU" altLang="hu-HU" sz="24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tervező, Platform Titkársága</a:t>
            </a:r>
            <a:endParaRPr lang="hu-HU" altLang="hu-HU" sz="2400" dirty="0">
              <a:solidFill>
                <a:srgbClr val="FFFF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hu-HU" altLang="hu-HU" sz="24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Fejér Megyei Önkormányzati Hivatal</a:t>
            </a:r>
          </a:p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hu-HU" altLang="hu-HU" sz="2400" dirty="0">
              <a:solidFill>
                <a:srgbClr val="FFFF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hu-HU" altLang="hu-HU" sz="2400" i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Cím: 8000</a:t>
            </a:r>
            <a:r>
              <a:rPr lang="hu-HU" altLang="hu-HU" sz="24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Székesfehérvár, Szent István tér 9.</a:t>
            </a:r>
          </a:p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hu-HU" altLang="hu-HU" sz="2400" i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Mobil: +36 20 248-6331</a:t>
            </a:r>
          </a:p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hu-HU" altLang="hu-HU" sz="2400" i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E-mail: </a:t>
            </a:r>
            <a:r>
              <a:rPr lang="hu-HU" altLang="hu-HU" sz="2400" i="1" dirty="0" err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kigyossy.gabor</a:t>
            </a:r>
            <a:r>
              <a:rPr lang="hu-HU" altLang="hu-HU" sz="2400" i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@</a:t>
            </a:r>
            <a:r>
              <a:rPr lang="hu-HU" altLang="hu-HU" sz="2400" i="1" dirty="0" err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fejer.hu</a:t>
            </a:r>
            <a:r>
              <a:rPr lang="hu-HU" altLang="hu-HU" sz="2400" i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ctr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hu-HU" altLang="hu-HU" sz="2400" b="1" u="sng" dirty="0" err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www.fejer.hu</a:t>
            </a:r>
            <a:endParaRPr lang="hu-HU" altLang="hu-HU" sz="2400" b="1" u="sng" dirty="0">
              <a:solidFill>
                <a:srgbClr val="FFFF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062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277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projekt időtartama, </a:t>
            </a:r>
            <a:r>
              <a:rPr lang="hu-HU" sz="4000" b="1" dirty="0"/>
              <a:t>ütemezése</a:t>
            </a:r>
            <a:r>
              <a:rPr lang="hu-HU" b="1" dirty="0"/>
              <a:t>, </a:t>
            </a:r>
            <a:r>
              <a:rPr lang="hu-HU" b="1" dirty="0" smtClean="0"/>
              <a:t>indikátorai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/>
              <a:t>A projekt megvalósításának tervezett időtartama:</a:t>
            </a:r>
            <a:r>
              <a:rPr lang="hu-HU" dirty="0"/>
              <a:t> </a:t>
            </a:r>
            <a:endParaRPr lang="hu-HU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/>
              <a:t>	2016</a:t>
            </a:r>
            <a:r>
              <a:rPr lang="hu-HU" dirty="0"/>
              <a:t>. szeptember 1. – 2018. február 28. (18 hó)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/>
              <a:t>A projekt tervezett ütemezése:</a:t>
            </a:r>
            <a:endParaRPr lang="hu-HU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1-8 hónap: megalakult a Fejér Megyei </a:t>
            </a:r>
            <a:r>
              <a:rPr lang="hu-HU" sz="2800" dirty="0" err="1"/>
              <a:t>Éghajlatváltozási</a:t>
            </a:r>
            <a:r>
              <a:rPr lang="hu-HU" sz="2800" dirty="0"/>
              <a:t> Platform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9-14 hónap: </a:t>
            </a:r>
            <a:r>
              <a:rPr lang="hu-HU" sz="2800" dirty="0" smtClean="0"/>
              <a:t>elkészült </a:t>
            </a:r>
            <a:r>
              <a:rPr lang="hu-HU" sz="2800" dirty="0"/>
              <a:t>a Fejér megyei klímastratégia egyeztetési változata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14-18 hónap: lebonyolításra kerülnek a szakmai rendezvények és elfogadásra kerül a megyei klímastratégia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fenntartás: 5 évig (Platform működtetése)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hu-HU" b="1" dirty="0"/>
              <a:t>A projekt eredményei: </a:t>
            </a:r>
            <a:r>
              <a:rPr lang="hu-HU" dirty="0"/>
              <a:t>2 konferencia,3 </a:t>
            </a:r>
            <a:r>
              <a:rPr lang="hu-HU" dirty="0" err="1"/>
              <a:t>workshop</a:t>
            </a:r>
            <a:r>
              <a:rPr lang="hu-HU" dirty="0"/>
              <a:t>, 4 figyelemfelkeltő akció, 1 Megyei </a:t>
            </a:r>
            <a:r>
              <a:rPr lang="hu-HU" dirty="0" err="1"/>
              <a:t>Éghajlatváltozási</a:t>
            </a:r>
            <a:r>
              <a:rPr lang="hu-HU" dirty="0"/>
              <a:t> Platform létrehozása és működtetése, 1 db, a Közgyűlés által elfogadott megyei klímastratégia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hu-HU" b="1" dirty="0"/>
              <a:t>Vállalt indikátor:</a:t>
            </a:r>
            <a:r>
              <a:rPr lang="hu-HU" dirty="0"/>
              <a:t> 2000 </a:t>
            </a:r>
            <a:r>
              <a:rPr lang="hu-HU" dirty="0" smtClean="0"/>
              <a:t>fő: a </a:t>
            </a:r>
            <a:r>
              <a:rPr lang="hu-HU" dirty="0"/>
              <a:t>megye Klíma-alkalmazkodással kapcsolatos szemléletformálási akciókban aktívan </a:t>
            </a:r>
            <a:r>
              <a:rPr lang="hu-HU" dirty="0" smtClean="0"/>
              <a:t>résztvevők </a:t>
            </a:r>
            <a:r>
              <a:rPr lang="hu-HU" dirty="0"/>
              <a:t>száma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569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20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/>
              <a:t>A projekt mérföldkövei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037968"/>
            <a:ext cx="10962503" cy="5622324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hu-HU" sz="5800" b="1" dirty="0" smtClean="0"/>
              <a:t>1. mérföldkő </a:t>
            </a:r>
            <a:r>
              <a:rPr lang="hu-HU" sz="5800" b="1" dirty="0"/>
              <a:t>– Projektfejlesztés </a:t>
            </a:r>
            <a:r>
              <a:rPr lang="hu-HU" sz="5800" dirty="0"/>
              <a:t>(2016. szeptember 1. – 2017. február 28</a:t>
            </a:r>
            <a:r>
              <a:rPr lang="hu-HU" sz="5800" dirty="0" smtClean="0"/>
              <a:t>.): Megvalósíthatósági </a:t>
            </a:r>
            <a:r>
              <a:rPr lang="hu-HU" sz="5800" dirty="0"/>
              <a:t>tanulmány készítése, Projektmenedzsment szervezet felállítása, (Köz)beszerzések </a:t>
            </a:r>
            <a:r>
              <a:rPr lang="hu-HU" sz="5800" dirty="0" smtClean="0"/>
              <a:t>előkészítése</a:t>
            </a:r>
            <a:endParaRPr lang="hu-HU" sz="5800" dirty="0"/>
          </a:p>
          <a:p>
            <a:pPr marL="0" lvl="0" indent="0">
              <a:buNone/>
            </a:pPr>
            <a:r>
              <a:rPr lang="hu-HU" sz="5800" b="1" dirty="0"/>
              <a:t>2. mérföldkő - Tudásmegosztás, </a:t>
            </a:r>
            <a:r>
              <a:rPr lang="hu-HU" sz="5800" b="1" dirty="0" smtClean="0"/>
              <a:t>Fejér Megyei </a:t>
            </a:r>
            <a:r>
              <a:rPr lang="hu-HU" sz="5800" b="1" dirty="0" err="1" smtClean="0"/>
              <a:t>Éghajlatváltozási</a:t>
            </a:r>
            <a:r>
              <a:rPr lang="hu-HU" sz="5800" b="1" dirty="0" smtClean="0"/>
              <a:t> 			Platform </a:t>
            </a:r>
            <a:r>
              <a:rPr lang="hu-HU" sz="5800" b="1" dirty="0"/>
              <a:t>létrehozása     </a:t>
            </a:r>
            <a:r>
              <a:rPr lang="hu-HU" sz="5800" dirty="0"/>
              <a:t>(2017. január 1. – 2017. április 28</a:t>
            </a:r>
            <a:r>
              <a:rPr lang="hu-HU" sz="5800" dirty="0" smtClean="0"/>
              <a:t>.)</a:t>
            </a:r>
          </a:p>
          <a:p>
            <a:pPr marL="0" lvl="0" indent="0">
              <a:buNone/>
            </a:pPr>
            <a:r>
              <a:rPr lang="hu-HU" sz="5800" b="1" dirty="0"/>
              <a:t>3. mérföldkő - Megyei klímastratégia térségi szereplők bevonásával történő kidolgozása </a:t>
            </a:r>
            <a:r>
              <a:rPr lang="hu-HU" sz="5800" dirty="0"/>
              <a:t>(2017. március 1. – 2017. október 30.)</a:t>
            </a:r>
          </a:p>
          <a:p>
            <a:pPr algn="just"/>
            <a:r>
              <a:rPr lang="hu-HU" sz="5800" dirty="0"/>
              <a:t>A tevékenység keretében a Klímabarát Települések Szövetsége által kidolgozott módszertan alapján, a projekt megvalósítás kezdetétől a megyei szereplők aktív bevonásával megyei klímastratégiák kidolgozására kerül sor, amelyek a klímaváltozás mérséklése mellett kiemelt hangsúlyt fektet a klímaváltozáshoz való alkalmazkodással kapcsolatos cselekvési irányok meghatározására is.</a:t>
            </a:r>
          </a:p>
          <a:p>
            <a:endParaRPr lang="hu-HU" sz="3500" dirty="0"/>
          </a:p>
          <a:p>
            <a:pPr marL="0" lv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097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pPr algn="ctr"/>
            <a:r>
              <a:rPr lang="hu-HU" b="1" dirty="0" smtClean="0"/>
              <a:t>A projekt mérföldkövei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22173"/>
            <a:ext cx="10515600" cy="4854790"/>
          </a:xfrm>
        </p:spPr>
        <p:txBody>
          <a:bodyPr/>
          <a:lstStyle/>
          <a:p>
            <a:pPr marL="0" lvl="0" indent="0" algn="just">
              <a:buNone/>
            </a:pPr>
            <a:r>
              <a:rPr lang="hu-HU" b="1" i="1" dirty="0"/>
              <a:t>4</a:t>
            </a:r>
            <a:r>
              <a:rPr lang="hu-HU" sz="3200" b="1" i="1" dirty="0"/>
              <a:t>. mérföldkő </a:t>
            </a:r>
            <a:r>
              <a:rPr lang="hu-HU" sz="3200" b="1" i="1" dirty="0" smtClean="0"/>
              <a:t>– Fejér Megyei </a:t>
            </a:r>
            <a:r>
              <a:rPr lang="hu-HU" sz="3200" b="1" i="1" dirty="0"/>
              <a:t>Klímastratégia elfogadása </a:t>
            </a:r>
            <a:endParaRPr lang="hu-HU" sz="3200" b="1" i="1" dirty="0" smtClean="0"/>
          </a:p>
          <a:p>
            <a:pPr marL="0" lvl="0" indent="0" algn="just">
              <a:buNone/>
            </a:pPr>
            <a:r>
              <a:rPr lang="hu-HU" sz="3200" i="1" dirty="0" smtClean="0"/>
              <a:t>(</a:t>
            </a:r>
            <a:r>
              <a:rPr lang="hu-HU" sz="3200" i="1" dirty="0"/>
              <a:t>2017. november 1. – 2018. február 28.) </a:t>
            </a:r>
            <a:endParaRPr lang="hu-HU" sz="3200" dirty="0"/>
          </a:p>
          <a:p>
            <a:pPr algn="just"/>
            <a:r>
              <a:rPr lang="hu-HU" sz="3200" dirty="0"/>
              <a:t>A megyei klímastratégia formailag önálló dokumentumként, vagy egyéb megyei szintű tervdokumentum részeként jelenik meg a módszertani útmutatóban foglaltaknak megfelelően. A megyei klímastratégiát a projekt szakmai zárása körében a megyei közgyűlés fogadja el, melyet követően az elfogadott klímastratégia Útmutatóban foglalt elvárásoknak való megfelelőségét a Klímabarát Települések Szövetsége által kiadott igazolással kívánjuk alátámasztani.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68116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8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/>
              <a:t>A projekt mérföldkövei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037968"/>
            <a:ext cx="10764795" cy="5362832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hu-HU" sz="3000" b="1" i="1" dirty="0"/>
              <a:t>5. mérföldkő - Klímastratégiák elkészítéséhez és megismertetéséhez kapcsolódó rendezvények </a:t>
            </a:r>
            <a:r>
              <a:rPr lang="hu-HU" sz="3000" i="1" dirty="0"/>
              <a:t>(2017. március 1. – 2018. február 28.) </a:t>
            </a:r>
            <a:endParaRPr lang="hu-HU" sz="3000" dirty="0"/>
          </a:p>
          <a:p>
            <a:pPr algn="just"/>
            <a:r>
              <a:rPr lang="hu-HU" sz="3000" dirty="0"/>
              <a:t>A megyei klímastratégia kidolgozásához kapcsolódóan a megyei szereplők (pl.: </a:t>
            </a:r>
            <a:r>
              <a:rPr lang="hu-HU" sz="3000" dirty="0" smtClean="0"/>
              <a:t>települési önkormányzatok, </a:t>
            </a:r>
            <a:r>
              <a:rPr lang="hu-HU" sz="3000" dirty="0"/>
              <a:t>érintett állami szakigazgatási szervek, </a:t>
            </a:r>
            <a:r>
              <a:rPr lang="hu-HU" sz="3000" dirty="0" smtClean="0"/>
              <a:t>felső- </a:t>
            </a:r>
            <a:r>
              <a:rPr lang="hu-HU" sz="3000" dirty="0"/>
              <a:t>illetve középfokú oktatási intézmények, megyei vállalkozói szféra képviselői, civil szervezetek stb.) részvételével megvalósuló rendezvények kerülnek megszervezésre (2 db konferencia, 3 db </a:t>
            </a:r>
            <a:r>
              <a:rPr lang="hu-HU" sz="3000" dirty="0" err="1"/>
              <a:t>workshop</a:t>
            </a:r>
            <a:r>
              <a:rPr lang="hu-HU" sz="3000" dirty="0"/>
              <a:t>, 4 db figyelemfelkeltő akció).</a:t>
            </a:r>
          </a:p>
          <a:p>
            <a:pPr marL="0" lvl="0" indent="0" algn="just">
              <a:buNone/>
            </a:pPr>
            <a:r>
              <a:rPr lang="hu-HU" sz="3000" b="1" i="1" dirty="0"/>
              <a:t>6. mérföldkő - Projekt fizikai befejezése, a záró elszámolás</a:t>
            </a:r>
            <a:endParaRPr lang="hu-HU" sz="3000" dirty="0"/>
          </a:p>
          <a:p>
            <a:pPr algn="just"/>
            <a:r>
              <a:rPr lang="hu-HU" sz="3000" dirty="0"/>
              <a:t>Az utolsó mérföldkő a projekt fizikai befejezése: 2018. febr. 28. (a záró elszámolás benyújtása meg kell, hogy történjen a projektkezdéstől számított 18 hónapon belül).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802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A Fejér Megyei </a:t>
            </a:r>
            <a:r>
              <a:rPr lang="hu-HU" sz="3600" b="1" dirty="0" err="1" smtClean="0"/>
              <a:t>Éghajlatváltozási</a:t>
            </a:r>
            <a:r>
              <a:rPr lang="hu-HU" sz="3600" b="1" dirty="0" smtClean="0"/>
              <a:t> Platform feladata, ülései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6076" y="1198606"/>
            <a:ext cx="10727724" cy="5408140"/>
          </a:xfrm>
        </p:spPr>
        <p:txBody>
          <a:bodyPr>
            <a:noAutofit/>
          </a:bodyPr>
          <a:lstStyle/>
          <a:p>
            <a:pPr algn="just"/>
            <a:r>
              <a:rPr lang="hu-HU" dirty="0" smtClean="0"/>
              <a:t>A projekt keretében 2017. április 26-án megalakult a </a:t>
            </a:r>
            <a:r>
              <a:rPr lang="hu-HU" b="1" dirty="0" smtClean="0"/>
              <a:t>Fejér Megyei </a:t>
            </a:r>
            <a:r>
              <a:rPr lang="hu-HU" b="1" dirty="0" err="1" smtClean="0"/>
              <a:t>Éghajlatváltozási</a:t>
            </a:r>
            <a:r>
              <a:rPr lang="hu-HU" b="1" dirty="0" smtClean="0"/>
              <a:t> Platform, melynek főbb</a:t>
            </a:r>
            <a:r>
              <a:rPr lang="hu-HU" dirty="0" smtClean="0"/>
              <a:t> </a:t>
            </a:r>
            <a:r>
              <a:rPr lang="hu-HU" b="1" dirty="0" smtClean="0"/>
              <a:t>feladatai</a:t>
            </a:r>
            <a:r>
              <a:rPr lang="hu-HU" dirty="0" smtClean="0"/>
              <a:t>: a klímaváltozással kapcsolatos hírek, fejlesztési lehetőségek helyi szereplők számára történő eljuttatása, továbbá a helyi klímaváltozással, a klímaváltozás mérséklésével, az ahhoz történő alkalmazkodással kapcsolatos fejlesztési igények, jó gyakorlatok felmérése és összehangolása, széles körű megismertetése, online szaktanácsadás biztosítása, rendszeres kapcsolattartás és együttműködés a Klímabarát Települések </a:t>
            </a:r>
            <a:r>
              <a:rPr lang="hu-HU" dirty="0"/>
              <a:t>Szövetségével. A Platform tevékenysége szorosan kapcsolódik a megyei klímastratégiák kidolgozásához, de </a:t>
            </a:r>
            <a:r>
              <a:rPr lang="hu-HU" u="sng" dirty="0"/>
              <a:t>elsődleges célja a megyei döntéshozók és a közvélemény klímaváltozással kapcsolatos ismereteinek bővítése</a:t>
            </a:r>
            <a:r>
              <a:rPr lang="hu-HU" dirty="0"/>
              <a:t>, az e témakörhöz köthető tevékenységek megyei szintű </a:t>
            </a:r>
            <a:r>
              <a:rPr lang="hu-HU" u="sng" dirty="0"/>
              <a:t>koordinálás</a:t>
            </a:r>
            <a:r>
              <a:rPr lang="hu-HU" dirty="0"/>
              <a:t>ának, a klímaváltozással kapcsolatos szakmai kommunikáció feltételeinek a hosszú távú biztosítása.</a:t>
            </a:r>
          </a:p>
          <a:p>
            <a:pPr algn="just"/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82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Fejér Megyei </a:t>
            </a:r>
            <a:r>
              <a:rPr lang="hu-HU" b="1" dirty="0" err="1" smtClean="0"/>
              <a:t>Éghajlatváltozási</a:t>
            </a:r>
            <a:r>
              <a:rPr lang="hu-HU" b="1" dirty="0" smtClean="0"/>
              <a:t> Platform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3200" dirty="0" smtClean="0"/>
              <a:t>A Fejér Megyei </a:t>
            </a:r>
            <a:r>
              <a:rPr lang="hu-HU" sz="3200" dirty="0" err="1" smtClean="0"/>
              <a:t>Éghajlatváltozási</a:t>
            </a:r>
            <a:r>
              <a:rPr lang="hu-HU" sz="3200" dirty="0" smtClean="0"/>
              <a:t> Platformnak a projekt megvalósítása alatt (2018. február 28-ig) </a:t>
            </a:r>
            <a:r>
              <a:rPr lang="hu-HU" sz="3200" b="1" dirty="0" smtClean="0"/>
              <a:t>legalább negyedévente</a:t>
            </a:r>
            <a:r>
              <a:rPr lang="hu-HU" sz="3200" dirty="0" smtClean="0"/>
              <a:t>, az ötéves fenntartási időszak alatt legalább évente </a:t>
            </a:r>
            <a:r>
              <a:rPr lang="hu-HU" sz="3200" b="1" dirty="0" smtClean="0"/>
              <a:t>egyszer</a:t>
            </a:r>
            <a:r>
              <a:rPr lang="hu-HU" sz="3200" dirty="0" smtClean="0"/>
              <a:t> </a:t>
            </a:r>
            <a:r>
              <a:rPr lang="hu-HU" sz="3200" b="1" dirty="0" smtClean="0"/>
              <a:t>kell üléseznie</a:t>
            </a:r>
            <a:r>
              <a:rPr lang="hu-HU" sz="3200" dirty="0" smtClean="0"/>
              <a:t> (a Platform eddig két ülést tartott, a következő ülése októberben lesz).</a:t>
            </a:r>
          </a:p>
          <a:p>
            <a:pPr algn="just"/>
            <a:r>
              <a:rPr lang="hu-HU" sz="3200" dirty="0" smtClean="0"/>
              <a:t>A </a:t>
            </a:r>
            <a:r>
              <a:rPr lang="hu-HU" sz="3200" dirty="0"/>
              <a:t>platform szakmai koordinációs és konzultációs feladatait a Fejér Megyei Önkormányzati Hivatal keretében működő </a:t>
            </a:r>
            <a:r>
              <a:rPr lang="hu-HU" sz="3200" b="1" dirty="0"/>
              <a:t>Titkárság </a:t>
            </a:r>
            <a:r>
              <a:rPr lang="hu-HU" sz="3200" dirty="0"/>
              <a:t>látja el (pl. ülések megszervezése, adminisztrálása, hírlevelek küldése, tudásmegosztás, tanácsadás stb.).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678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3444" y="463980"/>
            <a:ext cx="10175788" cy="44218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/>
              <a:t>Platformtagok</a:t>
            </a:r>
            <a:r>
              <a:rPr lang="hu-HU" sz="3200" b="1" dirty="0"/>
              <a:t/>
            </a:r>
            <a:br>
              <a:rPr lang="hu-HU" sz="3200" b="1" dirty="0"/>
            </a:b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444" y="807308"/>
            <a:ext cx="10515600" cy="46973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 smtClean="0"/>
              <a:t>A </a:t>
            </a:r>
            <a:r>
              <a:rPr lang="hu-HU" sz="12800" dirty="0"/>
              <a:t>felhívás alapján a megyei </a:t>
            </a:r>
            <a:r>
              <a:rPr lang="hu-HU" sz="12800" dirty="0" err="1" smtClean="0"/>
              <a:t>éghajlatváltozási</a:t>
            </a:r>
            <a:r>
              <a:rPr lang="hu-HU" sz="12800" dirty="0" smtClean="0"/>
              <a:t> platformot </a:t>
            </a:r>
            <a:r>
              <a:rPr lang="hu-HU" sz="12800" u="sng" dirty="0"/>
              <a:t>legalább az alábbi szereplők bevonásával</a:t>
            </a:r>
            <a:r>
              <a:rPr lang="hu-HU" sz="12800" dirty="0"/>
              <a:t> </a:t>
            </a:r>
            <a:r>
              <a:rPr lang="hu-HU" sz="12800" dirty="0" smtClean="0"/>
              <a:t>kellett létrehozni:</a:t>
            </a:r>
            <a:endParaRPr lang="hu-HU" sz="12800" dirty="0"/>
          </a:p>
          <a:p>
            <a:pPr lvl="1"/>
            <a:r>
              <a:rPr lang="hu-HU" sz="12800" dirty="0"/>
              <a:t>Magyar Kereskedelmi és Iparkamara megyei képviselője</a:t>
            </a:r>
          </a:p>
          <a:p>
            <a:pPr lvl="1"/>
            <a:r>
              <a:rPr lang="hu-HU" sz="12800" dirty="0"/>
              <a:t>Nemzeti Agrárkamara megyei képviselője</a:t>
            </a:r>
          </a:p>
          <a:p>
            <a:pPr lvl="1"/>
            <a:r>
              <a:rPr lang="hu-HU" sz="12800" dirty="0"/>
              <a:t>Nemzeti Pedagógus Kar megyei képviselője</a:t>
            </a:r>
          </a:p>
          <a:p>
            <a:pPr lvl="1"/>
            <a:r>
              <a:rPr lang="hu-HU" sz="12800" dirty="0"/>
              <a:t>Magyar Tudományos Akadémia regionális kutatóintézetének vagy regionális bizottságának képviselője</a:t>
            </a:r>
          </a:p>
          <a:p>
            <a:pPr lvl="1"/>
            <a:r>
              <a:rPr lang="hu-HU" sz="12800" dirty="0"/>
              <a:t>Megyei felsőoktatási intézmények képviselője</a:t>
            </a:r>
          </a:p>
          <a:p>
            <a:pPr lvl="1"/>
            <a:r>
              <a:rPr lang="hu-HU" sz="12800" dirty="0"/>
              <a:t>Környezetvédelmi, energetikai </a:t>
            </a:r>
            <a:r>
              <a:rPr lang="hu-HU" sz="12800" dirty="0" smtClean="0"/>
              <a:t>tevékenységű helyi </a:t>
            </a:r>
            <a:r>
              <a:rPr lang="hu-HU" sz="12800" dirty="0"/>
              <a:t>civil szervezetek megyei képviselője</a:t>
            </a:r>
          </a:p>
          <a:p>
            <a:pPr lvl="1"/>
            <a:r>
              <a:rPr lang="hu-HU" sz="12800" dirty="0"/>
              <a:t>Megyei Közgyűlés képviselője</a:t>
            </a:r>
          </a:p>
          <a:p>
            <a:pPr lvl="1"/>
            <a:r>
              <a:rPr lang="hu-HU" sz="12800" dirty="0"/>
              <a:t>Klímabarát Települések </a:t>
            </a:r>
            <a:r>
              <a:rPr lang="hu-HU" sz="12800" dirty="0" smtClean="0"/>
              <a:t>Szövetségének képviselője</a:t>
            </a:r>
          </a:p>
          <a:p>
            <a:pPr marL="457200" lvl="1" indent="0">
              <a:buNone/>
            </a:pPr>
            <a:r>
              <a:rPr lang="hu-HU" sz="12800" dirty="0" smtClean="0"/>
              <a:t>A fenti szervezeteken túl a környezet- és természetvédelmi, vízügyi hatóságot is felkértük platformtagnak, de további tagok csatlakozására is van lehetőség.</a:t>
            </a:r>
          </a:p>
          <a:p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144458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1499</Words>
  <Application>Microsoft Office PowerPoint</Application>
  <PresentationFormat>Szélesvásznú</PresentationFormat>
  <Paragraphs>116</Paragraphs>
  <Slides>21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21</vt:i4>
      </vt:variant>
    </vt:vector>
  </HeadingPairs>
  <TitlesOfParts>
    <vt:vector size="30" baseType="lpstr">
      <vt:lpstr>Arial Unicode MS</vt:lpstr>
      <vt:lpstr>Microsoft YaHei</vt:lpstr>
      <vt:lpstr>ＭＳ Ｐゴシック</vt:lpstr>
      <vt:lpstr>Arial</vt:lpstr>
      <vt:lpstr>Calibri</vt:lpstr>
      <vt:lpstr>Calibri Light</vt:lpstr>
      <vt:lpstr>Times New Roman</vt:lpstr>
      <vt:lpstr>Office-téma</vt:lpstr>
      <vt:lpstr>Office Theme</vt:lpstr>
      <vt:lpstr>PowerPoint bemutató</vt:lpstr>
      <vt:lpstr>KEHOP—1.2.0-15-2016-00018 projekt </vt:lpstr>
      <vt:lpstr>A projekt időtartama, ütemezése, indikátorai</vt:lpstr>
      <vt:lpstr>A projekt mérföldkövei</vt:lpstr>
      <vt:lpstr>A projekt mérföldkövei</vt:lpstr>
      <vt:lpstr>A projekt mérföldkövei</vt:lpstr>
      <vt:lpstr>A Fejér Megyei Éghajlatváltozási Platform feladata, ülései</vt:lpstr>
      <vt:lpstr>Fejér Megyei Éghajlatváltozási Platform</vt:lpstr>
      <vt:lpstr>Platformtagok </vt:lpstr>
      <vt:lpstr>A Platform számára szervezett szakmai programok</vt:lpstr>
      <vt:lpstr>A Platform számára szervezett szakmai programok</vt:lpstr>
      <vt:lpstr>A klímaváltozással kapcsolatos szemléletformáló akciók szervezése</vt:lpstr>
      <vt:lpstr>A klímaváltozással kapcsolatos szemléletformáló akciók szervezése</vt:lpstr>
      <vt:lpstr>A figyelemfelkeltő akciók tervezett helyszínei, időpontjai</vt:lpstr>
      <vt:lpstr>Figyelemfelkeltő akciók, óvodai-iskolai pályázatok </vt:lpstr>
      <vt:lpstr>A megyei klímastratégia készítését elősegítő dokumentumok</vt:lpstr>
      <vt:lpstr>A megyei klímastratégia készítését elősegítő dokumentumok</vt:lpstr>
      <vt:lpstr>Fejér megye éghajlati sérülékenység-elemzése a megyei klímastratégia tervezés módszertani támogatására  (KBTSZ, 2017. április) </vt:lpstr>
      <vt:lpstr>Fejér megye éghajlati sérülékenység-elemzése </vt:lpstr>
      <vt:lpstr> Következő események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nagyivett</dc:creator>
  <cp:lastModifiedBy>kigyossygabor</cp:lastModifiedBy>
  <cp:revision>203</cp:revision>
  <cp:lastPrinted>2017-04-25T14:08:57Z</cp:lastPrinted>
  <dcterms:created xsi:type="dcterms:W3CDTF">2017-04-21T09:21:40Z</dcterms:created>
  <dcterms:modified xsi:type="dcterms:W3CDTF">2018-07-04T07:04:29Z</dcterms:modified>
</cp:coreProperties>
</file>