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30"/>
  </p:notesMasterIdLst>
  <p:sldIdLst>
    <p:sldId id="284" r:id="rId2"/>
    <p:sldId id="262" r:id="rId3"/>
    <p:sldId id="257" r:id="rId4"/>
    <p:sldId id="259" r:id="rId5"/>
    <p:sldId id="260" r:id="rId6"/>
    <p:sldId id="261" r:id="rId7"/>
    <p:sldId id="263" r:id="rId8"/>
    <p:sldId id="264" r:id="rId9"/>
    <p:sldId id="265" r:id="rId10"/>
    <p:sldId id="266" r:id="rId11"/>
    <p:sldId id="267" r:id="rId12"/>
    <p:sldId id="268" r:id="rId13"/>
    <p:sldId id="269" r:id="rId14"/>
    <p:sldId id="276" r:id="rId15"/>
    <p:sldId id="270" r:id="rId16"/>
    <p:sldId id="271" r:id="rId17"/>
    <p:sldId id="272" r:id="rId18"/>
    <p:sldId id="273" r:id="rId19"/>
    <p:sldId id="274" r:id="rId20"/>
    <p:sldId id="275" r:id="rId21"/>
    <p:sldId id="277" r:id="rId22"/>
    <p:sldId id="278" r:id="rId23"/>
    <p:sldId id="280" r:id="rId24"/>
    <p:sldId id="281" r:id="rId25"/>
    <p:sldId id="258" r:id="rId26"/>
    <p:sldId id="279"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A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2411"/>
  </p:normalViewPr>
  <p:slideViewPr>
    <p:cSldViewPr snapToGrid="0" snapToObjects="1">
      <p:cViewPr varScale="1">
        <p:scale>
          <a:sx n="72" d="100"/>
          <a:sy n="72" d="100"/>
        </p:scale>
        <p:origin x="8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localhost\Users\zoltanoletics\Documents\KTSZ\Feje&#769;r%20strate&#769;gia\U&#776;HG%20lelta&#769;r%20feje&#769;r.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localhost\Users\zoltanoletics\Documents\KTSZ\KEM%20Strate&#769;gia\szolgaltatott_villamos_energia_megye_2012_2015.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localhost\Users\zoltanoletics\Documents\KTSZ\Feje&#769;r%20strate&#769;gia\U&#776;HG%20lelta&#769;r%20feje&#769;r.xls"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localhost\Users\zoltanoletics\Documents\KTSZ\Feje&#769;r%20strate&#769;gia\U&#776;HG%20lelta&#769;r%20feje&#769;r.xls"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localhost\Users\zoltanoletics\Documents\KTSZ\Feje&#769;r%20strate&#769;gia\U&#776;HG%20lelta&#769;r%20feje&#769;r.xls"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Villamosáramfogyasztáshoz fűződő ÜHG kibocsátás</a:t>
            </a:r>
            <a:r>
              <a:rPr lang="en-US" baseline="0"/>
              <a:t> alakulása Fejér Megyében, 2015-ben</a:t>
            </a:r>
            <a:endParaRPr lang="en-US"/>
          </a:p>
        </c:rich>
      </c:tx>
      <c:layout>
        <c:manualLayout>
          <c:xMode val="edge"/>
          <c:yMode val="edge"/>
          <c:x val="3.0182170960439798E-2"/>
          <c:y val="1.8545021935778901E-2"/>
        </c:manualLayout>
      </c:layout>
      <c:overlay val="0"/>
      <c:spPr>
        <a:noFill/>
        <a:ln w="25400">
          <a:noFill/>
        </a:ln>
      </c:spPr>
    </c:title>
    <c:autoTitleDeleted val="0"/>
    <c:view3D>
      <c:rotX val="50"/>
      <c:rotY val="0"/>
      <c:rAngAx val="0"/>
      <c:perspective val="0"/>
    </c:view3D>
    <c:floor>
      <c:thickness val="0"/>
    </c:floor>
    <c:sideWall>
      <c:thickness val="0"/>
    </c:sideWall>
    <c:backWall>
      <c:thickness val="0"/>
    </c:backWall>
    <c:plotArea>
      <c:layout>
        <c:manualLayout>
          <c:layoutTarget val="inner"/>
          <c:xMode val="edge"/>
          <c:yMode val="edge"/>
          <c:x val="2.1523178807947001E-2"/>
          <c:y val="0.27138746247526901"/>
          <c:w val="0.80323295526401295"/>
          <c:h val="0.72133987402212496"/>
        </c:manualLayout>
      </c:layout>
      <c:pie3DChart>
        <c:varyColors val="1"/>
        <c:ser>
          <c:idx val="0"/>
          <c:order val="0"/>
          <c:dPt>
            <c:idx val="0"/>
            <c:bubble3D val="0"/>
          </c:dPt>
          <c:dPt>
            <c:idx val="1"/>
            <c:bubble3D val="0"/>
          </c:dPt>
          <c:dPt>
            <c:idx val="2"/>
            <c:bubble3D val="0"/>
          </c:dPt>
          <c:dPt>
            <c:idx val="3"/>
            <c:bubble3D val="0"/>
          </c:dPt>
          <c:dPt>
            <c:idx val="4"/>
            <c:bubble3D val="0"/>
          </c:dPt>
          <c:dPt>
            <c:idx val="5"/>
            <c:bubble3D val="0"/>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hu-H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'ENERGIA feloldott'!$C$8:$H$8</c:f>
              <c:strCache>
                <c:ptCount val="6"/>
                <c:pt idx="0">
                  <c:v>Kommunális célra </c:v>
                </c:pt>
                <c:pt idx="1">
                  <c:v>Lakosság részére </c:v>
                </c:pt>
                <c:pt idx="2">
                  <c:v>Közvilágítási célra </c:v>
                </c:pt>
                <c:pt idx="3">
                  <c:v>Ipari célra </c:v>
                </c:pt>
                <c:pt idx="4">
                  <c:v>Mezőgaz-dasági célra</c:v>
                </c:pt>
                <c:pt idx="5">
                  <c:v>Egyéb célra </c:v>
                </c:pt>
              </c:strCache>
            </c:strRef>
          </c:cat>
          <c:val>
            <c:numRef>
              <c:f>'ENERGIA feloldott'!$C$9:$H$9</c:f>
            </c:numRef>
          </c:val>
        </c:ser>
        <c:ser>
          <c:idx val="1"/>
          <c:order val="1"/>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spPr>
              <a:solidFill>
                <a:schemeClr val="accent2"/>
              </a:solidFill>
              <a:ln>
                <a:noFill/>
              </a:ln>
              <a:effectLst>
                <a:outerShdw blurRad="254000" sx="102000" sy="102000" algn="ctr" rotWithShape="0">
                  <a:prstClr val="black">
                    <a:alpha val="20000"/>
                  </a:prstClr>
                </a:outerShdw>
              </a:effectLst>
              <a:sp3d/>
            </c:spPr>
          </c:dPt>
          <c:dPt>
            <c:idx val="2"/>
            <c:bubble3D val="0"/>
            <c:spPr>
              <a:solidFill>
                <a:schemeClr val="accent3"/>
              </a:solidFill>
              <a:ln>
                <a:noFill/>
              </a:ln>
              <a:effectLst>
                <a:outerShdw blurRad="254000" sx="102000" sy="102000" algn="ctr" rotWithShape="0">
                  <a:prstClr val="black">
                    <a:alpha val="20000"/>
                  </a:prstClr>
                </a:outerShdw>
              </a:effectLst>
              <a:sp3d/>
            </c:spPr>
          </c:dPt>
          <c:dPt>
            <c:idx val="3"/>
            <c:bubble3D val="0"/>
            <c:spPr>
              <a:solidFill>
                <a:schemeClr val="tx1">
                  <a:lumMod val="75000"/>
                  <a:lumOff val="25000"/>
                </a:schemeClr>
              </a:solidFill>
              <a:ln>
                <a:noFill/>
              </a:ln>
              <a:effectLst>
                <a:outerShdw blurRad="254000" sx="102000" sy="102000" algn="ctr" rotWithShape="0">
                  <a:prstClr val="black">
                    <a:alpha val="20000"/>
                  </a:prstClr>
                </a:outerShdw>
              </a:effectLst>
              <a:sp3d/>
            </c:spPr>
          </c:dPt>
          <c:dPt>
            <c:idx val="4"/>
            <c:bubble3D val="0"/>
            <c:spPr>
              <a:solidFill>
                <a:srgbClr val="92D050"/>
              </a:solidFill>
              <a:ln>
                <a:noFill/>
              </a:ln>
              <a:effectLst>
                <a:outerShdw blurRad="254000" sx="102000" sy="102000" algn="ctr" rotWithShape="0">
                  <a:prstClr val="black">
                    <a:alpha val="20000"/>
                  </a:prstClr>
                </a:outerShdw>
              </a:effectLst>
              <a:sp3d/>
            </c:spPr>
          </c:dPt>
          <c:dPt>
            <c:idx val="5"/>
            <c:bubble3D val="0"/>
            <c:spPr>
              <a:solidFill>
                <a:schemeClr val="accent6"/>
              </a:solidFill>
              <a:ln>
                <a:noFill/>
              </a:ln>
              <a:effectLst>
                <a:outerShdw blurRad="254000" sx="102000" sy="102000" algn="ctr" rotWithShape="0">
                  <a:prstClr val="black">
                    <a:alpha val="20000"/>
                  </a:prstClr>
                </a:outerShdw>
              </a:effectLst>
              <a:sp3d/>
            </c:spPr>
          </c:dPt>
          <c:dLbls>
            <c:dLbl>
              <c:idx val="3"/>
              <c:layout>
                <c:manualLayout>
                  <c:x val="-8.0522688674614096E-4"/>
                  <c:y val="2.9279908559817101E-3"/>
                </c:manualLayout>
              </c:layout>
              <c:dLblPos val="bestFit"/>
              <c:showLegendKey val="0"/>
              <c:showVal val="0"/>
              <c:showCatName val="0"/>
              <c:showSerName val="0"/>
              <c:showPercent val="1"/>
              <c:showBubbleSize val="0"/>
              <c:extLst>
                <c:ext xmlns:c15="http://schemas.microsoft.com/office/drawing/2012/chart" uri="{CE6537A1-D6FC-4f65-9D91-7224C49458BB}"/>
              </c:extLst>
            </c:dLbl>
            <c:dLbl>
              <c:idx val="4"/>
              <c:layout>
                <c:manualLayout>
                  <c:x val="7.4095049616123799E-3"/>
                  <c:y val="-6.4887604775209903E-3"/>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hu-HU"/>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Lst>
            </c:dLbl>
            <c:dLbl>
              <c:idx val="5"/>
              <c:layout>
                <c:manualLayout>
                  <c:x val="3.9698934691987001E-2"/>
                  <c:y val="-1.30318135636271E-2"/>
                </c:manualLayout>
              </c:layout>
              <c:dLblPos val="bestFit"/>
              <c:showLegendKey val="0"/>
              <c:showVal val="0"/>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hu-H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'ENERGIA feloldott'!$C$8:$H$8</c:f>
              <c:strCache>
                <c:ptCount val="6"/>
                <c:pt idx="0">
                  <c:v>Kommunális célra </c:v>
                </c:pt>
                <c:pt idx="1">
                  <c:v>Lakosság részére </c:v>
                </c:pt>
                <c:pt idx="2">
                  <c:v>Közvilágítási célra </c:v>
                </c:pt>
                <c:pt idx="3">
                  <c:v>Ipari célra </c:v>
                </c:pt>
                <c:pt idx="4">
                  <c:v>Mezőgaz-dasági célra</c:v>
                </c:pt>
                <c:pt idx="5">
                  <c:v>Egyéb célra </c:v>
                </c:pt>
              </c:strCache>
            </c:strRef>
          </c:cat>
          <c:val>
            <c:numRef>
              <c:f>'ENERGIA feloldott'!$C$10:$H$10</c:f>
              <c:numCache>
                <c:formatCode>General</c:formatCode>
                <c:ptCount val="6"/>
                <c:pt idx="0">
                  <c:v>72611</c:v>
                </c:pt>
                <c:pt idx="1">
                  <c:v>430862</c:v>
                </c:pt>
                <c:pt idx="2">
                  <c:v>15220</c:v>
                </c:pt>
                <c:pt idx="3">
                  <c:v>1792283</c:v>
                </c:pt>
                <c:pt idx="4">
                  <c:v>42443</c:v>
                </c:pt>
                <c:pt idx="5">
                  <c:v>332748</c:v>
                </c:pt>
              </c:numCache>
            </c:numRef>
          </c:val>
        </c:ser>
        <c:dLbls>
          <c:showLegendKey val="0"/>
          <c:showVal val="0"/>
          <c:showCatName val="0"/>
          <c:showSerName val="0"/>
          <c:showPercent val="0"/>
          <c:showBubbleSize val="0"/>
          <c:showLeaderLines val="1"/>
        </c:dLbls>
      </c:pie3DChart>
      <c:spPr>
        <a:noFill/>
        <a:ln w="25400">
          <a:noFill/>
        </a:ln>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hu-H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hu-H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A villamos energiafogyasztás dinamikája Fejér Megyében (ezer kwh)</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lineChart>
        <c:grouping val="standard"/>
        <c:varyColors val="0"/>
        <c:ser>
          <c:idx val="0"/>
          <c:order val="0"/>
          <c:tx>
            <c:strRef>
              <c:f>Sheet1!$O$11</c:f>
              <c:strCache>
                <c:ptCount val="1"/>
                <c:pt idx="0">
                  <c:v>Lakosság részére</c:v>
                </c:pt>
              </c:strCache>
            </c:strRef>
          </c:tx>
          <c:spPr>
            <a:ln w="28575" cap="rnd">
              <a:solidFill>
                <a:schemeClr val="accent1"/>
              </a:solidFill>
              <a:round/>
            </a:ln>
            <a:effectLst/>
          </c:spPr>
          <c:marker>
            <c:symbol val="none"/>
          </c:marker>
          <c:cat>
            <c:numRef>
              <c:f>Sheet1!$N$12:$N$15</c:f>
              <c:numCache>
                <c:formatCode>0_ ;\-0\ </c:formatCode>
                <c:ptCount val="4"/>
                <c:pt idx="0">
                  <c:v>2012</c:v>
                </c:pt>
                <c:pt idx="1">
                  <c:v>2013</c:v>
                </c:pt>
                <c:pt idx="2">
                  <c:v>2014</c:v>
                </c:pt>
                <c:pt idx="3">
                  <c:v>2015</c:v>
                </c:pt>
              </c:numCache>
            </c:numRef>
          </c:cat>
          <c:val>
            <c:numRef>
              <c:f>Sheet1!$O$12:$O$15</c:f>
              <c:numCache>
                <c:formatCode>_-* #,##0\ _F_t_-;\-* #,##0\ _F_t_-;_-* "-"??\ _F_t_-;_-@_-</c:formatCode>
                <c:ptCount val="4"/>
                <c:pt idx="0">
                  <c:v>360590</c:v>
                </c:pt>
                <c:pt idx="1">
                  <c:v>358746</c:v>
                </c:pt>
                <c:pt idx="2">
                  <c:v>354948</c:v>
                </c:pt>
                <c:pt idx="3">
                  <c:v>368565</c:v>
                </c:pt>
              </c:numCache>
            </c:numRef>
          </c:val>
          <c:smooth val="0"/>
        </c:ser>
        <c:ser>
          <c:idx val="1"/>
          <c:order val="1"/>
          <c:tx>
            <c:strRef>
              <c:f>Sheet1!$P$11</c:f>
              <c:strCache>
                <c:ptCount val="1"/>
                <c:pt idx="0">
                  <c:v>Kommunális célra</c:v>
                </c:pt>
              </c:strCache>
            </c:strRef>
          </c:tx>
          <c:spPr>
            <a:ln w="28575" cap="rnd">
              <a:solidFill>
                <a:schemeClr val="accent2"/>
              </a:solidFill>
              <a:round/>
            </a:ln>
            <a:effectLst/>
          </c:spPr>
          <c:marker>
            <c:symbol val="none"/>
          </c:marker>
          <c:cat>
            <c:numRef>
              <c:f>Sheet1!$N$12:$N$15</c:f>
              <c:numCache>
                <c:formatCode>0_ ;\-0\ </c:formatCode>
                <c:ptCount val="4"/>
                <c:pt idx="0">
                  <c:v>2012</c:v>
                </c:pt>
                <c:pt idx="1">
                  <c:v>2013</c:v>
                </c:pt>
                <c:pt idx="2">
                  <c:v>2014</c:v>
                </c:pt>
                <c:pt idx="3">
                  <c:v>2015</c:v>
                </c:pt>
              </c:numCache>
            </c:numRef>
          </c:cat>
          <c:val>
            <c:numRef>
              <c:f>Sheet1!$P$12:$P$15</c:f>
              <c:numCache>
                <c:formatCode>_-* #,##0\ _F_t_-;\-* #,##0\ _F_t_-;_-* "-"??\ _F_t_-;_-@_-</c:formatCode>
                <c:ptCount val="4"/>
                <c:pt idx="0">
                  <c:v>51393</c:v>
                </c:pt>
                <c:pt idx="1">
                  <c:v>40260</c:v>
                </c:pt>
                <c:pt idx="2">
                  <c:v>39385</c:v>
                </c:pt>
                <c:pt idx="3">
                  <c:v>45756</c:v>
                </c:pt>
              </c:numCache>
            </c:numRef>
          </c:val>
          <c:smooth val="0"/>
        </c:ser>
        <c:ser>
          <c:idx val="2"/>
          <c:order val="2"/>
          <c:tx>
            <c:strRef>
              <c:f>Sheet1!$Q$11</c:f>
              <c:strCache>
                <c:ptCount val="1"/>
                <c:pt idx="0">
                  <c:v>Ipari célra</c:v>
                </c:pt>
              </c:strCache>
            </c:strRef>
          </c:tx>
          <c:spPr>
            <a:ln w="28575" cap="rnd">
              <a:solidFill>
                <a:schemeClr val="accent3"/>
              </a:solidFill>
              <a:round/>
            </a:ln>
            <a:effectLst/>
          </c:spPr>
          <c:marker>
            <c:symbol val="none"/>
          </c:marker>
          <c:cat>
            <c:numRef>
              <c:f>Sheet1!$N$12:$N$15</c:f>
              <c:numCache>
                <c:formatCode>0_ ;\-0\ </c:formatCode>
                <c:ptCount val="4"/>
                <c:pt idx="0">
                  <c:v>2012</c:v>
                </c:pt>
                <c:pt idx="1">
                  <c:v>2013</c:v>
                </c:pt>
                <c:pt idx="2">
                  <c:v>2014</c:v>
                </c:pt>
                <c:pt idx="3">
                  <c:v>2015</c:v>
                </c:pt>
              </c:numCache>
            </c:numRef>
          </c:cat>
          <c:val>
            <c:numRef>
              <c:f>Sheet1!$Q$12:$Q$15</c:f>
              <c:numCache>
                <c:formatCode>_-* #,##0\ _F_t_-;\-* #,##0\ _F_t_-;_-* "-"??\ _F_t_-;_-@_-</c:formatCode>
                <c:ptCount val="4"/>
                <c:pt idx="0">
                  <c:v>378278</c:v>
                </c:pt>
                <c:pt idx="1">
                  <c:v>388101</c:v>
                </c:pt>
                <c:pt idx="2">
                  <c:v>391820</c:v>
                </c:pt>
                <c:pt idx="3">
                  <c:v>411571</c:v>
                </c:pt>
              </c:numCache>
            </c:numRef>
          </c:val>
          <c:smooth val="0"/>
        </c:ser>
        <c:ser>
          <c:idx val="3"/>
          <c:order val="3"/>
          <c:tx>
            <c:strRef>
              <c:f>Sheet1!$R$11</c:f>
              <c:strCache>
                <c:ptCount val="1"/>
                <c:pt idx="0">
                  <c:v>Mezőgazdasági célra</c:v>
                </c:pt>
              </c:strCache>
            </c:strRef>
          </c:tx>
          <c:spPr>
            <a:ln w="28575" cap="rnd">
              <a:solidFill>
                <a:schemeClr val="accent4"/>
              </a:solidFill>
              <a:round/>
            </a:ln>
            <a:effectLst/>
          </c:spPr>
          <c:marker>
            <c:symbol val="none"/>
          </c:marker>
          <c:cat>
            <c:numRef>
              <c:f>Sheet1!$N$12:$N$15</c:f>
              <c:numCache>
                <c:formatCode>0_ ;\-0\ </c:formatCode>
                <c:ptCount val="4"/>
                <c:pt idx="0">
                  <c:v>2012</c:v>
                </c:pt>
                <c:pt idx="1">
                  <c:v>2013</c:v>
                </c:pt>
                <c:pt idx="2">
                  <c:v>2014</c:v>
                </c:pt>
                <c:pt idx="3">
                  <c:v>2015</c:v>
                </c:pt>
              </c:numCache>
            </c:numRef>
          </c:cat>
          <c:val>
            <c:numRef>
              <c:f>Sheet1!$R$12:$R$15</c:f>
              <c:numCache>
                <c:formatCode>_-* #,##0\ _F_t_-;\-* #,##0\ _F_t_-;_-* "-"??\ _F_t_-;_-@_-</c:formatCode>
                <c:ptCount val="4"/>
                <c:pt idx="0">
                  <c:v>51471</c:v>
                </c:pt>
                <c:pt idx="1">
                  <c:v>54731</c:v>
                </c:pt>
                <c:pt idx="2">
                  <c:v>55605</c:v>
                </c:pt>
                <c:pt idx="3">
                  <c:v>56935</c:v>
                </c:pt>
              </c:numCache>
            </c:numRef>
          </c:val>
          <c:smooth val="0"/>
        </c:ser>
        <c:ser>
          <c:idx val="4"/>
          <c:order val="4"/>
          <c:tx>
            <c:strRef>
              <c:f>Sheet1!$S$11</c:f>
              <c:strCache>
                <c:ptCount val="1"/>
                <c:pt idx="0">
                  <c:v>Közvilágítási célra</c:v>
                </c:pt>
              </c:strCache>
            </c:strRef>
          </c:tx>
          <c:spPr>
            <a:ln w="28575" cap="rnd">
              <a:solidFill>
                <a:schemeClr val="accent5"/>
              </a:solidFill>
              <a:round/>
            </a:ln>
            <a:effectLst/>
          </c:spPr>
          <c:marker>
            <c:symbol val="none"/>
          </c:marker>
          <c:cat>
            <c:numRef>
              <c:f>Sheet1!$N$12:$N$15</c:f>
              <c:numCache>
                <c:formatCode>0_ ;\-0\ </c:formatCode>
                <c:ptCount val="4"/>
                <c:pt idx="0">
                  <c:v>2012</c:v>
                </c:pt>
                <c:pt idx="1">
                  <c:v>2013</c:v>
                </c:pt>
                <c:pt idx="2">
                  <c:v>2014</c:v>
                </c:pt>
                <c:pt idx="3">
                  <c:v>2015</c:v>
                </c:pt>
              </c:numCache>
            </c:numRef>
          </c:cat>
          <c:val>
            <c:numRef>
              <c:f>Sheet1!$S$12:$S$15</c:f>
              <c:numCache>
                <c:formatCode>_-* #,##0\ _F_t_-;\-* #,##0\ _F_t_-;_-* "-"??\ _F_t_-;_-@_-</c:formatCode>
                <c:ptCount val="4"/>
                <c:pt idx="0">
                  <c:v>14031</c:v>
                </c:pt>
                <c:pt idx="1">
                  <c:v>14321</c:v>
                </c:pt>
                <c:pt idx="2">
                  <c:v>14260</c:v>
                </c:pt>
                <c:pt idx="3">
                  <c:v>13641</c:v>
                </c:pt>
              </c:numCache>
            </c:numRef>
          </c:val>
          <c:smooth val="0"/>
        </c:ser>
        <c:ser>
          <c:idx val="5"/>
          <c:order val="5"/>
          <c:tx>
            <c:strRef>
              <c:f>Sheet1!$T$11</c:f>
              <c:strCache>
                <c:ptCount val="1"/>
                <c:pt idx="0">
                  <c:v>Egyéb célra</c:v>
                </c:pt>
              </c:strCache>
            </c:strRef>
          </c:tx>
          <c:spPr>
            <a:ln w="28575" cap="rnd">
              <a:solidFill>
                <a:schemeClr val="accent6"/>
              </a:solidFill>
              <a:round/>
            </a:ln>
            <a:effectLst/>
          </c:spPr>
          <c:marker>
            <c:symbol val="none"/>
          </c:marker>
          <c:cat>
            <c:numRef>
              <c:f>Sheet1!$N$12:$N$15</c:f>
              <c:numCache>
                <c:formatCode>0_ ;\-0\ </c:formatCode>
                <c:ptCount val="4"/>
                <c:pt idx="0">
                  <c:v>2012</c:v>
                </c:pt>
                <c:pt idx="1">
                  <c:v>2013</c:v>
                </c:pt>
                <c:pt idx="2">
                  <c:v>2014</c:v>
                </c:pt>
                <c:pt idx="3">
                  <c:v>2015</c:v>
                </c:pt>
              </c:numCache>
            </c:numRef>
          </c:cat>
          <c:val>
            <c:numRef>
              <c:f>Sheet1!$T$12:$T$15</c:f>
              <c:numCache>
                <c:formatCode>_-* #,##0\ _F_t_-;\-* #,##0\ _F_t_-;_-* "-"??\ _F_t_-;_-@_-</c:formatCode>
                <c:ptCount val="4"/>
                <c:pt idx="0">
                  <c:v>130304</c:v>
                </c:pt>
                <c:pt idx="1">
                  <c:v>150864</c:v>
                </c:pt>
                <c:pt idx="2">
                  <c:v>149800</c:v>
                </c:pt>
                <c:pt idx="3">
                  <c:v>147952</c:v>
                </c:pt>
              </c:numCache>
            </c:numRef>
          </c:val>
          <c:smooth val="0"/>
        </c:ser>
        <c:dLbls>
          <c:showLegendKey val="0"/>
          <c:showVal val="0"/>
          <c:showCatName val="0"/>
          <c:showSerName val="0"/>
          <c:showPercent val="0"/>
          <c:showBubbleSize val="0"/>
        </c:dLbls>
        <c:smooth val="0"/>
        <c:axId val="172066736"/>
        <c:axId val="172067296"/>
      </c:lineChart>
      <c:catAx>
        <c:axId val="172066736"/>
        <c:scaling>
          <c:orientation val="minMax"/>
        </c:scaling>
        <c:delete val="0"/>
        <c:axPos val="b"/>
        <c:numFmt formatCode="0_ ;\-0\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172067296"/>
        <c:crosses val="autoZero"/>
        <c:auto val="1"/>
        <c:lblAlgn val="ctr"/>
        <c:lblOffset val="100"/>
        <c:noMultiLvlLbl val="0"/>
      </c:catAx>
      <c:valAx>
        <c:axId val="172067296"/>
        <c:scaling>
          <c:orientation val="minMax"/>
        </c:scaling>
        <c:delete val="0"/>
        <c:axPos val="l"/>
        <c:majorGridlines>
          <c:spPr>
            <a:ln w="9525" cap="flat" cmpd="sng" algn="ctr">
              <a:solidFill>
                <a:schemeClr val="tx1">
                  <a:lumMod val="15000"/>
                  <a:lumOff val="85000"/>
                </a:schemeClr>
              </a:solidFill>
              <a:round/>
            </a:ln>
            <a:effectLst/>
          </c:spPr>
        </c:majorGridlines>
        <c:numFmt formatCode="_-* #,##0\ _F_t_-;\-* #,##0\ _F_t_-;_-* &quot;-&quot;??\ _F_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172066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u-HU" sz="1400" b="0" i="1" u="none" strike="noStrike" baseline="0">
                <a:effectLst/>
              </a:rPr>
              <a:t>Földgázfogyasztás Fejér megyében</a:t>
            </a:r>
            <a:r>
              <a:rPr lang="en-US" sz="1400" b="0" i="0" u="none" strike="noStrike" baseline="0">
                <a:effectLst/>
              </a:rPr>
              <a:t>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lineChart>
        <c:grouping val="standard"/>
        <c:varyColors val="0"/>
        <c:ser>
          <c:idx val="0"/>
          <c:order val="0"/>
          <c:tx>
            <c:strRef>
              <c:f>'ENERGIA feloldott'!$G$56</c:f>
              <c:strCache>
                <c:ptCount val="1"/>
                <c:pt idx="0">
                  <c:v>Háztartások</c:v>
                </c:pt>
              </c:strCache>
            </c:strRef>
          </c:tx>
          <c:spPr>
            <a:ln w="28575" cap="rnd">
              <a:solidFill>
                <a:schemeClr val="accent1"/>
              </a:solidFill>
              <a:round/>
            </a:ln>
            <a:effectLst/>
          </c:spPr>
          <c:marker>
            <c:symbol val="none"/>
          </c:marker>
          <c:cat>
            <c:numRef>
              <c:f>'ENERGIA feloldott'!$F$57:$F$60</c:f>
              <c:numCache>
                <c:formatCode>General</c:formatCode>
                <c:ptCount val="4"/>
                <c:pt idx="0">
                  <c:v>2012</c:v>
                </c:pt>
                <c:pt idx="1">
                  <c:v>2013</c:v>
                </c:pt>
                <c:pt idx="2">
                  <c:v>2014</c:v>
                </c:pt>
                <c:pt idx="3">
                  <c:v>2015</c:v>
                </c:pt>
              </c:numCache>
            </c:numRef>
          </c:cat>
          <c:val>
            <c:numRef>
              <c:f>'ENERGIA feloldott'!$G$57:$G$60</c:f>
              <c:numCache>
                <c:formatCode>#,##0</c:formatCode>
                <c:ptCount val="4"/>
                <c:pt idx="0">
                  <c:v>112660</c:v>
                </c:pt>
                <c:pt idx="1">
                  <c:v>114778</c:v>
                </c:pt>
                <c:pt idx="2">
                  <c:v>104281</c:v>
                </c:pt>
                <c:pt idx="3">
                  <c:v>119220</c:v>
                </c:pt>
              </c:numCache>
            </c:numRef>
          </c:val>
          <c:smooth val="0"/>
        </c:ser>
        <c:ser>
          <c:idx val="1"/>
          <c:order val="1"/>
          <c:tx>
            <c:strRef>
              <c:f>'ENERGIA feloldott'!$H$56</c:f>
              <c:strCache>
                <c:ptCount val="1"/>
                <c:pt idx="0">
                  <c:v>Távfűtés</c:v>
                </c:pt>
              </c:strCache>
            </c:strRef>
          </c:tx>
          <c:spPr>
            <a:ln w="28575" cap="rnd">
              <a:solidFill>
                <a:schemeClr val="accent2"/>
              </a:solidFill>
              <a:round/>
            </a:ln>
            <a:effectLst/>
          </c:spPr>
          <c:marker>
            <c:symbol val="none"/>
          </c:marker>
          <c:cat>
            <c:numRef>
              <c:f>'ENERGIA feloldott'!$F$57:$F$60</c:f>
              <c:numCache>
                <c:formatCode>General</c:formatCode>
                <c:ptCount val="4"/>
                <c:pt idx="0">
                  <c:v>2012</c:v>
                </c:pt>
                <c:pt idx="1">
                  <c:v>2013</c:v>
                </c:pt>
                <c:pt idx="2">
                  <c:v>2014</c:v>
                </c:pt>
                <c:pt idx="3">
                  <c:v>2015</c:v>
                </c:pt>
              </c:numCache>
            </c:numRef>
          </c:cat>
          <c:val>
            <c:numRef>
              <c:f>'ENERGIA feloldott'!$H$57:$H$60</c:f>
              <c:numCache>
                <c:formatCode>#,##0</c:formatCode>
                <c:ptCount val="4"/>
                <c:pt idx="0">
                  <c:v>4659</c:v>
                </c:pt>
                <c:pt idx="1">
                  <c:v>1118</c:v>
                </c:pt>
                <c:pt idx="2">
                  <c:v>1039</c:v>
                </c:pt>
                <c:pt idx="3">
                  <c:v>920</c:v>
                </c:pt>
              </c:numCache>
            </c:numRef>
          </c:val>
          <c:smooth val="0"/>
        </c:ser>
        <c:ser>
          <c:idx val="2"/>
          <c:order val="2"/>
          <c:tx>
            <c:strRef>
              <c:f>'ENERGIA feloldott'!$I$56</c:f>
              <c:strCache>
                <c:ptCount val="1"/>
                <c:pt idx="0">
                  <c:v>Központi kazánok</c:v>
                </c:pt>
              </c:strCache>
            </c:strRef>
          </c:tx>
          <c:spPr>
            <a:ln w="28575" cap="rnd">
              <a:solidFill>
                <a:schemeClr val="accent3"/>
              </a:solidFill>
              <a:round/>
            </a:ln>
            <a:effectLst/>
          </c:spPr>
          <c:marker>
            <c:symbol val="none"/>
          </c:marker>
          <c:cat>
            <c:numRef>
              <c:f>'ENERGIA feloldott'!$F$57:$F$60</c:f>
              <c:numCache>
                <c:formatCode>General</c:formatCode>
                <c:ptCount val="4"/>
                <c:pt idx="0">
                  <c:v>2012</c:v>
                </c:pt>
                <c:pt idx="1">
                  <c:v>2013</c:v>
                </c:pt>
                <c:pt idx="2">
                  <c:v>2014</c:v>
                </c:pt>
                <c:pt idx="3">
                  <c:v>2015</c:v>
                </c:pt>
              </c:numCache>
            </c:numRef>
          </c:cat>
          <c:val>
            <c:numRef>
              <c:f>'ENERGIA feloldott'!$I$57:$I$60</c:f>
              <c:numCache>
                <c:formatCode>#,##0</c:formatCode>
                <c:ptCount val="4"/>
                <c:pt idx="0">
                  <c:v>3966</c:v>
                </c:pt>
                <c:pt idx="1">
                  <c:v>4807</c:v>
                </c:pt>
                <c:pt idx="2">
                  <c:v>3556</c:v>
                </c:pt>
                <c:pt idx="3">
                  <c:v>4503</c:v>
                </c:pt>
              </c:numCache>
            </c:numRef>
          </c:val>
          <c:smooth val="0"/>
        </c:ser>
        <c:ser>
          <c:idx val="3"/>
          <c:order val="3"/>
          <c:tx>
            <c:strRef>
              <c:f>'ENERGIA feloldott'!$J$56</c:f>
              <c:strCache>
                <c:ptCount val="1"/>
                <c:pt idx="0">
                  <c:v>Kommunális</c:v>
                </c:pt>
              </c:strCache>
            </c:strRef>
          </c:tx>
          <c:spPr>
            <a:ln w="28575" cap="rnd">
              <a:solidFill>
                <a:schemeClr val="accent4"/>
              </a:solidFill>
              <a:round/>
            </a:ln>
            <a:effectLst/>
          </c:spPr>
          <c:marker>
            <c:symbol val="none"/>
          </c:marker>
          <c:cat>
            <c:numRef>
              <c:f>'ENERGIA feloldott'!$F$57:$F$60</c:f>
              <c:numCache>
                <c:formatCode>General</c:formatCode>
                <c:ptCount val="4"/>
                <c:pt idx="0">
                  <c:v>2012</c:v>
                </c:pt>
                <c:pt idx="1">
                  <c:v>2013</c:v>
                </c:pt>
                <c:pt idx="2">
                  <c:v>2014</c:v>
                </c:pt>
                <c:pt idx="3">
                  <c:v>2015</c:v>
                </c:pt>
              </c:numCache>
            </c:numRef>
          </c:cat>
          <c:val>
            <c:numRef>
              <c:f>'ENERGIA feloldott'!$J$57:$J$60</c:f>
              <c:numCache>
                <c:formatCode>#,##0</c:formatCode>
                <c:ptCount val="4"/>
                <c:pt idx="0">
                  <c:v>21373</c:v>
                </c:pt>
                <c:pt idx="1">
                  <c:v>24594</c:v>
                </c:pt>
                <c:pt idx="2">
                  <c:v>21908</c:v>
                </c:pt>
                <c:pt idx="3">
                  <c:v>21100</c:v>
                </c:pt>
              </c:numCache>
            </c:numRef>
          </c:val>
          <c:smooth val="0"/>
        </c:ser>
        <c:ser>
          <c:idx val="4"/>
          <c:order val="4"/>
          <c:tx>
            <c:strRef>
              <c:f>'ENERGIA feloldott'!$K$56</c:f>
              <c:strCache>
                <c:ptCount val="1"/>
                <c:pt idx="0">
                  <c:v>Szolgátlató szektor</c:v>
                </c:pt>
              </c:strCache>
            </c:strRef>
          </c:tx>
          <c:spPr>
            <a:ln w="28575" cap="rnd">
              <a:solidFill>
                <a:schemeClr val="accent5"/>
              </a:solidFill>
              <a:round/>
            </a:ln>
            <a:effectLst/>
          </c:spPr>
          <c:marker>
            <c:symbol val="none"/>
          </c:marker>
          <c:cat>
            <c:numRef>
              <c:f>'ENERGIA feloldott'!$F$57:$F$60</c:f>
              <c:numCache>
                <c:formatCode>General</c:formatCode>
                <c:ptCount val="4"/>
                <c:pt idx="0">
                  <c:v>2012</c:v>
                </c:pt>
                <c:pt idx="1">
                  <c:v>2013</c:v>
                </c:pt>
                <c:pt idx="2">
                  <c:v>2014</c:v>
                </c:pt>
                <c:pt idx="3">
                  <c:v>2015</c:v>
                </c:pt>
              </c:numCache>
            </c:numRef>
          </c:cat>
          <c:val>
            <c:numRef>
              <c:f>'ENERGIA feloldott'!$K$57:$K$60</c:f>
              <c:numCache>
                <c:formatCode>#,##0</c:formatCode>
                <c:ptCount val="4"/>
                <c:pt idx="0">
                  <c:v>42326</c:v>
                </c:pt>
                <c:pt idx="1">
                  <c:v>22914</c:v>
                </c:pt>
                <c:pt idx="2">
                  <c:v>21461</c:v>
                </c:pt>
                <c:pt idx="3">
                  <c:v>26818</c:v>
                </c:pt>
              </c:numCache>
            </c:numRef>
          </c:val>
          <c:smooth val="0"/>
        </c:ser>
        <c:ser>
          <c:idx val="5"/>
          <c:order val="5"/>
          <c:tx>
            <c:strRef>
              <c:f>'ENERGIA feloldott'!$L$56</c:f>
              <c:strCache>
                <c:ptCount val="1"/>
                <c:pt idx="0">
                  <c:v>Ipar</c:v>
                </c:pt>
              </c:strCache>
            </c:strRef>
          </c:tx>
          <c:spPr>
            <a:ln w="28575" cap="rnd">
              <a:solidFill>
                <a:schemeClr val="accent6"/>
              </a:solidFill>
              <a:round/>
            </a:ln>
            <a:effectLst/>
          </c:spPr>
          <c:marker>
            <c:symbol val="none"/>
          </c:marker>
          <c:cat>
            <c:numRef>
              <c:f>'ENERGIA feloldott'!$F$57:$F$60</c:f>
              <c:numCache>
                <c:formatCode>General</c:formatCode>
                <c:ptCount val="4"/>
                <c:pt idx="0">
                  <c:v>2012</c:v>
                </c:pt>
                <c:pt idx="1">
                  <c:v>2013</c:v>
                </c:pt>
                <c:pt idx="2">
                  <c:v>2014</c:v>
                </c:pt>
                <c:pt idx="3">
                  <c:v>2015</c:v>
                </c:pt>
              </c:numCache>
            </c:numRef>
          </c:cat>
          <c:val>
            <c:numRef>
              <c:f>'ENERGIA feloldott'!$L$57:$L$60</c:f>
              <c:numCache>
                <c:formatCode>#,##0</c:formatCode>
                <c:ptCount val="4"/>
                <c:pt idx="0">
                  <c:v>94822</c:v>
                </c:pt>
                <c:pt idx="1">
                  <c:v>94803</c:v>
                </c:pt>
                <c:pt idx="2">
                  <c:v>94176</c:v>
                </c:pt>
                <c:pt idx="3">
                  <c:v>93163</c:v>
                </c:pt>
              </c:numCache>
            </c:numRef>
          </c:val>
          <c:smooth val="0"/>
        </c:ser>
        <c:ser>
          <c:idx val="6"/>
          <c:order val="6"/>
          <c:tx>
            <c:strRef>
              <c:f>'ENERGIA feloldott'!$M$56</c:f>
              <c:strCache>
                <c:ptCount val="1"/>
                <c:pt idx="0">
                  <c:v>Mezőgazdaság</c:v>
                </c:pt>
              </c:strCache>
            </c:strRef>
          </c:tx>
          <c:spPr>
            <a:ln w="28575" cap="rnd">
              <a:solidFill>
                <a:schemeClr val="accent1">
                  <a:lumMod val="60000"/>
                </a:schemeClr>
              </a:solidFill>
              <a:round/>
            </a:ln>
            <a:effectLst/>
          </c:spPr>
          <c:marker>
            <c:symbol val="none"/>
          </c:marker>
          <c:cat>
            <c:numRef>
              <c:f>'ENERGIA feloldott'!$F$57:$F$60</c:f>
              <c:numCache>
                <c:formatCode>General</c:formatCode>
                <c:ptCount val="4"/>
                <c:pt idx="0">
                  <c:v>2012</c:v>
                </c:pt>
                <c:pt idx="1">
                  <c:v>2013</c:v>
                </c:pt>
                <c:pt idx="2">
                  <c:v>2014</c:v>
                </c:pt>
                <c:pt idx="3">
                  <c:v>2015</c:v>
                </c:pt>
              </c:numCache>
            </c:numRef>
          </c:cat>
          <c:val>
            <c:numRef>
              <c:f>'ENERGIA feloldott'!$M$57:$M$60</c:f>
              <c:numCache>
                <c:formatCode>#,##0</c:formatCode>
                <c:ptCount val="4"/>
                <c:pt idx="0">
                  <c:v>9264</c:v>
                </c:pt>
                <c:pt idx="1">
                  <c:v>8730</c:v>
                </c:pt>
                <c:pt idx="2">
                  <c:v>13801</c:v>
                </c:pt>
                <c:pt idx="3">
                  <c:v>8866</c:v>
                </c:pt>
              </c:numCache>
            </c:numRef>
          </c:val>
          <c:smooth val="0"/>
        </c:ser>
        <c:dLbls>
          <c:showLegendKey val="0"/>
          <c:showVal val="0"/>
          <c:showCatName val="0"/>
          <c:showSerName val="0"/>
          <c:showPercent val="0"/>
          <c:showBubbleSize val="0"/>
        </c:dLbls>
        <c:smooth val="0"/>
        <c:axId val="172072896"/>
        <c:axId val="172073456"/>
      </c:lineChart>
      <c:catAx>
        <c:axId val="172072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172073456"/>
        <c:crosses val="autoZero"/>
        <c:auto val="1"/>
        <c:lblAlgn val="ctr"/>
        <c:lblOffset val="100"/>
        <c:noMultiLvlLbl val="0"/>
      </c:catAx>
      <c:valAx>
        <c:axId val="172073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17207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A mezőgazdasági kibocsátás megoszlása</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hu-HU"/>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hu-H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'Mezőgazdaság feloldott'!$O$11:$Q$11</c:f>
              <c:strCache>
                <c:ptCount val="3"/>
                <c:pt idx="0">
                  <c:v>Kérődzők</c:v>
                </c:pt>
                <c:pt idx="1">
                  <c:v>Hígtrágya</c:v>
                </c:pt>
                <c:pt idx="2">
                  <c:v>Szerves és műtrágya</c:v>
                </c:pt>
              </c:strCache>
            </c:strRef>
          </c:cat>
          <c:val>
            <c:numRef>
              <c:f>'Mezőgazdaság feloldott'!$O$12:$Q$12</c:f>
              <c:numCache>
                <c:formatCode>0.00</c:formatCode>
                <c:ptCount val="3"/>
                <c:pt idx="0">
                  <c:v>78617.152484262158</c:v>
                </c:pt>
                <c:pt idx="1">
                  <c:v>30122.12094466975</c:v>
                </c:pt>
                <c:pt idx="2">
                  <c:v>914.28183992094102</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hu-H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hu-H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a:effectLst/>
              </a:rPr>
              <a:t>Fejér megye hulladék kibocsátásának alakulása 2006- 2015 (t)</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clustered"/>
        <c:varyColors val="0"/>
        <c:ser>
          <c:idx val="1"/>
          <c:order val="0"/>
          <c:tx>
            <c:strRef>
              <c:f>'Hulladék feloldott'!$P$29</c:f>
              <c:strCache>
                <c:ptCount val="1"/>
                <c:pt idx="0">
                  <c:v>Kibocsátás</c:v>
                </c:pt>
              </c:strCache>
            </c:strRef>
          </c:tx>
          <c:spPr>
            <a:solidFill>
              <a:schemeClr val="accent2"/>
            </a:solidFill>
            <a:ln>
              <a:noFill/>
            </a:ln>
            <a:effectLst/>
          </c:spPr>
          <c:invertIfNegative val="0"/>
          <c:cat>
            <c:numRef>
              <c:f>'Hulladék feloldott'!$Q$28:$Z$28</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'Hulladék feloldott'!$Q$29:$Z$29</c:f>
              <c:numCache>
                <c:formatCode>General</c:formatCode>
                <c:ptCount val="10"/>
                <c:pt idx="0">
                  <c:v>21334</c:v>
                </c:pt>
                <c:pt idx="1">
                  <c:v>8982</c:v>
                </c:pt>
                <c:pt idx="2">
                  <c:v>10086</c:v>
                </c:pt>
                <c:pt idx="3">
                  <c:v>9102</c:v>
                </c:pt>
                <c:pt idx="4">
                  <c:v>8348</c:v>
                </c:pt>
                <c:pt idx="5">
                  <c:v>9891</c:v>
                </c:pt>
                <c:pt idx="6">
                  <c:v>10575</c:v>
                </c:pt>
                <c:pt idx="7">
                  <c:v>16755</c:v>
                </c:pt>
                <c:pt idx="8">
                  <c:v>39707</c:v>
                </c:pt>
                <c:pt idx="9">
                  <c:v>40942</c:v>
                </c:pt>
              </c:numCache>
            </c:numRef>
          </c:val>
        </c:ser>
        <c:dLbls>
          <c:showLegendKey val="0"/>
          <c:showVal val="0"/>
          <c:showCatName val="0"/>
          <c:showSerName val="0"/>
          <c:showPercent val="0"/>
          <c:showBubbleSize val="0"/>
        </c:dLbls>
        <c:gapWidth val="219"/>
        <c:overlap val="-27"/>
        <c:axId val="171569376"/>
        <c:axId val="171569936"/>
      </c:barChart>
      <c:catAx>
        <c:axId val="17156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171569936"/>
        <c:crosses val="autoZero"/>
        <c:auto val="1"/>
        <c:lblAlgn val="ctr"/>
        <c:lblOffset val="100"/>
        <c:noMultiLvlLbl val="0"/>
      </c:catAx>
      <c:valAx>
        <c:axId val="171569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171569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1E4C8-E61E-B044-AFCE-36C4A09BAFA7}" type="datetimeFigureOut">
              <a:rPr lang="hu-HU" smtClean="0"/>
              <a:t>2017.09.26.</a:t>
            </a:fld>
            <a:endParaRPr lang="hu-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71CFF7-6EF7-CF49-BBAD-24010693B545}" type="slidenum">
              <a:rPr lang="hu-HU" smtClean="0"/>
              <a:t>‹#›</a:t>
            </a:fld>
            <a:endParaRPr lang="hu-HU"/>
          </a:p>
        </p:txBody>
      </p:sp>
    </p:spTree>
    <p:extLst>
      <p:ext uri="{BB962C8B-B14F-4D97-AF65-F5344CB8AC3E}">
        <p14:creationId xmlns:p14="http://schemas.microsoft.com/office/powerpoint/2010/main" val="187223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CDA5C11E-540C-488B-B718-84796C0B45F1}" type="slidenum">
              <a:rPr lang="hu-HU" smtClean="0"/>
              <a:t>1</a:t>
            </a:fld>
            <a:endParaRPr lang="hu-HU"/>
          </a:p>
        </p:txBody>
      </p:sp>
    </p:spTree>
    <p:extLst>
      <p:ext uri="{BB962C8B-B14F-4D97-AF65-F5344CB8AC3E}">
        <p14:creationId xmlns:p14="http://schemas.microsoft.com/office/powerpoint/2010/main" val="1425312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Legalább attól nem kell félnünk, hogy jön egy Irma hurrikán, mint a válófélben lévő házastárs, és viszi a fél házat...</a:t>
            </a:r>
            <a:endParaRPr lang="hu-HU" dirty="0"/>
          </a:p>
        </p:txBody>
      </p:sp>
      <p:sp>
        <p:nvSpPr>
          <p:cNvPr id="4" name="Slide Number Placeholder 3"/>
          <p:cNvSpPr>
            <a:spLocks noGrp="1"/>
          </p:cNvSpPr>
          <p:nvPr>
            <p:ph type="sldNum" sz="quarter" idx="10"/>
          </p:nvPr>
        </p:nvSpPr>
        <p:spPr/>
        <p:txBody>
          <a:bodyPr/>
          <a:lstStyle/>
          <a:p>
            <a:fld id="{6471CFF7-6EF7-CF49-BBAD-24010693B545}" type="slidenum">
              <a:rPr lang="hu-HU" smtClean="0"/>
              <a:t>14</a:t>
            </a:fld>
            <a:endParaRPr lang="hu-HU"/>
          </a:p>
        </p:txBody>
      </p:sp>
    </p:spTree>
    <p:extLst>
      <p:ext uri="{BB962C8B-B14F-4D97-AF65-F5344CB8AC3E}">
        <p14:creationId xmlns:p14="http://schemas.microsoft.com/office/powerpoint/2010/main" val="608964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6471CFF7-6EF7-CF49-BBAD-24010693B545}" type="slidenum">
              <a:rPr lang="hu-HU" smtClean="0"/>
              <a:t>21</a:t>
            </a:fld>
            <a:endParaRPr lang="hu-HU"/>
          </a:p>
        </p:txBody>
      </p:sp>
    </p:spTree>
    <p:extLst>
      <p:ext uri="{BB962C8B-B14F-4D97-AF65-F5344CB8AC3E}">
        <p14:creationId xmlns:p14="http://schemas.microsoft.com/office/powerpoint/2010/main" val="548014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hu-H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hu-HU"/>
          </a:p>
        </p:txBody>
      </p:sp>
      <p:sp>
        <p:nvSpPr>
          <p:cNvPr id="4" name="Date Placeholder 3"/>
          <p:cNvSpPr>
            <a:spLocks noGrp="1"/>
          </p:cNvSpPr>
          <p:nvPr>
            <p:ph type="dt" sz="half" idx="10"/>
          </p:nvPr>
        </p:nvSpPr>
        <p:spPr/>
        <p:txBody>
          <a:bodyPr/>
          <a:lstStyle/>
          <a:p>
            <a:fld id="{10B227D7-DD7F-7647-872D-58CEF70FE2C1}" type="datetimeFigureOut">
              <a:rPr lang="hu-HU" smtClean="0"/>
              <a:t>2017.09.26.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166080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Date Placeholder 3"/>
          <p:cNvSpPr>
            <a:spLocks noGrp="1"/>
          </p:cNvSpPr>
          <p:nvPr>
            <p:ph type="dt" sz="half" idx="10"/>
          </p:nvPr>
        </p:nvSpPr>
        <p:spPr/>
        <p:txBody>
          <a:bodyPr/>
          <a:lstStyle/>
          <a:p>
            <a:fld id="{10B227D7-DD7F-7647-872D-58CEF70FE2C1}" type="datetimeFigureOut">
              <a:rPr lang="hu-HU" smtClean="0"/>
              <a:t>2017.09.26.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357831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hu-H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Date Placeholder 3"/>
          <p:cNvSpPr>
            <a:spLocks noGrp="1"/>
          </p:cNvSpPr>
          <p:nvPr>
            <p:ph type="dt" sz="half" idx="10"/>
          </p:nvPr>
        </p:nvSpPr>
        <p:spPr/>
        <p:txBody>
          <a:bodyPr/>
          <a:lstStyle/>
          <a:p>
            <a:fld id="{10B227D7-DD7F-7647-872D-58CEF70FE2C1}" type="datetimeFigureOut">
              <a:rPr lang="hu-HU" smtClean="0"/>
              <a:t>2017.09.26.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111790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14" name="Title 8"/>
          <p:cNvSpPr>
            <a:spLocks noGrp="1"/>
          </p:cNvSpPr>
          <p:nvPr>
            <p:ph type="title" hasCustomPrompt="1"/>
          </p:nvPr>
        </p:nvSpPr>
        <p:spPr>
          <a:xfrm>
            <a:off x="5994400" y="2286000"/>
            <a:ext cx="5892800" cy="1143000"/>
          </a:xfrm>
        </p:spPr>
        <p:txBody>
          <a:bodyPr anchor="t">
            <a:noAutofit/>
          </a:bodyPr>
          <a:lstStyle>
            <a:lvl1pPr algn="l">
              <a:defRPr sz="4400" b="1" cap="all" baseline="0">
                <a:solidFill>
                  <a:schemeClr val="bg1"/>
                </a:solidFill>
                <a:latin typeface="Arial"/>
                <a:cs typeface="Arial"/>
              </a:defRPr>
            </a:lvl1pPr>
          </a:lstStyle>
          <a:p>
            <a:r>
              <a:rPr lang="hu-HU" dirty="0" smtClean="0"/>
              <a:t>Prezentáció Címe</a:t>
            </a:r>
            <a:endParaRPr lang="en-US" dirty="0"/>
          </a:p>
        </p:txBody>
      </p:sp>
      <p:sp>
        <p:nvSpPr>
          <p:cNvPr id="17" name="Text Placeholder 15"/>
          <p:cNvSpPr>
            <a:spLocks noGrp="1"/>
          </p:cNvSpPr>
          <p:nvPr>
            <p:ph type="body" sz="quarter" idx="10" hasCustomPrompt="1"/>
          </p:nvPr>
        </p:nvSpPr>
        <p:spPr>
          <a:xfrm>
            <a:off x="5994400" y="3886200"/>
            <a:ext cx="5791200" cy="914400"/>
          </a:xfrm>
        </p:spPr>
        <p:txBody>
          <a:bodyPr wrap="square" anchor="t"/>
          <a:lstStyle>
            <a:lvl1pPr marL="514350" indent="-514350" algn="l">
              <a:spcAft>
                <a:spcPts val="600"/>
              </a:spcAft>
              <a:buFontTx/>
              <a:buNone/>
              <a:defRPr cap="all" baseline="0">
                <a:solidFill>
                  <a:srgbClr val="FFFFFF"/>
                </a:solidFill>
                <a:latin typeface="Arial"/>
                <a:cs typeface="Arial"/>
              </a:defRPr>
            </a:lvl1pPr>
            <a:lvl2pPr>
              <a:buNone/>
              <a:defRPr/>
            </a:lvl2pPr>
          </a:lstStyle>
          <a:p>
            <a:pPr lvl="0"/>
            <a:r>
              <a:rPr lang="hu-HU" dirty="0" smtClean="0"/>
              <a:t>Click to edit Alcím</a:t>
            </a:r>
          </a:p>
          <a:p>
            <a:pPr lvl="0"/>
            <a:endParaRPr lang="hu-HU" dirty="0" smtClean="0"/>
          </a:p>
        </p:txBody>
      </p:sp>
    </p:spTree>
    <p:extLst>
      <p:ext uri="{BB962C8B-B14F-4D97-AF65-F5344CB8AC3E}">
        <p14:creationId xmlns:p14="http://schemas.microsoft.com/office/powerpoint/2010/main" val="5590808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Date Placeholder 3"/>
          <p:cNvSpPr>
            <a:spLocks noGrp="1"/>
          </p:cNvSpPr>
          <p:nvPr>
            <p:ph type="dt" sz="half" idx="10"/>
          </p:nvPr>
        </p:nvSpPr>
        <p:spPr/>
        <p:txBody>
          <a:bodyPr/>
          <a:lstStyle/>
          <a:p>
            <a:fld id="{10B227D7-DD7F-7647-872D-58CEF70FE2C1}" type="datetimeFigureOut">
              <a:rPr lang="hu-HU" smtClean="0"/>
              <a:t>2017.09.26.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173473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hu-H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B227D7-DD7F-7647-872D-58CEF70FE2C1}" type="datetimeFigureOut">
              <a:rPr lang="hu-HU" smtClean="0"/>
              <a:t>2017.09.26.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139053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Date Placeholder 4"/>
          <p:cNvSpPr>
            <a:spLocks noGrp="1"/>
          </p:cNvSpPr>
          <p:nvPr>
            <p:ph type="dt" sz="half" idx="10"/>
          </p:nvPr>
        </p:nvSpPr>
        <p:spPr/>
        <p:txBody>
          <a:bodyPr/>
          <a:lstStyle/>
          <a:p>
            <a:fld id="{10B227D7-DD7F-7647-872D-58CEF70FE2C1}" type="datetimeFigureOut">
              <a:rPr lang="hu-HU" smtClean="0"/>
              <a:t>2017.09.26.</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1728159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hu-H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7" name="Date Placeholder 6"/>
          <p:cNvSpPr>
            <a:spLocks noGrp="1"/>
          </p:cNvSpPr>
          <p:nvPr>
            <p:ph type="dt" sz="half" idx="10"/>
          </p:nvPr>
        </p:nvSpPr>
        <p:spPr/>
        <p:txBody>
          <a:bodyPr/>
          <a:lstStyle/>
          <a:p>
            <a:fld id="{10B227D7-DD7F-7647-872D-58CEF70FE2C1}" type="datetimeFigureOut">
              <a:rPr lang="hu-HU" smtClean="0"/>
              <a:t>2017.09.26.</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456491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Date Placeholder 2"/>
          <p:cNvSpPr>
            <a:spLocks noGrp="1"/>
          </p:cNvSpPr>
          <p:nvPr>
            <p:ph type="dt" sz="half" idx="10"/>
          </p:nvPr>
        </p:nvSpPr>
        <p:spPr/>
        <p:txBody>
          <a:bodyPr/>
          <a:lstStyle/>
          <a:p>
            <a:fld id="{10B227D7-DD7F-7647-872D-58CEF70FE2C1}" type="datetimeFigureOut">
              <a:rPr lang="hu-HU" smtClean="0"/>
              <a:t>2017.09.26.</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1442750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227D7-DD7F-7647-872D-58CEF70FE2C1}" type="datetimeFigureOut">
              <a:rPr lang="hu-HU" smtClean="0"/>
              <a:t>2017.09.26.</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1076904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hu-H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B227D7-DD7F-7647-872D-58CEF70FE2C1}" type="datetimeFigureOut">
              <a:rPr lang="hu-HU" smtClean="0"/>
              <a:t>2017.09.26.</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543166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hu-H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B227D7-DD7F-7647-872D-58CEF70FE2C1}" type="datetimeFigureOut">
              <a:rPr lang="hu-HU" smtClean="0"/>
              <a:t>2017.09.26.</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44230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hu-H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227D7-DD7F-7647-872D-58CEF70FE2C1}" type="datetimeFigureOut">
              <a:rPr lang="hu-HU" smtClean="0"/>
              <a:t>2017.09.26.</a:t>
            </a:fld>
            <a:endParaRPr lang="hu-H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26DB6-6D29-E241-8712-6B7382CA64FA}" type="slidenum">
              <a:rPr lang="hu-HU" smtClean="0"/>
              <a:t>‹#›</a:t>
            </a:fld>
            <a:endParaRPr lang="hu-HU"/>
          </a:p>
        </p:txBody>
      </p:sp>
    </p:spTree>
    <p:extLst>
      <p:ext uri="{BB962C8B-B14F-4D97-AF65-F5344CB8AC3E}">
        <p14:creationId xmlns:p14="http://schemas.microsoft.com/office/powerpoint/2010/main" val="803703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4AAD"/>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2567608" y="1400901"/>
            <a:ext cx="7200800" cy="1876689"/>
          </a:xfrm>
        </p:spPr>
        <p:txBody>
          <a:bodyPr/>
          <a:lstStyle/>
          <a:p>
            <a:r>
              <a:rPr lang="hu-HU" dirty="0" smtClean="0"/>
              <a:t>Klímaváltozás FEJÉR megyében</a:t>
            </a:r>
            <a:br>
              <a:rPr lang="hu-HU" dirty="0" smtClean="0"/>
            </a:br>
            <a:r>
              <a:rPr lang="hu-HU" sz="2000" dirty="0" smtClean="0"/>
              <a:t>A </a:t>
            </a:r>
            <a:r>
              <a:rPr lang="hu-HU" sz="2000" dirty="0" err="1" smtClean="0"/>
              <a:t>KLÍmastratégia</a:t>
            </a:r>
            <a:r>
              <a:rPr lang="hu-HU" sz="2000" dirty="0" smtClean="0"/>
              <a:t> bemutatása</a:t>
            </a:r>
            <a:r>
              <a:rPr lang="hu-HU" sz="2000" dirty="0"/>
              <a:t/>
            </a:r>
            <a:br>
              <a:rPr lang="hu-HU" sz="2000" dirty="0"/>
            </a:br>
            <a:r>
              <a:rPr lang="hu-HU" sz="1200" dirty="0"/>
              <a:t/>
            </a:r>
            <a:br>
              <a:rPr lang="hu-HU" sz="1200" dirty="0"/>
            </a:br>
            <a:r>
              <a:rPr lang="hu-HU" sz="1200" dirty="0"/>
              <a:t/>
            </a:r>
            <a:br>
              <a:rPr lang="hu-HU" sz="1200" dirty="0"/>
            </a:br>
            <a:r>
              <a:rPr lang="hu-HU" sz="1200" dirty="0"/>
              <a:t/>
            </a:r>
            <a:br>
              <a:rPr lang="hu-HU" sz="1200" dirty="0"/>
            </a:br>
            <a:r>
              <a:rPr lang="hu-HU" sz="1200" i="1" dirty="0" smtClean="0"/>
              <a:t>KEHOP-1.2.0-15-2016 „Fejér megyei </a:t>
            </a:r>
            <a:r>
              <a:rPr lang="hu-HU" sz="1200" dirty="0"/>
              <a:t/>
            </a:r>
            <a:br>
              <a:rPr lang="hu-HU" sz="1200" dirty="0"/>
            </a:br>
            <a:r>
              <a:rPr lang="hu-HU" sz="1200" i="1" dirty="0"/>
              <a:t>klímastratégia készítése </a:t>
            </a:r>
            <a:br>
              <a:rPr lang="hu-HU" sz="1200" i="1" dirty="0"/>
            </a:br>
            <a:r>
              <a:rPr lang="hu-HU" sz="1200" i="1" dirty="0"/>
              <a:t>és éghajlat-változási platform létrehozása”</a:t>
            </a:r>
            <a:r>
              <a:rPr lang="hu-HU" sz="1200" dirty="0"/>
              <a:t/>
            </a:r>
            <a:br>
              <a:rPr lang="hu-HU" sz="1200" dirty="0"/>
            </a:br>
            <a:r>
              <a:rPr lang="hu-HU" sz="1200" dirty="0" smtClean="0"/>
              <a:t/>
            </a:r>
            <a:br>
              <a:rPr lang="hu-HU" sz="1200" dirty="0" smtClean="0"/>
            </a:br>
            <a:r>
              <a:rPr lang="hu-HU" sz="1200" dirty="0"/>
              <a:t/>
            </a:r>
            <a:br>
              <a:rPr lang="hu-HU" sz="1200" dirty="0"/>
            </a:br>
            <a:r>
              <a:rPr lang="hu-HU" sz="1200" dirty="0" smtClean="0"/>
              <a:t/>
            </a:r>
            <a:br>
              <a:rPr lang="hu-HU" sz="1200" dirty="0" smtClean="0"/>
            </a:br>
            <a:r>
              <a:rPr lang="hu-HU" sz="1200" dirty="0"/>
              <a:t/>
            </a:r>
            <a:br>
              <a:rPr lang="hu-HU" sz="1200" dirty="0"/>
            </a:br>
            <a:r>
              <a:rPr lang="hu-HU" sz="1200" dirty="0" err="1" smtClean="0"/>
              <a:t>Oletics</a:t>
            </a:r>
            <a:r>
              <a:rPr lang="hu-HU" sz="1200" dirty="0" smtClean="0"/>
              <a:t> </a:t>
            </a:r>
            <a:r>
              <a:rPr lang="hu-HU" sz="1200" dirty="0" err="1" smtClean="0"/>
              <a:t>zoltán</a:t>
            </a:r>
            <a:r>
              <a:rPr lang="hu-HU" sz="1200" dirty="0" smtClean="0"/>
              <a:t/>
            </a:r>
            <a:br>
              <a:rPr lang="hu-HU" sz="1200" dirty="0" smtClean="0"/>
            </a:br>
            <a:r>
              <a:rPr lang="hu-HU" sz="1200" dirty="0" smtClean="0"/>
              <a:t>Magyar Innováció és hatékonyság kft</a:t>
            </a:r>
            <a:br>
              <a:rPr lang="hu-HU" sz="1200" dirty="0" smtClean="0"/>
            </a:br>
            <a:r>
              <a:rPr lang="hu-HU" sz="1200" dirty="0" smtClean="0"/>
              <a:t>zoltan.oletics@mi6.hu</a:t>
            </a:r>
            <a:r>
              <a:rPr lang="hu-HU" sz="1200" dirty="0"/>
              <a:t/>
            </a:r>
            <a:br>
              <a:rPr lang="hu-HU" sz="1200" dirty="0"/>
            </a:br>
            <a:endParaRPr lang="hu-HU" sz="1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9400" y="4648200"/>
            <a:ext cx="3022600" cy="2209800"/>
          </a:xfrm>
          <a:prstGeom prst="rect">
            <a:avLst/>
          </a:prstGeom>
        </p:spPr>
      </p:pic>
      <p:sp>
        <p:nvSpPr>
          <p:cNvPr id="7" name="Rectangle 6"/>
          <p:cNvSpPr/>
          <p:nvPr/>
        </p:nvSpPr>
        <p:spPr>
          <a:xfrm>
            <a:off x="8543925" y="4443413"/>
            <a:ext cx="1224483" cy="857250"/>
          </a:xfrm>
          <a:prstGeom prst="rect">
            <a:avLst/>
          </a:prstGeom>
          <a:solidFill>
            <a:srgbClr val="24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2315626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59747"/>
          </a:xfrm>
        </p:spPr>
        <p:txBody>
          <a:bodyPr/>
          <a:lstStyle/>
          <a:p>
            <a:r>
              <a:rPr lang="hu-HU" dirty="0" err="1" smtClean="0"/>
              <a:t>Mitigáció</a:t>
            </a:r>
            <a:r>
              <a:rPr lang="hu-HU" dirty="0" smtClean="0"/>
              <a:t>- Hulladék</a:t>
            </a:r>
            <a:endParaRPr lang="hu-HU" dirty="0"/>
          </a:p>
        </p:txBody>
      </p:sp>
      <p:sp>
        <p:nvSpPr>
          <p:cNvPr id="3" name="Content Placeholder 2"/>
          <p:cNvSpPr>
            <a:spLocks noGrp="1"/>
          </p:cNvSpPr>
          <p:nvPr>
            <p:ph idx="1"/>
          </p:nvPr>
        </p:nvSpPr>
        <p:spPr>
          <a:xfrm>
            <a:off x="838200" y="4234543"/>
            <a:ext cx="10515600" cy="1942420"/>
          </a:xfrm>
        </p:spPr>
        <p:txBody>
          <a:bodyPr>
            <a:normAutofit/>
          </a:bodyPr>
          <a:lstStyle/>
          <a:p>
            <a:pPr marL="0" indent="0">
              <a:buNone/>
            </a:pPr>
            <a:r>
              <a:rPr lang="hu-HU" sz="2000" b="1" dirty="0" smtClean="0"/>
              <a:t>Folyékony hulladék: </a:t>
            </a:r>
          </a:p>
          <a:p>
            <a:pPr marL="0" indent="0">
              <a:buNone/>
            </a:pPr>
            <a:r>
              <a:rPr lang="hu-HU" sz="2000" dirty="0"/>
              <a:t>A 2011-es népszámlálási adatok szerint a 417 651 fő lakosú Fejér megye éves metán kibocsájtása 15 917,75 t CO2e, míg N2O esetében 9 488 t CO2e ez az érték. Összesen a megyei folyékonyhulladék kibocsátás </a:t>
            </a:r>
            <a:r>
              <a:rPr lang="hu-HU" sz="2000" b="1" dirty="0"/>
              <a:t>25 406, 75 t CO2e-</a:t>
            </a:r>
            <a:r>
              <a:rPr lang="hu-HU" sz="2000" dirty="0"/>
              <a:t>ért felelős. Azaz az ország éves kibocsátásának 4,2%-a keletkezik a megyében.</a:t>
            </a:r>
          </a:p>
        </p:txBody>
      </p:sp>
      <p:sp>
        <p:nvSpPr>
          <p:cNvPr id="5" name="Triangle 4"/>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6" name="Straight Connector 5"/>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9" name="Chart 8"/>
          <p:cNvGraphicFramePr/>
          <p:nvPr>
            <p:extLst>
              <p:ext uri="{D42A27DB-BD31-4B8C-83A1-F6EECF244321}">
                <p14:modId xmlns:p14="http://schemas.microsoft.com/office/powerpoint/2010/main" val="821710189"/>
              </p:ext>
            </p:extLst>
          </p:nvPr>
        </p:nvGraphicFramePr>
        <p:xfrm>
          <a:off x="3719466" y="1075146"/>
          <a:ext cx="6374559" cy="33187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7442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329"/>
            <a:ext cx="5040086" cy="821418"/>
          </a:xfrm>
        </p:spPr>
        <p:txBody>
          <a:bodyPr/>
          <a:lstStyle/>
          <a:p>
            <a:r>
              <a:rPr lang="hu-HU" dirty="0" err="1" smtClean="0"/>
              <a:t>Mitigáció</a:t>
            </a:r>
            <a:r>
              <a:rPr lang="hu-HU" dirty="0" smtClean="0"/>
              <a:t>- Erdőfelület</a:t>
            </a:r>
            <a:endParaRPr lang="hu-HU" dirty="0"/>
          </a:p>
        </p:txBody>
      </p:sp>
      <p:sp>
        <p:nvSpPr>
          <p:cNvPr id="3" name="Content Placeholder 2"/>
          <p:cNvSpPr>
            <a:spLocks noGrp="1"/>
          </p:cNvSpPr>
          <p:nvPr>
            <p:ph idx="1"/>
          </p:nvPr>
        </p:nvSpPr>
        <p:spPr>
          <a:xfrm>
            <a:off x="6803572" y="1473948"/>
            <a:ext cx="4713514" cy="3736975"/>
          </a:xfrm>
        </p:spPr>
        <p:txBody>
          <a:bodyPr>
            <a:normAutofit fontScale="77500" lnSpcReduction="20000"/>
          </a:bodyPr>
          <a:lstStyle/>
          <a:p>
            <a:pPr algn="just"/>
            <a:r>
              <a:rPr lang="hu-HU" dirty="0" smtClean="0"/>
              <a:t>Vértes</a:t>
            </a:r>
          </a:p>
          <a:p>
            <a:pPr algn="just"/>
            <a:r>
              <a:rPr lang="hu-HU" dirty="0" smtClean="0"/>
              <a:t>Velencei </a:t>
            </a:r>
            <a:r>
              <a:rPr lang="hu-HU" dirty="0" err="1" smtClean="0"/>
              <a:t>hgysg</a:t>
            </a:r>
            <a:endParaRPr lang="hu-HU" dirty="0" smtClean="0"/>
          </a:p>
          <a:p>
            <a:pPr algn="just"/>
            <a:r>
              <a:rPr lang="hu-HU" dirty="0" smtClean="0"/>
              <a:t>Mezőföld</a:t>
            </a:r>
          </a:p>
          <a:p>
            <a:pPr algn="just"/>
            <a:r>
              <a:rPr lang="hu-HU" dirty="0" smtClean="0"/>
              <a:t>Bakony- Kelet Bakony</a:t>
            </a:r>
            <a:endParaRPr lang="en-US" dirty="0"/>
          </a:p>
          <a:p>
            <a:pPr marL="0" indent="0">
              <a:buNone/>
            </a:pPr>
            <a:endParaRPr lang="hu-HU" b="1" dirty="0" smtClean="0"/>
          </a:p>
          <a:p>
            <a:pPr marL="0" indent="0" algn="just">
              <a:buNone/>
            </a:pPr>
            <a:r>
              <a:rPr lang="hu-HU" b="1" dirty="0" smtClean="0"/>
              <a:t>A </a:t>
            </a:r>
            <a:r>
              <a:rPr lang="hu-HU" b="1" dirty="0"/>
              <a:t>megye erdőterülete 2015-ös statisztika alapján 33 200 ha volt. Az erdők elnyelő képessége évente hektáronként kb. 1,58 t CO2. Ezek alapján kiszámolható, hogy a megyei erdőkincs 52 456 tonna szén-dioxidot képes elnyelni</a:t>
            </a:r>
            <a:r>
              <a:rPr lang="hu-HU" dirty="0"/>
              <a:t>. </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319167" y="3958294"/>
            <a:ext cx="4559119" cy="2681991"/>
          </a:xfrm>
          <a:prstGeom prst="rect">
            <a:avLst/>
          </a:prstGeom>
        </p:spPr>
      </p:pic>
      <p:sp>
        <p:nvSpPr>
          <p:cNvPr id="6" name="Rounded Rectangle 5"/>
          <p:cNvSpPr/>
          <p:nvPr/>
        </p:nvSpPr>
        <p:spPr>
          <a:xfrm>
            <a:off x="6999514" y="5176212"/>
            <a:ext cx="4604658" cy="123214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smtClean="0"/>
              <a:t>- </a:t>
            </a:r>
            <a:r>
              <a:rPr lang="hu-HU" b="1" dirty="0" smtClean="0"/>
              <a:t>52 456</a:t>
            </a:r>
            <a:r>
              <a:rPr lang="en-US" b="1" dirty="0" smtClean="0">
                <a:effectLst/>
              </a:rPr>
              <a:t>t CO2</a:t>
            </a:r>
            <a:endParaRPr lang="hu-HU" b="1" dirty="0"/>
          </a:p>
        </p:txBody>
      </p:sp>
      <p:sp>
        <p:nvSpPr>
          <p:cNvPr id="7" name="Triangle 6"/>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8" name="Straight Connector 7"/>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1319167" y="1429180"/>
            <a:ext cx="4559119" cy="2192794"/>
          </a:xfrm>
          <a:prstGeom prst="rect">
            <a:avLst/>
          </a:prstGeom>
        </p:spPr>
      </p:pic>
    </p:spTree>
    <p:extLst>
      <p:ext uri="{BB962C8B-B14F-4D97-AF65-F5344CB8AC3E}">
        <p14:creationId xmlns:p14="http://schemas.microsoft.com/office/powerpoint/2010/main" val="1004887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00400" y="114754"/>
            <a:ext cx="5366657" cy="712561"/>
          </a:xfrm>
        </p:spPr>
        <p:txBody>
          <a:bodyPr/>
          <a:lstStyle/>
          <a:p>
            <a:r>
              <a:rPr lang="hu-HU" dirty="0" err="1" smtClean="0"/>
              <a:t>Mitigáció</a:t>
            </a:r>
            <a:r>
              <a:rPr lang="hu-HU" dirty="0" smtClean="0"/>
              <a:t>- összegzés</a:t>
            </a:r>
            <a:endParaRPr lang="hu-HU" dirty="0"/>
          </a:p>
        </p:txBody>
      </p:sp>
      <p:sp>
        <p:nvSpPr>
          <p:cNvPr id="6" name="Rectangle 5"/>
          <p:cNvSpPr/>
          <p:nvPr/>
        </p:nvSpPr>
        <p:spPr>
          <a:xfrm>
            <a:off x="4729" y="892180"/>
            <a:ext cx="5225143" cy="5614357"/>
          </a:xfrm>
          <a:prstGeom prst="rect">
            <a:avLst/>
          </a:prstGeom>
        </p:spPr>
        <p:txBody>
          <a:bodyPr wrap="square">
            <a:spAutoFit/>
          </a:bodyPr>
          <a:lstStyle/>
          <a:p>
            <a:pPr algn="just"/>
            <a:r>
              <a:rPr lang="hu-HU" sz="1400" dirty="0"/>
              <a:t>A </a:t>
            </a:r>
            <a:r>
              <a:rPr lang="hu-HU" sz="1400" b="1" dirty="0"/>
              <a:t>megye éves végső CO2 kibocsátása </a:t>
            </a:r>
            <a:r>
              <a:rPr lang="hu-HU" sz="1400" dirty="0"/>
              <a:t>2 714 252,51</a:t>
            </a:r>
            <a:r>
              <a:rPr lang="hu-HU" sz="1400" b="1" dirty="0"/>
              <a:t> </a:t>
            </a:r>
            <a:r>
              <a:rPr lang="hu-HU" sz="1400" dirty="0"/>
              <a:t>tonna nagyipar nélkül. A meglévő nagyipari kibocsátással együtt: </a:t>
            </a:r>
            <a:r>
              <a:rPr lang="hu-HU" sz="1400" b="1" dirty="0"/>
              <a:t>5 327 016,5  t. </a:t>
            </a:r>
            <a:endParaRPr lang="en-US" sz="1400" dirty="0"/>
          </a:p>
          <a:p>
            <a:pPr algn="just"/>
            <a:r>
              <a:rPr lang="hu-HU" sz="1400" dirty="0"/>
              <a:t>A kibocsátásszerkezetből a következőket vezethetjük le: </a:t>
            </a:r>
            <a:endParaRPr lang="en-US" sz="1400" dirty="0"/>
          </a:p>
          <a:p>
            <a:pPr algn="just"/>
            <a:r>
              <a:rPr lang="hu-HU" sz="1400" dirty="0"/>
              <a:t> </a:t>
            </a:r>
            <a:endParaRPr lang="en-US" sz="1400" dirty="0"/>
          </a:p>
          <a:p>
            <a:pPr marL="285750" indent="-285750" algn="just">
              <a:buFont typeface="Arial" charset="0"/>
              <a:buChar char="•"/>
            </a:pPr>
            <a:r>
              <a:rPr lang="hu-HU" sz="1400" dirty="0"/>
              <a:t>Az energiafelhasználás a kibocsátás 37,1%-ért felel, szemben az országos 23,8%-</a:t>
            </a:r>
            <a:r>
              <a:rPr lang="hu-HU" sz="1400" dirty="0" err="1"/>
              <a:t>os</a:t>
            </a:r>
            <a:r>
              <a:rPr lang="hu-HU" sz="1400" dirty="0"/>
              <a:t> átlaggal. Az eredményt ismételten árnyalja, hogy a nagyipari kibocsátást teljes mértékben nem tudtuk a végső eredménybe számolni. </a:t>
            </a:r>
            <a:endParaRPr lang="en-US" sz="1400" dirty="0"/>
          </a:p>
          <a:p>
            <a:pPr marL="742950" lvl="1" indent="-285750" algn="just">
              <a:buFont typeface="Arial" charset="0"/>
              <a:buChar char="•"/>
            </a:pPr>
            <a:r>
              <a:rPr lang="hu-HU" sz="1400" dirty="0"/>
              <a:t>Az energiafelhasználáson belül az ipar részaránya </a:t>
            </a:r>
            <a:r>
              <a:rPr lang="hu-HU" sz="1400" b="1" dirty="0"/>
              <a:t>48%,</a:t>
            </a:r>
            <a:endParaRPr lang="en-US" sz="1400" b="1" dirty="0"/>
          </a:p>
          <a:p>
            <a:pPr marL="742950" lvl="1" indent="-285750" algn="just">
              <a:buFont typeface="Arial" charset="0"/>
              <a:buChar char="•"/>
            </a:pPr>
            <a:r>
              <a:rPr lang="hu-HU" sz="1400" dirty="0"/>
              <a:t>Az energiafelhasználáson belül a háztartások részaránya </a:t>
            </a:r>
            <a:r>
              <a:rPr lang="hu-HU" sz="1400" b="1" dirty="0"/>
              <a:t>29,3%</a:t>
            </a:r>
            <a:endParaRPr lang="en-US" sz="1400" b="1" dirty="0"/>
          </a:p>
          <a:p>
            <a:pPr marL="742950" lvl="1" indent="-285750" algn="just">
              <a:buFont typeface="Arial" charset="0"/>
              <a:buChar char="•"/>
            </a:pPr>
            <a:r>
              <a:rPr lang="hu-HU" sz="1400" dirty="0"/>
              <a:t>A szolgáltatások energiafelhasználása: </a:t>
            </a:r>
            <a:r>
              <a:rPr lang="hu-HU" sz="1400" b="1" dirty="0"/>
              <a:t>23,5%</a:t>
            </a:r>
            <a:endParaRPr lang="en-US" sz="1400" b="1" dirty="0"/>
          </a:p>
          <a:p>
            <a:pPr marL="742950" lvl="1" indent="-285750" algn="just">
              <a:buFont typeface="Arial" charset="0"/>
              <a:buChar char="•"/>
            </a:pPr>
            <a:r>
              <a:rPr lang="hu-HU" sz="1400" dirty="0"/>
              <a:t>A tisztán lakossághoz köthető ÜHG kibocsátás (lakossági energia), azaz a háztartási szektor a teljes kibocsátás </a:t>
            </a:r>
            <a:r>
              <a:rPr lang="hu-HU" sz="1400" b="1" dirty="0"/>
              <a:t>10,1%-át </a:t>
            </a:r>
            <a:r>
              <a:rPr lang="hu-HU" sz="1400" dirty="0"/>
              <a:t>teszi ki, azaz a hazai átlag alatt alakul </a:t>
            </a:r>
            <a:r>
              <a:rPr lang="hu-HU" sz="1400" b="1" dirty="0"/>
              <a:t>13%-</a:t>
            </a:r>
            <a:r>
              <a:rPr lang="hu-HU" sz="1400" b="1" dirty="0" err="1"/>
              <a:t>al</a:t>
            </a:r>
            <a:r>
              <a:rPr lang="hu-HU" sz="1400" dirty="0"/>
              <a:t>. </a:t>
            </a:r>
            <a:endParaRPr lang="en-US" sz="1400" dirty="0"/>
          </a:p>
          <a:p>
            <a:pPr marL="285750" indent="-285750" algn="just">
              <a:buFont typeface="Arial" charset="0"/>
              <a:buChar char="•"/>
            </a:pPr>
            <a:r>
              <a:rPr lang="hu-HU" sz="1400" dirty="0"/>
              <a:t>A mezőgazdaság 108 262,95 t CO2 ekvivalens kibocsátásával a teljes kibocsátás alig több mint 2%-át teszi ki, szembeni a hazai 12%-</a:t>
            </a:r>
            <a:r>
              <a:rPr lang="hu-HU" sz="1400" dirty="0" err="1"/>
              <a:t>os</a:t>
            </a:r>
            <a:r>
              <a:rPr lang="hu-HU" sz="1400" dirty="0"/>
              <a:t> értékkel.</a:t>
            </a:r>
            <a:endParaRPr lang="en-US" sz="1400" dirty="0"/>
          </a:p>
          <a:p>
            <a:pPr marL="285750" indent="-285750" algn="just">
              <a:buFont typeface="Arial" charset="0"/>
              <a:buChar char="•"/>
            </a:pPr>
            <a:r>
              <a:rPr lang="hu-HU" sz="1400" dirty="0"/>
              <a:t>A közúti közlekedés </a:t>
            </a:r>
            <a:r>
              <a:rPr lang="hu-HU" sz="1400" b="1" dirty="0"/>
              <a:t>655 574,9 t </a:t>
            </a:r>
            <a:r>
              <a:rPr lang="hu-HU" sz="1400" dirty="0"/>
              <a:t>CO2e értékével a megyei kibocsátás </a:t>
            </a:r>
            <a:r>
              <a:rPr lang="hu-HU" sz="1400" b="1" dirty="0"/>
              <a:t>12,3 %-</a:t>
            </a:r>
            <a:r>
              <a:rPr lang="hu-HU" sz="1400" dirty="0"/>
              <a:t>ért felel. </a:t>
            </a:r>
            <a:endParaRPr lang="en-US" sz="1400" dirty="0"/>
          </a:p>
          <a:p>
            <a:pPr marL="285750" indent="-285750" algn="just">
              <a:buFont typeface="Arial" charset="0"/>
              <a:buChar char="•"/>
            </a:pPr>
            <a:r>
              <a:rPr lang="hu-HU" sz="1400" dirty="0"/>
              <a:t>A hulladék kibocsájtásból a teljes ÜHG potenciál 0,4%-a származik. </a:t>
            </a:r>
            <a:endParaRPr lang="en-US" sz="1400" dirty="0"/>
          </a:p>
          <a:p>
            <a:pPr marL="285750" indent="-285750" algn="just">
              <a:buFont typeface="Arial" charset="0"/>
              <a:buChar char="•"/>
            </a:pPr>
            <a:r>
              <a:rPr lang="hu-HU" sz="1400" dirty="0"/>
              <a:t>A megye egy lakosra jutó CO2e kibocsátása </a:t>
            </a:r>
            <a:r>
              <a:rPr lang="hu-HU" sz="1400" b="1" dirty="0"/>
              <a:t>12,7 t/fő</a:t>
            </a:r>
            <a:r>
              <a:rPr lang="hu-HU" sz="1400" dirty="0"/>
              <a:t> szemben a hazai </a:t>
            </a:r>
            <a:r>
              <a:rPr lang="hu-HU" sz="1400" b="1" dirty="0"/>
              <a:t>6,96 t/fő</a:t>
            </a:r>
            <a:r>
              <a:rPr lang="hu-HU" sz="1400" dirty="0"/>
              <a:t> mutatóval. </a:t>
            </a:r>
            <a:endParaRPr lang="en-US" sz="1400" dirty="0"/>
          </a:p>
          <a:p>
            <a:pPr marL="457200" algn="just">
              <a:lnSpc>
                <a:spcPct val="112000"/>
              </a:lnSpc>
              <a:spcBef>
                <a:spcPts val="1000"/>
              </a:spcBef>
              <a:spcAft>
                <a:spcPts val="0"/>
              </a:spcAft>
            </a:pPr>
            <a:endParaRPr lang="en-US" sz="1400" dirty="0">
              <a:effectLst/>
              <a:latin typeface="Times New Roman" charset="0"/>
              <a:ea typeface="Calibri" charset="0"/>
            </a:endParaRPr>
          </a:p>
        </p:txBody>
      </p:sp>
      <p:sp>
        <p:nvSpPr>
          <p:cNvPr id="7" name="Triangle 6"/>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9" name="Straight Connector 8"/>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9872" y="1093296"/>
            <a:ext cx="6865014" cy="5224376"/>
          </a:xfrm>
          <a:prstGeom prst="rect">
            <a:avLst/>
          </a:prstGeom>
        </p:spPr>
      </p:pic>
    </p:spTree>
    <p:extLst>
      <p:ext uri="{BB962C8B-B14F-4D97-AF65-F5344CB8AC3E}">
        <p14:creationId xmlns:p14="http://schemas.microsoft.com/office/powerpoint/2010/main" val="18143815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213" y="-1"/>
            <a:ext cx="5617029" cy="834803"/>
          </a:xfrm>
        </p:spPr>
        <p:txBody>
          <a:bodyPr/>
          <a:lstStyle/>
          <a:p>
            <a:r>
              <a:rPr lang="hu-HU" smtClean="0"/>
              <a:t>Adaptáció- A megye</a:t>
            </a:r>
            <a:endParaRPr lang="hu-HU"/>
          </a:p>
        </p:txBody>
      </p:sp>
      <p:sp>
        <p:nvSpPr>
          <p:cNvPr id="5" name="Content Placeholder 2"/>
          <p:cNvSpPr txBox="1">
            <a:spLocks/>
          </p:cNvSpPr>
          <p:nvPr/>
        </p:nvSpPr>
        <p:spPr>
          <a:xfrm>
            <a:off x="838200" y="4887685"/>
            <a:ext cx="10515600" cy="1110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hu-HU" sz="2000" dirty="0" smtClean="0"/>
              <a:t>Hatások értékelése</a:t>
            </a:r>
          </a:p>
          <a:p>
            <a:pPr marL="0" indent="0">
              <a:buFont typeface="Arial"/>
              <a:buNone/>
            </a:pPr>
            <a:r>
              <a:rPr lang="hu-HU" sz="2000" dirty="0" smtClean="0"/>
              <a:t>Speciális, érintett megyei értékek tételes számbavétele</a:t>
            </a:r>
          </a:p>
          <a:p>
            <a:pPr marL="0" indent="0">
              <a:buFont typeface="Arial"/>
              <a:buNone/>
            </a:pPr>
            <a:endParaRPr lang="hu-HU" sz="2000" dirty="0"/>
          </a:p>
        </p:txBody>
      </p:sp>
      <p:sp>
        <p:nvSpPr>
          <p:cNvPr id="6" name="Triangle 5"/>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7" name="Straight Connector 6"/>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8"/>
          <p:cNvGraphicFramePr>
            <a:graphicFrameLocks noGrp="1"/>
          </p:cNvGraphicFramePr>
          <p:nvPr>
            <p:ph idx="1"/>
            <p:extLst>
              <p:ext uri="{D42A27DB-BD31-4B8C-83A1-F6EECF244321}">
                <p14:modId xmlns:p14="http://schemas.microsoft.com/office/powerpoint/2010/main" val="657401090"/>
              </p:ext>
            </p:extLst>
          </p:nvPr>
        </p:nvGraphicFramePr>
        <p:xfrm>
          <a:off x="838198" y="2239478"/>
          <a:ext cx="10515602" cy="1266713"/>
        </p:xfrm>
        <a:graphic>
          <a:graphicData uri="http://schemas.openxmlformats.org/drawingml/2006/table">
            <a:tbl>
              <a:tblPr firstRow="1" firstCol="1" bandRow="1">
                <a:tableStyleId>{93296810-A885-4BE3-A3E7-6D5BEEA58F35}</a:tableStyleId>
              </a:tblPr>
              <a:tblGrid>
                <a:gridCol w="1146429"/>
                <a:gridCol w="1173776"/>
                <a:gridCol w="908730"/>
                <a:gridCol w="671029"/>
                <a:gridCol w="734136"/>
                <a:gridCol w="1133809"/>
                <a:gridCol w="763586"/>
                <a:gridCol w="938180"/>
                <a:gridCol w="1072806"/>
                <a:gridCol w="1011803"/>
                <a:gridCol w="961318"/>
              </a:tblGrid>
              <a:tr h="1061862">
                <a:tc>
                  <a:txBody>
                    <a:bodyPr/>
                    <a:lstStyle/>
                    <a:p>
                      <a:pPr algn="ctr">
                        <a:lnSpc>
                          <a:spcPct val="112000"/>
                        </a:lnSpc>
                        <a:spcBef>
                          <a:spcPts val="1000"/>
                        </a:spcBef>
                        <a:spcAft>
                          <a:spcPts val="0"/>
                        </a:spcAft>
                      </a:pPr>
                      <a:r>
                        <a:rPr lang="hu-HU" sz="1100">
                          <a:effectLst/>
                        </a:rPr>
                        <a:t>Hatás:</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Hőhullámok</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Épületek</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Árvíz</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Belvíz</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Villámárvíz</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Aszály</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Ivóvíz készletek</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Természeti értékek</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Erdőtüzek</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Turizmus</a:t>
                      </a:r>
                      <a:endParaRPr lang="en-US" sz="1200">
                        <a:effectLst/>
                        <a:latin typeface="Times New Roman" charset="0"/>
                        <a:ea typeface="Calibri" charset="0"/>
                      </a:endParaRPr>
                    </a:p>
                  </a:txBody>
                  <a:tcPr marL="68580" marR="68580" marT="0" marB="0" anchor="ctr"/>
                </a:tc>
              </a:tr>
              <a:tr h="204851">
                <a:tc>
                  <a:txBody>
                    <a:bodyPr/>
                    <a:lstStyle/>
                    <a:p>
                      <a:pPr algn="just">
                        <a:lnSpc>
                          <a:spcPct val="112000"/>
                        </a:lnSpc>
                        <a:spcBef>
                          <a:spcPts val="1000"/>
                        </a:spcBef>
                        <a:spcAft>
                          <a:spcPts val="0"/>
                        </a:spcAft>
                      </a:pPr>
                      <a:r>
                        <a:rPr lang="hu-HU" sz="1200">
                          <a:effectLst/>
                        </a:rPr>
                        <a:t>Besorolás:</a:t>
                      </a:r>
                      <a:endParaRPr lang="en-US" sz="1200">
                        <a:effectLst/>
                        <a:latin typeface="Times New Roman" charset="0"/>
                        <a:ea typeface="Calibri" charset="0"/>
                      </a:endParaRPr>
                    </a:p>
                  </a:txBody>
                  <a:tcPr marL="68580" marR="68580" marT="0" marB="0"/>
                </a:tc>
                <a:tc>
                  <a:txBody>
                    <a:bodyPr/>
                    <a:lstStyle/>
                    <a:p>
                      <a:pPr algn="just">
                        <a:lnSpc>
                          <a:spcPct val="112000"/>
                        </a:lnSpc>
                        <a:spcBef>
                          <a:spcPts val="1000"/>
                        </a:spcBef>
                        <a:spcAft>
                          <a:spcPts val="0"/>
                        </a:spcAft>
                      </a:pPr>
                      <a:r>
                        <a:rPr lang="hu-HU" sz="1200" dirty="0">
                          <a:effectLst/>
                        </a:rPr>
                        <a:t>3</a:t>
                      </a:r>
                      <a:endParaRPr lang="en-US" sz="1200" dirty="0">
                        <a:effectLst/>
                        <a:latin typeface="Times New Roman" charset="0"/>
                        <a:ea typeface="Calibri" charset="0"/>
                      </a:endParaRPr>
                    </a:p>
                  </a:txBody>
                  <a:tcPr marL="68580" marR="68580" marT="0" marB="0">
                    <a:solidFill>
                      <a:srgbClr val="FF0000"/>
                    </a:solidFill>
                  </a:tcPr>
                </a:tc>
                <a:tc>
                  <a:txBody>
                    <a:bodyPr/>
                    <a:lstStyle/>
                    <a:p>
                      <a:pPr algn="just">
                        <a:lnSpc>
                          <a:spcPct val="112000"/>
                        </a:lnSpc>
                        <a:spcBef>
                          <a:spcPts val="1000"/>
                        </a:spcBef>
                        <a:spcAft>
                          <a:spcPts val="0"/>
                        </a:spcAft>
                      </a:pPr>
                      <a:r>
                        <a:rPr lang="hu-HU" sz="1200" dirty="0">
                          <a:effectLst/>
                        </a:rPr>
                        <a:t>3</a:t>
                      </a:r>
                      <a:endParaRPr lang="en-US" sz="1200" dirty="0">
                        <a:effectLst/>
                        <a:latin typeface="Times New Roman" charset="0"/>
                        <a:ea typeface="Calibri" charset="0"/>
                      </a:endParaRPr>
                    </a:p>
                  </a:txBody>
                  <a:tcPr marL="68580" marR="68580" marT="0" marB="0">
                    <a:solidFill>
                      <a:srgbClr val="FF0000"/>
                    </a:solidFill>
                  </a:tcPr>
                </a:tc>
                <a:tc>
                  <a:txBody>
                    <a:bodyPr/>
                    <a:lstStyle/>
                    <a:p>
                      <a:pPr algn="just">
                        <a:lnSpc>
                          <a:spcPct val="112000"/>
                        </a:lnSpc>
                        <a:spcBef>
                          <a:spcPts val="1000"/>
                        </a:spcBef>
                        <a:spcAft>
                          <a:spcPts val="0"/>
                        </a:spcAft>
                      </a:pPr>
                      <a:r>
                        <a:rPr lang="hu-HU" sz="1200">
                          <a:effectLst/>
                        </a:rPr>
                        <a:t>1</a:t>
                      </a:r>
                      <a:endParaRPr lang="en-US" sz="1200">
                        <a:effectLst/>
                        <a:latin typeface="Times New Roman" charset="0"/>
                        <a:ea typeface="Calibri" charset="0"/>
                      </a:endParaRPr>
                    </a:p>
                  </a:txBody>
                  <a:tcPr marL="68580" marR="68580" marT="0" marB="0"/>
                </a:tc>
                <a:tc>
                  <a:txBody>
                    <a:bodyPr/>
                    <a:lstStyle/>
                    <a:p>
                      <a:pPr algn="just">
                        <a:lnSpc>
                          <a:spcPct val="112000"/>
                        </a:lnSpc>
                        <a:spcBef>
                          <a:spcPts val="1000"/>
                        </a:spcBef>
                        <a:spcAft>
                          <a:spcPts val="0"/>
                        </a:spcAft>
                      </a:pPr>
                      <a:r>
                        <a:rPr lang="hu-HU" sz="1200" dirty="0">
                          <a:effectLst/>
                        </a:rPr>
                        <a:t>3</a:t>
                      </a:r>
                      <a:endParaRPr lang="en-US" sz="1200" dirty="0">
                        <a:effectLst/>
                        <a:latin typeface="Times New Roman" charset="0"/>
                        <a:ea typeface="Calibri" charset="0"/>
                      </a:endParaRPr>
                    </a:p>
                  </a:txBody>
                  <a:tcPr marL="68580" marR="68580" marT="0" marB="0">
                    <a:solidFill>
                      <a:srgbClr val="FF0000"/>
                    </a:solidFill>
                  </a:tcPr>
                </a:tc>
                <a:tc>
                  <a:txBody>
                    <a:bodyPr/>
                    <a:lstStyle/>
                    <a:p>
                      <a:pPr algn="just">
                        <a:lnSpc>
                          <a:spcPct val="112000"/>
                        </a:lnSpc>
                        <a:spcBef>
                          <a:spcPts val="1000"/>
                        </a:spcBef>
                        <a:spcAft>
                          <a:spcPts val="0"/>
                        </a:spcAft>
                      </a:pPr>
                      <a:r>
                        <a:rPr lang="hu-HU" sz="1200" dirty="0">
                          <a:effectLst/>
                        </a:rPr>
                        <a:t>2</a:t>
                      </a:r>
                      <a:endParaRPr lang="en-US" sz="1200" dirty="0">
                        <a:effectLst/>
                        <a:latin typeface="Times New Roman" charset="0"/>
                        <a:ea typeface="Calibri" charset="0"/>
                      </a:endParaRPr>
                    </a:p>
                  </a:txBody>
                  <a:tcPr marL="68580" marR="68580" marT="0" marB="0">
                    <a:solidFill>
                      <a:srgbClr val="FFC000"/>
                    </a:solidFill>
                  </a:tcPr>
                </a:tc>
                <a:tc>
                  <a:txBody>
                    <a:bodyPr/>
                    <a:lstStyle/>
                    <a:p>
                      <a:pPr algn="just">
                        <a:lnSpc>
                          <a:spcPct val="112000"/>
                        </a:lnSpc>
                        <a:spcBef>
                          <a:spcPts val="1000"/>
                        </a:spcBef>
                        <a:spcAft>
                          <a:spcPts val="0"/>
                        </a:spcAft>
                      </a:pPr>
                      <a:r>
                        <a:rPr lang="hu-HU" sz="1200" dirty="0">
                          <a:effectLst/>
                        </a:rPr>
                        <a:t>3</a:t>
                      </a:r>
                      <a:endParaRPr lang="en-US" sz="1200" dirty="0">
                        <a:effectLst/>
                        <a:latin typeface="Times New Roman" charset="0"/>
                        <a:ea typeface="Calibri" charset="0"/>
                      </a:endParaRPr>
                    </a:p>
                  </a:txBody>
                  <a:tcPr marL="68580" marR="68580" marT="0" marB="0">
                    <a:solidFill>
                      <a:srgbClr val="FF0000"/>
                    </a:solidFill>
                  </a:tcPr>
                </a:tc>
                <a:tc>
                  <a:txBody>
                    <a:bodyPr/>
                    <a:lstStyle/>
                    <a:p>
                      <a:pPr algn="just">
                        <a:lnSpc>
                          <a:spcPct val="112000"/>
                        </a:lnSpc>
                        <a:spcBef>
                          <a:spcPts val="1000"/>
                        </a:spcBef>
                        <a:spcAft>
                          <a:spcPts val="0"/>
                        </a:spcAft>
                      </a:pPr>
                      <a:r>
                        <a:rPr lang="hu-HU" sz="1200" dirty="0">
                          <a:effectLst/>
                        </a:rPr>
                        <a:t>2</a:t>
                      </a:r>
                      <a:endParaRPr lang="en-US" sz="1200" dirty="0">
                        <a:effectLst/>
                        <a:latin typeface="Times New Roman" charset="0"/>
                        <a:ea typeface="Calibri" charset="0"/>
                      </a:endParaRPr>
                    </a:p>
                  </a:txBody>
                  <a:tcPr marL="68580" marR="68580" marT="0" marB="0">
                    <a:solidFill>
                      <a:srgbClr val="FFC000"/>
                    </a:solidFill>
                  </a:tcPr>
                </a:tc>
                <a:tc>
                  <a:txBody>
                    <a:bodyPr/>
                    <a:lstStyle/>
                    <a:p>
                      <a:pPr algn="just">
                        <a:lnSpc>
                          <a:spcPct val="112000"/>
                        </a:lnSpc>
                        <a:spcBef>
                          <a:spcPts val="1000"/>
                        </a:spcBef>
                        <a:spcAft>
                          <a:spcPts val="0"/>
                        </a:spcAft>
                      </a:pPr>
                      <a:r>
                        <a:rPr lang="hu-HU" sz="1200" dirty="0">
                          <a:effectLst/>
                        </a:rPr>
                        <a:t>2</a:t>
                      </a:r>
                      <a:endParaRPr lang="en-US" sz="1200" dirty="0">
                        <a:effectLst/>
                        <a:latin typeface="Times New Roman" charset="0"/>
                        <a:ea typeface="Calibri" charset="0"/>
                      </a:endParaRPr>
                    </a:p>
                  </a:txBody>
                  <a:tcPr marL="68580" marR="68580" marT="0" marB="0">
                    <a:solidFill>
                      <a:srgbClr val="FFC000"/>
                    </a:solidFill>
                  </a:tcPr>
                </a:tc>
                <a:tc>
                  <a:txBody>
                    <a:bodyPr/>
                    <a:lstStyle/>
                    <a:p>
                      <a:pPr algn="just">
                        <a:lnSpc>
                          <a:spcPct val="112000"/>
                        </a:lnSpc>
                        <a:spcBef>
                          <a:spcPts val="1000"/>
                        </a:spcBef>
                        <a:spcAft>
                          <a:spcPts val="0"/>
                        </a:spcAft>
                      </a:pPr>
                      <a:r>
                        <a:rPr lang="hu-HU" sz="1200" dirty="0">
                          <a:effectLst/>
                        </a:rPr>
                        <a:t>2</a:t>
                      </a:r>
                      <a:endParaRPr lang="en-US" sz="1200" dirty="0">
                        <a:effectLst/>
                        <a:latin typeface="Times New Roman" charset="0"/>
                        <a:ea typeface="Calibri" charset="0"/>
                      </a:endParaRPr>
                    </a:p>
                  </a:txBody>
                  <a:tcPr marL="68580" marR="68580" marT="0" marB="0">
                    <a:solidFill>
                      <a:srgbClr val="FFC000"/>
                    </a:solidFill>
                  </a:tcPr>
                </a:tc>
                <a:tc>
                  <a:txBody>
                    <a:bodyPr/>
                    <a:lstStyle/>
                    <a:p>
                      <a:pPr algn="just">
                        <a:lnSpc>
                          <a:spcPct val="112000"/>
                        </a:lnSpc>
                        <a:spcBef>
                          <a:spcPts val="1000"/>
                        </a:spcBef>
                        <a:spcAft>
                          <a:spcPts val="0"/>
                        </a:spcAft>
                      </a:pPr>
                      <a:r>
                        <a:rPr lang="hu-HU" sz="1200" dirty="0">
                          <a:effectLst/>
                        </a:rPr>
                        <a:t>3</a:t>
                      </a:r>
                      <a:endParaRPr lang="en-US" sz="1200" dirty="0">
                        <a:effectLst/>
                        <a:latin typeface="Times New Roman" charset="0"/>
                        <a:ea typeface="Calibri" charset="0"/>
                      </a:endParaRPr>
                    </a:p>
                  </a:txBody>
                  <a:tcPr marL="68580" marR="68580" marT="0" marB="0">
                    <a:solidFill>
                      <a:srgbClr val="FF0000"/>
                    </a:solidFill>
                  </a:tcPr>
                </a:tc>
              </a:tr>
            </a:tbl>
          </a:graphicData>
        </a:graphic>
      </p:graphicFrame>
    </p:spTree>
    <p:extLst>
      <p:ext uri="{BB962C8B-B14F-4D97-AF65-F5344CB8AC3E}">
        <p14:creationId xmlns:p14="http://schemas.microsoft.com/office/powerpoint/2010/main" val="11653606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600" cy="859747"/>
          </a:xfrm>
        </p:spPr>
        <p:txBody>
          <a:bodyPr/>
          <a:lstStyle/>
          <a:p>
            <a:r>
              <a:rPr lang="hu-HU" dirty="0" smtClean="0"/>
              <a:t>Adaptáció- Épített környezet</a:t>
            </a:r>
            <a:endParaRPr lang="hu-HU" dirty="0"/>
          </a:p>
        </p:txBody>
      </p:sp>
      <p:sp>
        <p:nvSpPr>
          <p:cNvPr id="3" name="Content Placeholder 2"/>
          <p:cNvSpPr>
            <a:spLocks noGrp="1"/>
          </p:cNvSpPr>
          <p:nvPr>
            <p:ph idx="1"/>
          </p:nvPr>
        </p:nvSpPr>
        <p:spPr>
          <a:xfrm>
            <a:off x="6204856" y="1362487"/>
            <a:ext cx="5148943" cy="4351338"/>
          </a:xfrm>
        </p:spPr>
        <p:txBody>
          <a:bodyPr>
            <a:normAutofit fontScale="62500" lnSpcReduction="20000"/>
          </a:bodyPr>
          <a:lstStyle/>
          <a:p>
            <a:pPr marL="0" indent="0" algn="just">
              <a:buNone/>
            </a:pPr>
            <a:r>
              <a:rPr lang="hu-HU" dirty="0"/>
              <a:t>A megyei ingatlanállomány jelentős része 1990 előtt épült. Az ingatlanok 40,5%-a ’70-’80as években készült, míg 15%-a egy évtizeddel korábban. Az ingatlanállomány több mint fele, 68,1%-a készült a 80-as évek előtt (</a:t>
            </a:r>
            <a:r>
              <a:rPr lang="hu-HU" b="1" dirty="0"/>
              <a:t>ez az adat megfelel az országos átlagnak</a:t>
            </a:r>
            <a:r>
              <a:rPr lang="hu-HU" dirty="0"/>
              <a:t>), s tekintve azt, hogy kb. 15 000 ingatlan a klímastratégia középtávú tervezési horizontján éri el a 100 éves kort, mely érték önmagában a megyei ingatlanállomány közel 10%-a, a célok meghatározásakor kiemelten figyelembe kell venni ezen ingatlanok felmérését, felújításukat és sérülékenységük kezelését</a:t>
            </a:r>
            <a:r>
              <a:rPr lang="hu-HU" dirty="0" smtClean="0"/>
              <a:t>.</a:t>
            </a:r>
          </a:p>
          <a:p>
            <a:pPr marL="0" indent="0" algn="just">
              <a:buNone/>
            </a:pPr>
            <a:endParaRPr lang="hu-HU" dirty="0" smtClean="0"/>
          </a:p>
          <a:p>
            <a:pPr marL="0" indent="0" algn="just">
              <a:buNone/>
            </a:pPr>
            <a:r>
              <a:rPr lang="hu-HU" dirty="0"/>
              <a:t>A válság építési kedvre gyakorolt hatásai jól láthatók az adatsoron, mely alapján kijelenthetjük, hogy a hosszú távú trend, jelentős ösztönzőprogram nélkül csökkenést mutatott a 2011-es évig. Hosszabb távon a CSOK kedvezmény megléte, s egyéb ösztönző programok fordíthatnak a trenden. Az ingatlanállomány lassú modernizációját várjuk</a:t>
            </a:r>
            <a:endParaRPr lang="hu-HU" dirty="0" smtClean="0"/>
          </a:p>
          <a:p>
            <a:pPr marL="0" indent="0" algn="just">
              <a:buNone/>
            </a:pPr>
            <a:endParaRPr lang="hu-HU" dirty="0"/>
          </a:p>
        </p:txBody>
      </p:sp>
      <p:sp>
        <p:nvSpPr>
          <p:cNvPr id="5" name="Triangle 4"/>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6" name="Straight Connector 5"/>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339089" y="1825625"/>
            <a:ext cx="5756910" cy="4086860"/>
          </a:xfrm>
          <a:prstGeom prst="rect">
            <a:avLst/>
          </a:prstGeom>
          <a:noFill/>
          <a:ln>
            <a:noFill/>
          </a:ln>
        </p:spPr>
      </p:pic>
    </p:spTree>
    <p:extLst>
      <p:ext uri="{BB962C8B-B14F-4D97-AF65-F5344CB8AC3E}">
        <p14:creationId xmlns:p14="http://schemas.microsoft.com/office/powerpoint/2010/main" val="1927268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7" y="0"/>
            <a:ext cx="10515600" cy="859747"/>
          </a:xfrm>
        </p:spPr>
        <p:txBody>
          <a:bodyPr/>
          <a:lstStyle/>
          <a:p>
            <a:r>
              <a:rPr lang="hu-HU" dirty="0" smtClean="0"/>
              <a:t>Adaptáció- Természeti értékek </a:t>
            </a:r>
            <a:endParaRPr lang="hu-HU" dirty="0"/>
          </a:p>
        </p:txBody>
      </p:sp>
      <p:sp>
        <p:nvSpPr>
          <p:cNvPr id="3" name="Content Placeholder 2"/>
          <p:cNvSpPr>
            <a:spLocks noGrp="1"/>
          </p:cNvSpPr>
          <p:nvPr>
            <p:ph idx="1"/>
          </p:nvPr>
        </p:nvSpPr>
        <p:spPr>
          <a:xfrm>
            <a:off x="5791199" y="2130425"/>
            <a:ext cx="5747657" cy="3334204"/>
          </a:xfrm>
        </p:spPr>
        <p:txBody>
          <a:bodyPr>
            <a:noAutofit/>
          </a:bodyPr>
          <a:lstStyle/>
          <a:p>
            <a:pPr marL="0" indent="0" algn="just">
              <a:buNone/>
            </a:pPr>
            <a:r>
              <a:rPr lang="hu-HU" sz="2000" dirty="0"/>
              <a:t>Fejér megye mindkét klímamodell alapján az ország kevésbé veszélyeztetett területéhez tartozik. A megyében található ökoszisztémák összességében az ALADIN klímamodell alapján számított veszélyeztetettség szerint van kedvezőtlenebb helyzetben, amely esetében egy kiemelten veszélyeztetett területet lehet lehatárolni Szabadhídvég területén. Szintén magasabb veszélyeztetettség tapasztalható Előszállás és Iszkaszentgyörgy területén. A </a:t>
            </a:r>
            <a:r>
              <a:rPr lang="hu-HU" sz="2000" dirty="0" err="1"/>
              <a:t>RegCM</a:t>
            </a:r>
            <a:r>
              <a:rPr lang="hu-HU" sz="2000" dirty="0"/>
              <a:t> klímamodell szerint számított veszélyeztetettség alapján a megyében sehol sincs kiemelten veszélyeztetett terület és a megye nagy része a legkedvezőbb besorolást kapta.</a:t>
            </a:r>
          </a:p>
        </p:txBody>
      </p:sp>
      <p:sp>
        <p:nvSpPr>
          <p:cNvPr id="5" name="Triangle 4"/>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6" name="Straight Connector 5"/>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28847" y="1523888"/>
            <a:ext cx="5756910" cy="4261485"/>
          </a:xfrm>
          <a:prstGeom prst="rect">
            <a:avLst/>
          </a:prstGeom>
          <a:noFill/>
          <a:ln>
            <a:noFill/>
          </a:ln>
        </p:spPr>
      </p:pic>
    </p:spTree>
    <p:extLst>
      <p:ext uri="{BB962C8B-B14F-4D97-AF65-F5344CB8AC3E}">
        <p14:creationId xmlns:p14="http://schemas.microsoft.com/office/powerpoint/2010/main" val="7356141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59748"/>
          </a:xfrm>
        </p:spPr>
        <p:txBody>
          <a:bodyPr>
            <a:normAutofit/>
          </a:bodyPr>
          <a:lstStyle/>
          <a:p>
            <a:r>
              <a:rPr lang="hu-HU" dirty="0" smtClean="0"/>
              <a:t>Adaptáció- Aszály</a:t>
            </a:r>
            <a:endParaRPr lang="hu-HU" dirty="0"/>
          </a:p>
        </p:txBody>
      </p:sp>
      <p:sp>
        <p:nvSpPr>
          <p:cNvPr id="3" name="Content Placeholder 2"/>
          <p:cNvSpPr>
            <a:spLocks noGrp="1"/>
          </p:cNvSpPr>
          <p:nvPr>
            <p:ph idx="1"/>
          </p:nvPr>
        </p:nvSpPr>
        <p:spPr>
          <a:xfrm>
            <a:off x="762000" y="1844221"/>
            <a:ext cx="4953000" cy="4351338"/>
          </a:xfrm>
        </p:spPr>
        <p:txBody>
          <a:bodyPr>
            <a:normAutofit fontScale="62500" lnSpcReduction="20000"/>
          </a:bodyPr>
          <a:lstStyle/>
          <a:p>
            <a:pPr marL="0" indent="0" algn="just">
              <a:buNone/>
            </a:pPr>
            <a:r>
              <a:rPr lang="hu-HU" dirty="0"/>
              <a:t>A modell eredményei szerint a tavaszi vetésű növények (pl. kukorica) vonatkozásában komoly terméscsökkenéssel kell számolni a távolabbi jövőben (2071–2100), azaz e termények termésbiztonsága egész Magyarország területén csökkenni fog. Ugyanakkor az őszi vetésű növények - például búza, árpa, repce - szignifikánsan magasabb (30-50%-</a:t>
            </a:r>
            <a:r>
              <a:rPr lang="hu-HU" dirty="0" err="1"/>
              <a:t>al</a:t>
            </a:r>
            <a:r>
              <a:rPr lang="hu-HU" dirty="0"/>
              <a:t> nagyobb) terméseket hozhatnak a vizsgált periódusban. Ezek alapján tehát a tavaszi vetésű kultúrák sérülékenységét érdemes vizsgálni.</a:t>
            </a:r>
            <a:endParaRPr lang="en-US" dirty="0"/>
          </a:p>
          <a:p>
            <a:pPr marL="0" indent="0" algn="just">
              <a:buNone/>
            </a:pPr>
            <a:r>
              <a:rPr lang="hu-HU" dirty="0"/>
              <a:t>A modell alapján megállapítható, hogy aszályveszélyeztetettség szempontjából Fejér megye országos viszonylatban a sérülékenyebb megyék közé tartozik. A mérsékelten sérülékeny részek északon, a nagymértékben sérülékeny területek a megye déli részén találhatóak, míg a megye középső részei egyáltalán nem számítanak sérülékeny területeknek.</a:t>
            </a:r>
            <a:endParaRPr lang="en-US" dirty="0"/>
          </a:p>
          <a:p>
            <a:pPr marL="0" indent="0" algn="just">
              <a:buNone/>
            </a:pPr>
            <a:endParaRPr lang="hu-HU" dirty="0"/>
          </a:p>
        </p:txBody>
      </p:sp>
      <p:sp>
        <p:nvSpPr>
          <p:cNvPr id="5" name="Triangle 4"/>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6" name="Straight Connector 5"/>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5814603" y="1844221"/>
            <a:ext cx="5756910" cy="4281805"/>
          </a:xfrm>
          <a:prstGeom prst="rect">
            <a:avLst/>
          </a:prstGeom>
          <a:noFill/>
          <a:ln>
            <a:noFill/>
          </a:ln>
        </p:spPr>
      </p:pic>
    </p:spTree>
    <p:extLst>
      <p:ext uri="{BB962C8B-B14F-4D97-AF65-F5344CB8AC3E}">
        <p14:creationId xmlns:p14="http://schemas.microsoft.com/office/powerpoint/2010/main" val="1303439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59746"/>
          </a:xfrm>
        </p:spPr>
        <p:txBody>
          <a:bodyPr/>
          <a:lstStyle/>
          <a:p>
            <a:r>
              <a:rPr lang="hu-HU" dirty="0" smtClean="0"/>
              <a:t>Adaptáció- Erdőtüzek</a:t>
            </a:r>
            <a:endParaRPr lang="hu-HU" dirty="0"/>
          </a:p>
        </p:txBody>
      </p:sp>
      <p:sp>
        <p:nvSpPr>
          <p:cNvPr id="3" name="Content Placeholder 2"/>
          <p:cNvSpPr>
            <a:spLocks noGrp="1"/>
          </p:cNvSpPr>
          <p:nvPr>
            <p:ph idx="1"/>
          </p:nvPr>
        </p:nvSpPr>
        <p:spPr>
          <a:xfrm>
            <a:off x="5987143" y="1279360"/>
            <a:ext cx="5366657" cy="3802289"/>
          </a:xfrm>
        </p:spPr>
        <p:txBody>
          <a:bodyPr>
            <a:noAutofit/>
          </a:bodyPr>
          <a:lstStyle/>
          <a:p>
            <a:pPr marL="0" indent="0" algn="just">
              <a:buNone/>
            </a:pPr>
            <a:r>
              <a:rPr lang="en-US" sz="2000" dirty="0"/>
              <a:t>A </a:t>
            </a:r>
            <a:r>
              <a:rPr lang="en-US" sz="2000" dirty="0" err="1"/>
              <a:t>vizsgálat</a:t>
            </a:r>
            <a:r>
              <a:rPr lang="en-US" sz="2000" dirty="0"/>
              <a:t> </a:t>
            </a:r>
            <a:r>
              <a:rPr lang="en-US" sz="2000" dirty="0" err="1"/>
              <a:t>tárgya</a:t>
            </a:r>
            <a:r>
              <a:rPr lang="en-US" sz="2000" dirty="0"/>
              <a:t> </a:t>
            </a:r>
            <a:r>
              <a:rPr lang="en-US" sz="2000" dirty="0" err="1"/>
              <a:t>az</a:t>
            </a:r>
            <a:r>
              <a:rPr lang="en-US" sz="2000" dirty="0"/>
              <a:t> volt, </a:t>
            </a:r>
            <a:r>
              <a:rPr lang="en-US" sz="2000" dirty="0" err="1"/>
              <a:t>hogy</a:t>
            </a:r>
            <a:r>
              <a:rPr lang="en-US" sz="2000" dirty="0"/>
              <a:t> </a:t>
            </a:r>
            <a:r>
              <a:rPr lang="en-US" sz="2000" dirty="0" err="1"/>
              <a:t>az</a:t>
            </a:r>
            <a:r>
              <a:rPr lang="en-US" sz="2000" dirty="0"/>
              <a:t> </a:t>
            </a:r>
            <a:r>
              <a:rPr lang="en-US" sz="2000" dirty="0" err="1"/>
              <a:t>erdészeti</a:t>
            </a:r>
            <a:r>
              <a:rPr lang="en-US" sz="2000" dirty="0"/>
              <a:t> </a:t>
            </a:r>
            <a:r>
              <a:rPr lang="en-US" sz="2000" dirty="0" err="1"/>
              <a:t>klímatípusok</a:t>
            </a:r>
            <a:r>
              <a:rPr lang="en-US" sz="2000" dirty="0"/>
              <a:t> a </a:t>
            </a:r>
            <a:r>
              <a:rPr lang="en-US" sz="2000" dirty="0" err="1"/>
              <a:t>klímamodellek</a:t>
            </a:r>
            <a:r>
              <a:rPr lang="en-US" sz="2000" dirty="0"/>
              <a:t> </a:t>
            </a:r>
            <a:r>
              <a:rPr lang="en-US" sz="2000" dirty="0" err="1"/>
              <a:t>becslései</a:t>
            </a:r>
            <a:r>
              <a:rPr lang="en-US" sz="2000" dirty="0"/>
              <a:t> </a:t>
            </a:r>
            <a:r>
              <a:rPr lang="en-US" sz="2000" dirty="0" err="1"/>
              <a:t>alapján</a:t>
            </a:r>
            <a:r>
              <a:rPr lang="en-US" sz="2000" dirty="0"/>
              <a:t> </a:t>
            </a:r>
            <a:r>
              <a:rPr lang="en-US" sz="2000" dirty="0" err="1"/>
              <a:t>mennyiben</a:t>
            </a:r>
            <a:r>
              <a:rPr lang="en-US" sz="2000" dirty="0"/>
              <a:t> </a:t>
            </a:r>
            <a:r>
              <a:rPr lang="en-US" sz="2000" dirty="0" err="1"/>
              <a:t>rendeződnek</a:t>
            </a:r>
            <a:r>
              <a:rPr lang="en-US" sz="2000" dirty="0"/>
              <a:t> </a:t>
            </a:r>
            <a:r>
              <a:rPr lang="en-US" sz="2000" dirty="0" err="1"/>
              <a:t>át</a:t>
            </a:r>
            <a:r>
              <a:rPr lang="en-US" sz="2000" dirty="0"/>
              <a:t> a </a:t>
            </a:r>
            <a:r>
              <a:rPr lang="en-US" sz="2000" dirty="0" err="1"/>
              <a:t>század</a:t>
            </a:r>
            <a:r>
              <a:rPr lang="en-US" sz="2000" dirty="0"/>
              <a:t> </a:t>
            </a:r>
            <a:r>
              <a:rPr lang="en-US" sz="2000" dirty="0" err="1"/>
              <a:t>közepére</a:t>
            </a:r>
            <a:r>
              <a:rPr lang="en-US" sz="2000" dirty="0"/>
              <a:t>, </a:t>
            </a:r>
            <a:r>
              <a:rPr lang="en-US" sz="2000" dirty="0" err="1"/>
              <a:t>és</a:t>
            </a:r>
            <a:r>
              <a:rPr lang="en-US" sz="2000" dirty="0"/>
              <a:t> </a:t>
            </a:r>
            <a:r>
              <a:rPr lang="en-US" sz="2000" dirty="0" err="1"/>
              <a:t>ez</a:t>
            </a:r>
            <a:r>
              <a:rPr lang="en-US" sz="2000" dirty="0"/>
              <a:t> </a:t>
            </a:r>
            <a:r>
              <a:rPr lang="en-US" sz="2000" dirty="0" err="1"/>
              <a:t>mekkora</a:t>
            </a:r>
            <a:r>
              <a:rPr lang="en-US" sz="2000" dirty="0"/>
              <a:t> </a:t>
            </a:r>
            <a:r>
              <a:rPr lang="en-US" sz="2000" dirty="0" err="1"/>
              <a:t>hatást</a:t>
            </a:r>
            <a:r>
              <a:rPr lang="en-US" sz="2000" dirty="0"/>
              <a:t> </a:t>
            </a:r>
            <a:r>
              <a:rPr lang="en-US" sz="2000" dirty="0" err="1"/>
              <a:t>fejthet</a:t>
            </a:r>
            <a:r>
              <a:rPr lang="en-US" sz="2000" dirty="0"/>
              <a:t> </a:t>
            </a:r>
            <a:r>
              <a:rPr lang="en-US" sz="2000" dirty="0" err="1"/>
              <a:t>ki</a:t>
            </a:r>
            <a:r>
              <a:rPr lang="en-US" sz="2000" dirty="0"/>
              <a:t> a </a:t>
            </a:r>
            <a:r>
              <a:rPr lang="en-US" sz="2000" dirty="0" err="1"/>
              <a:t>faállományok</a:t>
            </a:r>
            <a:r>
              <a:rPr lang="en-US" sz="2000" dirty="0"/>
              <a:t> </a:t>
            </a:r>
            <a:r>
              <a:rPr lang="en-US" sz="2000" dirty="0" err="1"/>
              <a:t>produkciójára</a:t>
            </a:r>
            <a:r>
              <a:rPr lang="en-US" sz="2000" dirty="0"/>
              <a:t> (</a:t>
            </a:r>
            <a:r>
              <a:rPr lang="en-US" sz="2000" dirty="0" err="1"/>
              <a:t>fatermésére</a:t>
            </a:r>
            <a:r>
              <a:rPr lang="en-US" sz="2000" dirty="0"/>
              <a:t>). A </a:t>
            </a:r>
            <a:r>
              <a:rPr lang="en-US" sz="2000" dirty="0" err="1"/>
              <a:t>számítások</a:t>
            </a:r>
            <a:r>
              <a:rPr lang="en-US" sz="2000" dirty="0"/>
              <a:t> </a:t>
            </a:r>
            <a:r>
              <a:rPr lang="en-US" sz="2000" dirty="0" err="1"/>
              <a:t>az</a:t>
            </a:r>
            <a:r>
              <a:rPr lang="en-US" sz="2000" dirty="0"/>
              <a:t> </a:t>
            </a:r>
            <a:r>
              <a:rPr lang="en-US" sz="2000" dirty="0" err="1"/>
              <a:t>adott</a:t>
            </a:r>
            <a:r>
              <a:rPr lang="en-US" sz="2000" dirty="0"/>
              <a:t> </a:t>
            </a:r>
            <a:r>
              <a:rPr lang="en-US" sz="2000" dirty="0" err="1"/>
              <a:t>terület</a:t>
            </a:r>
            <a:r>
              <a:rPr lang="en-US" sz="2000" dirty="0"/>
              <a:t> </a:t>
            </a:r>
            <a:r>
              <a:rPr lang="en-US" sz="2000" dirty="0" err="1"/>
              <a:t>jelenleg</a:t>
            </a:r>
            <a:r>
              <a:rPr lang="en-US" sz="2000" dirty="0"/>
              <a:t> </a:t>
            </a:r>
            <a:r>
              <a:rPr lang="en-US" sz="2000" dirty="0" err="1"/>
              <a:t>meglévő</a:t>
            </a:r>
            <a:r>
              <a:rPr lang="en-US" sz="2000" dirty="0"/>
              <a:t> </a:t>
            </a:r>
            <a:r>
              <a:rPr lang="en-US" sz="2000" dirty="0" err="1"/>
              <a:t>erdőtípusból</a:t>
            </a:r>
            <a:r>
              <a:rPr lang="en-US" sz="2000" dirty="0"/>
              <a:t> </a:t>
            </a:r>
            <a:r>
              <a:rPr lang="en-US" sz="2000" dirty="0" err="1"/>
              <a:t>indultak</a:t>
            </a:r>
            <a:r>
              <a:rPr lang="en-US" sz="2000" dirty="0"/>
              <a:t> </a:t>
            </a:r>
            <a:r>
              <a:rPr lang="en-US" sz="2000" dirty="0" err="1"/>
              <a:t>ki</a:t>
            </a:r>
            <a:r>
              <a:rPr lang="en-US" sz="2000" dirty="0"/>
              <a:t>. </a:t>
            </a:r>
            <a:r>
              <a:rPr lang="en-US" sz="2000" dirty="0" err="1"/>
              <a:t>Az</a:t>
            </a:r>
            <a:r>
              <a:rPr lang="en-US" sz="2000" dirty="0"/>
              <a:t> </a:t>
            </a:r>
            <a:r>
              <a:rPr lang="en-US" sz="2000" dirty="0" err="1"/>
              <a:t>erdőborítással</a:t>
            </a:r>
            <a:r>
              <a:rPr lang="en-US" sz="2000" dirty="0"/>
              <a:t> </a:t>
            </a:r>
            <a:r>
              <a:rPr lang="en-US" sz="2000" dirty="0" err="1"/>
              <a:t>nem</a:t>
            </a:r>
            <a:r>
              <a:rPr lang="en-US" sz="2000" dirty="0"/>
              <a:t> </a:t>
            </a:r>
            <a:r>
              <a:rPr lang="en-US" sz="2000" dirty="0" err="1"/>
              <a:t>rendelkező</a:t>
            </a:r>
            <a:r>
              <a:rPr lang="en-US" sz="2000" dirty="0"/>
              <a:t> </a:t>
            </a:r>
            <a:r>
              <a:rPr lang="en-US" sz="2000" dirty="0" err="1"/>
              <a:t>területeken</a:t>
            </a:r>
            <a:r>
              <a:rPr lang="en-US" sz="2000" dirty="0"/>
              <a:t> a </a:t>
            </a:r>
            <a:r>
              <a:rPr lang="en-US" sz="2000" dirty="0" err="1"/>
              <a:t>klimatikus</a:t>
            </a:r>
            <a:r>
              <a:rPr lang="en-US" sz="2000" dirty="0"/>
              <a:t> </a:t>
            </a:r>
            <a:r>
              <a:rPr lang="en-US" sz="2000" dirty="0" err="1"/>
              <a:t>viszonyok</a:t>
            </a:r>
            <a:r>
              <a:rPr lang="en-US" sz="2000" dirty="0"/>
              <a:t> </a:t>
            </a:r>
            <a:r>
              <a:rPr lang="en-US" sz="2000" dirty="0" err="1"/>
              <a:t>alapján</a:t>
            </a:r>
            <a:r>
              <a:rPr lang="en-US" sz="2000" dirty="0"/>
              <a:t> </a:t>
            </a:r>
            <a:r>
              <a:rPr lang="en-US" sz="2000" dirty="0" err="1"/>
              <a:t>kiválasztották</a:t>
            </a:r>
            <a:r>
              <a:rPr lang="en-US" sz="2000" dirty="0"/>
              <a:t> </a:t>
            </a:r>
            <a:r>
              <a:rPr lang="en-US" sz="2000" dirty="0" err="1"/>
              <a:t>az</a:t>
            </a:r>
            <a:r>
              <a:rPr lang="en-US" sz="2000" dirty="0"/>
              <a:t> </a:t>
            </a:r>
            <a:r>
              <a:rPr lang="en-US" sz="2000" dirty="0" err="1"/>
              <a:t>optimális</a:t>
            </a:r>
            <a:r>
              <a:rPr lang="en-US" sz="2000" dirty="0"/>
              <a:t> </a:t>
            </a:r>
            <a:r>
              <a:rPr lang="en-US" sz="2000" dirty="0" err="1"/>
              <a:t>erdőtípust</a:t>
            </a:r>
            <a:r>
              <a:rPr lang="en-US" sz="2000" dirty="0"/>
              <a:t>, </a:t>
            </a:r>
            <a:r>
              <a:rPr lang="en-US" sz="2000" dirty="0" err="1"/>
              <a:t>és</a:t>
            </a:r>
            <a:r>
              <a:rPr lang="en-US" sz="2000" dirty="0"/>
              <a:t> </a:t>
            </a:r>
            <a:r>
              <a:rPr lang="en-US" sz="2000" dirty="0" err="1"/>
              <a:t>ennek</a:t>
            </a:r>
            <a:r>
              <a:rPr lang="en-US" sz="2000" dirty="0"/>
              <a:t> </a:t>
            </a:r>
            <a:r>
              <a:rPr lang="en-US" sz="2000" dirty="0" err="1"/>
              <a:t>potenciális</a:t>
            </a:r>
            <a:r>
              <a:rPr lang="en-US" sz="2000" dirty="0"/>
              <a:t> </a:t>
            </a:r>
            <a:r>
              <a:rPr lang="en-US" sz="2000" dirty="0" err="1"/>
              <a:t>érzékenységét</a:t>
            </a:r>
            <a:r>
              <a:rPr lang="en-US" sz="2000" dirty="0"/>
              <a:t> </a:t>
            </a:r>
            <a:r>
              <a:rPr lang="en-US" sz="2000" dirty="0" err="1"/>
              <a:t>vizsgálták</a:t>
            </a:r>
            <a:r>
              <a:rPr lang="en-US" sz="2000" dirty="0"/>
              <a:t>.</a:t>
            </a:r>
          </a:p>
          <a:p>
            <a:pPr marL="0" indent="0" algn="just">
              <a:buNone/>
            </a:pPr>
            <a:r>
              <a:rPr lang="en-US" sz="2000" dirty="0" err="1"/>
              <a:t>Fejér</a:t>
            </a:r>
            <a:r>
              <a:rPr lang="en-US" sz="2000" dirty="0"/>
              <a:t> </a:t>
            </a:r>
            <a:r>
              <a:rPr lang="en-US" sz="2000" dirty="0" err="1"/>
              <a:t>megye</a:t>
            </a:r>
            <a:r>
              <a:rPr lang="en-US" sz="2000" dirty="0"/>
              <a:t> </a:t>
            </a:r>
            <a:r>
              <a:rPr lang="en-US" sz="2000" dirty="0" err="1"/>
              <a:t>erdős</a:t>
            </a:r>
            <a:r>
              <a:rPr lang="en-US" sz="2000" dirty="0"/>
              <a:t> </a:t>
            </a:r>
            <a:r>
              <a:rPr lang="en-US" sz="2000" dirty="0" err="1"/>
              <a:t>területei</a:t>
            </a:r>
            <a:r>
              <a:rPr lang="en-US" sz="2000" dirty="0"/>
              <a:t> </a:t>
            </a:r>
            <a:r>
              <a:rPr lang="en-US" sz="2000" dirty="0" err="1"/>
              <a:t>országos</a:t>
            </a:r>
            <a:r>
              <a:rPr lang="en-US" sz="2000" dirty="0"/>
              <a:t> </a:t>
            </a:r>
            <a:r>
              <a:rPr lang="en-US" sz="2000" dirty="0" err="1"/>
              <a:t>összehasonlításban</a:t>
            </a:r>
            <a:r>
              <a:rPr lang="en-US" sz="2000" dirty="0"/>
              <a:t> a </a:t>
            </a:r>
            <a:r>
              <a:rPr lang="en-US" sz="2000" dirty="0" err="1"/>
              <a:t>nagyon</a:t>
            </a:r>
            <a:r>
              <a:rPr lang="en-US" sz="2000" dirty="0"/>
              <a:t> </a:t>
            </a:r>
            <a:r>
              <a:rPr lang="en-US" sz="2000" dirty="0" err="1"/>
              <a:t>érzékeny</a:t>
            </a:r>
            <a:r>
              <a:rPr lang="en-US" sz="2000" dirty="0"/>
              <a:t> </a:t>
            </a:r>
            <a:r>
              <a:rPr lang="en-US" sz="2000" dirty="0" err="1"/>
              <a:t>kategóriába</a:t>
            </a:r>
            <a:r>
              <a:rPr lang="en-US" sz="2000" dirty="0"/>
              <a:t> </a:t>
            </a:r>
            <a:r>
              <a:rPr lang="en-US" sz="2000" dirty="0" err="1"/>
              <a:t>esnek</a:t>
            </a:r>
            <a:r>
              <a:rPr lang="en-US" sz="2000" dirty="0"/>
              <a:t>. </a:t>
            </a:r>
            <a:r>
              <a:rPr lang="en-US" sz="2000" dirty="0" err="1"/>
              <a:t>Megyén</a:t>
            </a:r>
            <a:r>
              <a:rPr lang="en-US" sz="2000" dirty="0"/>
              <a:t> </a:t>
            </a:r>
            <a:r>
              <a:rPr lang="en-US" sz="2000" dirty="0" err="1"/>
              <a:t>belül</a:t>
            </a:r>
            <a:r>
              <a:rPr lang="en-US" sz="2000" dirty="0"/>
              <a:t> </a:t>
            </a:r>
            <a:r>
              <a:rPr lang="en-US" sz="2000" dirty="0" err="1"/>
              <a:t>az</a:t>
            </a:r>
            <a:r>
              <a:rPr lang="en-US" sz="2000" dirty="0"/>
              <a:t> </a:t>
            </a:r>
            <a:r>
              <a:rPr lang="en-US" sz="2000" dirty="0" err="1"/>
              <a:t>északi</a:t>
            </a:r>
            <a:r>
              <a:rPr lang="en-US" sz="2000" dirty="0"/>
              <a:t>, </a:t>
            </a:r>
            <a:r>
              <a:rPr lang="en-US" sz="2000" dirty="0" err="1"/>
              <a:t>erdős</a:t>
            </a:r>
            <a:r>
              <a:rPr lang="en-US" sz="2000" dirty="0"/>
              <a:t> </a:t>
            </a:r>
            <a:r>
              <a:rPr lang="en-US" sz="2000" dirty="0" err="1"/>
              <a:t>területek</a:t>
            </a:r>
            <a:r>
              <a:rPr lang="en-US" sz="2000" dirty="0"/>
              <a:t> </a:t>
            </a:r>
            <a:r>
              <a:rPr lang="en-US" sz="2000" dirty="0" err="1"/>
              <a:t>vannak</a:t>
            </a:r>
            <a:r>
              <a:rPr lang="en-US" sz="2000" dirty="0"/>
              <a:t> </a:t>
            </a:r>
            <a:r>
              <a:rPr lang="en-US" sz="2000" dirty="0" err="1"/>
              <a:t>kedvező</a:t>
            </a:r>
            <a:r>
              <a:rPr lang="en-US" sz="2000" dirty="0"/>
              <a:t> </a:t>
            </a:r>
            <a:r>
              <a:rPr lang="en-US" sz="2000" dirty="0" err="1"/>
              <a:t>helyzetben</a:t>
            </a:r>
            <a:r>
              <a:rPr lang="en-US" sz="2000" dirty="0"/>
              <a:t>, </a:t>
            </a:r>
            <a:r>
              <a:rPr lang="en-US" sz="2000" dirty="0" err="1"/>
              <a:t>míg</a:t>
            </a:r>
            <a:r>
              <a:rPr lang="en-US" sz="2000" dirty="0"/>
              <a:t> a </a:t>
            </a:r>
            <a:r>
              <a:rPr lang="en-US" sz="2000" dirty="0" err="1"/>
              <a:t>déli</a:t>
            </a:r>
            <a:r>
              <a:rPr lang="en-US" sz="2000" dirty="0"/>
              <a:t> </a:t>
            </a:r>
            <a:r>
              <a:rPr lang="en-US" sz="2000" dirty="0" err="1"/>
              <a:t>részeken</a:t>
            </a:r>
            <a:r>
              <a:rPr lang="en-US" sz="2000" dirty="0"/>
              <a:t> a </a:t>
            </a:r>
            <a:r>
              <a:rPr lang="en-US" sz="2000" dirty="0" err="1"/>
              <a:t>legnagyobb</a:t>
            </a:r>
            <a:r>
              <a:rPr lang="en-US" sz="2000" dirty="0"/>
              <a:t> a </a:t>
            </a:r>
            <a:r>
              <a:rPr lang="en-US" sz="2000" dirty="0" err="1"/>
              <a:t>sérülékenység</a:t>
            </a:r>
            <a:r>
              <a:rPr lang="en-US" sz="2000" dirty="0"/>
              <a:t>. </a:t>
            </a:r>
            <a:r>
              <a:rPr lang="en-US" sz="2000" dirty="0" err="1"/>
              <a:t>Ezen</a:t>
            </a:r>
            <a:r>
              <a:rPr lang="en-US" sz="2000" dirty="0"/>
              <a:t> </a:t>
            </a:r>
            <a:r>
              <a:rPr lang="en-US" sz="2000" dirty="0" err="1"/>
              <a:t>területek</a:t>
            </a:r>
            <a:r>
              <a:rPr lang="en-US" sz="2000" dirty="0"/>
              <a:t> </a:t>
            </a:r>
            <a:r>
              <a:rPr lang="en-US" sz="2000" dirty="0" err="1"/>
              <a:t>erdőborítottsága</a:t>
            </a:r>
            <a:r>
              <a:rPr lang="en-US" sz="2000" dirty="0"/>
              <a:t> </a:t>
            </a:r>
            <a:r>
              <a:rPr lang="en-US" sz="2000" dirty="0" err="1"/>
              <a:t>jelenleg</a:t>
            </a:r>
            <a:r>
              <a:rPr lang="en-US" sz="2000" dirty="0"/>
              <a:t> is </a:t>
            </a:r>
            <a:r>
              <a:rPr lang="en-US" sz="2000" dirty="0" err="1"/>
              <a:t>minimális</a:t>
            </a:r>
            <a:r>
              <a:rPr lang="en-US" sz="2000" dirty="0"/>
              <a:t> </a:t>
            </a:r>
            <a:r>
              <a:rPr lang="en-US" sz="2000" dirty="0" err="1"/>
              <a:t>és</a:t>
            </a:r>
            <a:r>
              <a:rPr lang="en-US" sz="2000" dirty="0"/>
              <a:t> a </a:t>
            </a:r>
            <a:r>
              <a:rPr lang="en-US" sz="2000" dirty="0" err="1"/>
              <a:t>modell</a:t>
            </a:r>
            <a:r>
              <a:rPr lang="en-US" sz="2000" dirty="0"/>
              <a:t> </a:t>
            </a:r>
            <a:r>
              <a:rPr lang="en-US" sz="2000" dirty="0" err="1"/>
              <a:t>alapján</a:t>
            </a:r>
            <a:r>
              <a:rPr lang="en-US" sz="2000" dirty="0"/>
              <a:t> </a:t>
            </a:r>
            <a:r>
              <a:rPr lang="en-US" sz="2000" dirty="0" err="1"/>
              <a:t>erdészeti</a:t>
            </a:r>
            <a:r>
              <a:rPr lang="en-US" sz="2000" dirty="0"/>
              <a:t> </a:t>
            </a:r>
            <a:r>
              <a:rPr lang="en-US" sz="2000" dirty="0" err="1"/>
              <a:t>hasznosításuk</a:t>
            </a:r>
            <a:r>
              <a:rPr lang="en-US" sz="2000" dirty="0"/>
              <a:t> a </a:t>
            </a:r>
            <a:r>
              <a:rPr lang="en-US" sz="2000" dirty="0" err="1"/>
              <a:t>jövőben</a:t>
            </a:r>
            <a:r>
              <a:rPr lang="en-US" sz="2000" dirty="0"/>
              <a:t> </a:t>
            </a:r>
            <a:r>
              <a:rPr lang="en-US" sz="2000" dirty="0" err="1"/>
              <a:t>sem</a:t>
            </a:r>
            <a:r>
              <a:rPr lang="en-US" sz="2000" dirty="0"/>
              <a:t> </a:t>
            </a:r>
            <a:r>
              <a:rPr lang="en-US" sz="2000" dirty="0" err="1" smtClean="0"/>
              <a:t>javasolt</a:t>
            </a:r>
            <a:r>
              <a:rPr lang="en-US" sz="2000" dirty="0" smtClean="0"/>
              <a:t>.</a:t>
            </a:r>
            <a:endParaRPr lang="en-US" sz="2000" dirty="0"/>
          </a:p>
        </p:txBody>
      </p:sp>
      <p:sp>
        <p:nvSpPr>
          <p:cNvPr id="6" name="Triangle 5"/>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7" name="Straight Connector 6"/>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121375" y="1719493"/>
            <a:ext cx="5756910" cy="4281805"/>
          </a:xfrm>
          <a:prstGeom prst="rect">
            <a:avLst/>
          </a:prstGeom>
          <a:noFill/>
          <a:ln>
            <a:noFill/>
          </a:ln>
        </p:spPr>
      </p:pic>
    </p:spTree>
    <p:extLst>
      <p:ext uri="{BB962C8B-B14F-4D97-AF65-F5344CB8AC3E}">
        <p14:creationId xmlns:p14="http://schemas.microsoft.com/office/powerpoint/2010/main" val="5422475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
            <a:ext cx="10515600" cy="859746"/>
          </a:xfrm>
        </p:spPr>
        <p:txBody>
          <a:bodyPr/>
          <a:lstStyle/>
          <a:p>
            <a:r>
              <a:rPr lang="hu-HU" dirty="0" smtClean="0"/>
              <a:t>Adaptáció- V</a:t>
            </a:r>
            <a:r>
              <a:rPr lang="en-US" dirty="0" err="1" smtClean="0"/>
              <a:t>i</a:t>
            </a:r>
            <a:r>
              <a:rPr lang="hu-HU" dirty="0" err="1" smtClean="0"/>
              <a:t>llám</a:t>
            </a:r>
            <a:r>
              <a:rPr lang="hu-HU" dirty="0" smtClean="0"/>
              <a:t> árvíz, belvíz</a:t>
            </a:r>
            <a:endParaRPr lang="hu-HU" dirty="0"/>
          </a:p>
        </p:txBody>
      </p:sp>
      <p:sp>
        <p:nvSpPr>
          <p:cNvPr id="3" name="Content Placeholder 2"/>
          <p:cNvSpPr>
            <a:spLocks noGrp="1"/>
          </p:cNvSpPr>
          <p:nvPr>
            <p:ph idx="1"/>
          </p:nvPr>
        </p:nvSpPr>
        <p:spPr>
          <a:xfrm>
            <a:off x="838200" y="1825625"/>
            <a:ext cx="4103914" cy="4351338"/>
          </a:xfrm>
        </p:spPr>
        <p:txBody>
          <a:bodyPr>
            <a:normAutofit fontScale="70000" lnSpcReduction="20000"/>
          </a:bodyPr>
          <a:lstStyle/>
          <a:p>
            <a:pPr marL="0" indent="0" algn="just" fontAlgn="base" hangingPunct="0">
              <a:buNone/>
            </a:pPr>
            <a:r>
              <a:rPr lang="hu-HU" dirty="0" smtClean="0"/>
              <a:t> </a:t>
            </a:r>
            <a:r>
              <a:rPr lang="hu-HU" dirty="0"/>
              <a:t>A megye </a:t>
            </a:r>
            <a:r>
              <a:rPr lang="hu-HU" dirty="0" err="1"/>
              <a:t>területének</a:t>
            </a:r>
            <a:r>
              <a:rPr lang="hu-HU" dirty="0"/>
              <a:t> domborzati viszonyai és a vízelvezető infrastruktúra </a:t>
            </a:r>
            <a:r>
              <a:rPr lang="hu-HU" dirty="0" err="1"/>
              <a:t>megléte</a:t>
            </a:r>
            <a:r>
              <a:rPr lang="hu-HU" dirty="0"/>
              <a:t>, </a:t>
            </a:r>
            <a:r>
              <a:rPr lang="hu-HU" dirty="0" err="1"/>
              <a:t>állapota</a:t>
            </a:r>
            <a:r>
              <a:rPr lang="hu-HU" dirty="0"/>
              <a:t>, </a:t>
            </a:r>
            <a:r>
              <a:rPr lang="hu-HU" dirty="0" err="1"/>
              <a:t>fejlesztése</a:t>
            </a:r>
            <a:r>
              <a:rPr lang="hu-HU" dirty="0"/>
              <a:t> </a:t>
            </a:r>
            <a:r>
              <a:rPr lang="hu-HU" dirty="0" err="1"/>
              <a:t>és</a:t>
            </a:r>
            <a:r>
              <a:rPr lang="hu-HU" dirty="0"/>
              <a:t> </a:t>
            </a:r>
            <a:r>
              <a:rPr lang="hu-HU" dirty="0" err="1"/>
              <a:t>karbantartásának</a:t>
            </a:r>
            <a:r>
              <a:rPr lang="hu-HU" dirty="0"/>
              <a:t> </a:t>
            </a:r>
            <a:r>
              <a:rPr lang="hu-HU" dirty="0" err="1"/>
              <a:t>folyamatossága</a:t>
            </a:r>
            <a:r>
              <a:rPr lang="hu-HU" dirty="0"/>
              <a:t> </a:t>
            </a:r>
            <a:r>
              <a:rPr lang="hu-HU" dirty="0" err="1"/>
              <a:t>döntően</a:t>
            </a:r>
            <a:r>
              <a:rPr lang="hu-HU" dirty="0"/>
              <a:t> </a:t>
            </a:r>
            <a:r>
              <a:rPr lang="hu-HU" dirty="0" err="1"/>
              <a:t>befolyásolja</a:t>
            </a:r>
            <a:r>
              <a:rPr lang="hu-HU" dirty="0"/>
              <a:t> a periodikusan </a:t>
            </a:r>
            <a:r>
              <a:rPr lang="hu-HU" dirty="0" err="1"/>
              <a:t>előfordulo</a:t>
            </a:r>
            <a:r>
              <a:rPr lang="hu-HU" dirty="0"/>
              <a:t>́ </a:t>
            </a:r>
            <a:r>
              <a:rPr lang="hu-HU" dirty="0" err="1"/>
              <a:t>hidrológiai</a:t>
            </a:r>
            <a:r>
              <a:rPr lang="hu-HU" dirty="0"/>
              <a:t> </a:t>
            </a:r>
            <a:r>
              <a:rPr lang="hu-HU" dirty="0" err="1"/>
              <a:t>veszélyhelyzetek</a:t>
            </a:r>
            <a:r>
              <a:rPr lang="hu-HU" dirty="0"/>
              <a:t> sikeres </a:t>
            </a:r>
            <a:r>
              <a:rPr lang="hu-HU" dirty="0" err="1"/>
              <a:t>kezelését</a:t>
            </a:r>
            <a:r>
              <a:rPr lang="hu-HU" dirty="0"/>
              <a:t>. A </a:t>
            </a:r>
            <a:r>
              <a:rPr lang="hu-HU" dirty="0" err="1"/>
              <a:t>villámárvízvédelmi</a:t>
            </a:r>
            <a:r>
              <a:rPr lang="hu-HU" dirty="0"/>
              <a:t> </a:t>
            </a:r>
            <a:r>
              <a:rPr lang="hu-HU" dirty="0" err="1"/>
              <a:t>események</a:t>
            </a:r>
            <a:r>
              <a:rPr lang="hu-HU" dirty="0"/>
              <a:t> sikeres </a:t>
            </a:r>
            <a:r>
              <a:rPr lang="hu-HU" dirty="0" err="1"/>
              <a:t>kezelésének</a:t>
            </a:r>
            <a:r>
              <a:rPr lang="hu-HU" dirty="0"/>
              <a:t> </a:t>
            </a:r>
            <a:r>
              <a:rPr lang="hu-HU" dirty="0" err="1"/>
              <a:t>biztosítéka</a:t>
            </a:r>
            <a:r>
              <a:rPr lang="hu-HU" dirty="0"/>
              <a:t> csak a </a:t>
            </a:r>
            <a:r>
              <a:rPr lang="hu-HU" dirty="0" err="1"/>
              <a:t>megfelelo</a:t>
            </a:r>
            <a:r>
              <a:rPr lang="hu-HU" dirty="0"/>
              <a:t>̋ </a:t>
            </a:r>
            <a:r>
              <a:rPr lang="hu-HU" dirty="0" err="1"/>
              <a:t>és</a:t>
            </a:r>
            <a:r>
              <a:rPr lang="hu-HU" dirty="0"/>
              <a:t> </a:t>
            </a:r>
            <a:r>
              <a:rPr lang="hu-HU" dirty="0" err="1"/>
              <a:t>megbízhato</a:t>
            </a:r>
            <a:r>
              <a:rPr lang="hu-HU" dirty="0"/>
              <a:t>́ </a:t>
            </a:r>
            <a:r>
              <a:rPr lang="hu-HU" dirty="0" err="1"/>
              <a:t>működo</a:t>
            </a:r>
            <a:r>
              <a:rPr lang="hu-HU" dirty="0"/>
              <a:t>̋ csapadék </a:t>
            </a:r>
            <a:r>
              <a:rPr lang="hu-HU" dirty="0" err="1"/>
              <a:t>előrejelzo</a:t>
            </a:r>
            <a:r>
              <a:rPr lang="hu-HU" dirty="0"/>
              <a:t>̋ rendszer, a </a:t>
            </a:r>
            <a:r>
              <a:rPr lang="hu-HU" dirty="0" err="1"/>
              <a:t>kello</a:t>
            </a:r>
            <a:r>
              <a:rPr lang="hu-HU" dirty="0"/>
              <a:t>̋ </a:t>
            </a:r>
            <a:r>
              <a:rPr lang="hu-HU" dirty="0" err="1"/>
              <a:t>időben</a:t>
            </a:r>
            <a:r>
              <a:rPr lang="hu-HU" dirty="0"/>
              <a:t> </a:t>
            </a:r>
            <a:r>
              <a:rPr lang="hu-HU" dirty="0" err="1"/>
              <a:t>hozzáférheto</a:t>
            </a:r>
            <a:r>
              <a:rPr lang="hu-HU" dirty="0"/>
              <a:t>̋ </a:t>
            </a:r>
            <a:r>
              <a:rPr lang="hu-HU" dirty="0" err="1"/>
              <a:t>hidrometeorológiai</a:t>
            </a:r>
            <a:r>
              <a:rPr lang="hu-HU" dirty="0"/>
              <a:t> </a:t>
            </a:r>
            <a:r>
              <a:rPr lang="hu-HU" dirty="0" err="1"/>
              <a:t>információk</a:t>
            </a:r>
            <a:r>
              <a:rPr lang="hu-HU" dirty="0"/>
              <a:t> </a:t>
            </a:r>
            <a:r>
              <a:rPr lang="hu-HU" dirty="0" err="1"/>
              <a:t>biztosítása</a:t>
            </a:r>
            <a:r>
              <a:rPr lang="hu-HU" dirty="0"/>
              <a:t> az egész megye s kiemelt fontossággal a nagyvárosok </a:t>
            </a:r>
            <a:r>
              <a:rPr lang="hu-HU" dirty="0" err="1"/>
              <a:t>tekintetében</a:t>
            </a:r>
            <a:r>
              <a:rPr lang="hu-HU" dirty="0"/>
              <a:t>, valamint a </a:t>
            </a:r>
            <a:r>
              <a:rPr lang="hu-HU" dirty="0" err="1"/>
              <a:t>védekezésben</a:t>
            </a:r>
            <a:r>
              <a:rPr lang="hu-HU" dirty="0"/>
              <a:t> </a:t>
            </a:r>
            <a:r>
              <a:rPr lang="hu-HU" dirty="0" err="1"/>
              <a:t>résztvevo</a:t>
            </a:r>
            <a:r>
              <a:rPr lang="hu-HU" dirty="0"/>
              <a:t>̋ szervek </a:t>
            </a:r>
            <a:r>
              <a:rPr lang="hu-HU" dirty="0" err="1"/>
              <a:t>és</a:t>
            </a:r>
            <a:r>
              <a:rPr lang="hu-HU" dirty="0"/>
              <a:t> szervezetek </a:t>
            </a:r>
            <a:r>
              <a:rPr lang="hu-HU" dirty="0" err="1"/>
              <a:t>összehangolt</a:t>
            </a:r>
            <a:r>
              <a:rPr lang="hu-HU" dirty="0"/>
              <a:t> </a:t>
            </a:r>
            <a:r>
              <a:rPr lang="hu-HU" dirty="0" err="1"/>
              <a:t>működése</a:t>
            </a:r>
            <a:r>
              <a:rPr lang="hu-HU"/>
              <a:t> </a:t>
            </a:r>
            <a:r>
              <a:rPr lang="hu-HU" smtClean="0"/>
              <a:t>lehet</a:t>
            </a:r>
            <a:r>
              <a:rPr lang="hu-HU"/>
              <a:t>.</a:t>
            </a:r>
            <a:endParaRPr lang="en-US" dirty="0"/>
          </a:p>
        </p:txBody>
      </p:sp>
      <p:sp>
        <p:nvSpPr>
          <p:cNvPr id="5" name="Triangle 4"/>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7" name="Straight Connector 6"/>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5961239" y="964099"/>
            <a:ext cx="5392561" cy="3916660"/>
          </a:xfrm>
          <a:prstGeom prst="rect">
            <a:avLst/>
          </a:prstGeom>
          <a:noFill/>
          <a:ln>
            <a:noFill/>
          </a:ln>
        </p:spPr>
      </p:pic>
    </p:spTree>
    <p:extLst>
      <p:ext uri="{BB962C8B-B14F-4D97-AF65-F5344CB8AC3E}">
        <p14:creationId xmlns:p14="http://schemas.microsoft.com/office/powerpoint/2010/main" val="1944417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
            <a:ext cx="10515600" cy="859746"/>
          </a:xfrm>
        </p:spPr>
        <p:txBody>
          <a:bodyPr/>
          <a:lstStyle/>
          <a:p>
            <a:r>
              <a:rPr lang="hu-HU" dirty="0" smtClean="0"/>
              <a:t>Adaptáció- Ivóvízbázisok</a:t>
            </a:r>
            <a:endParaRPr lang="hu-HU" dirty="0"/>
          </a:p>
        </p:txBody>
      </p:sp>
      <p:sp>
        <p:nvSpPr>
          <p:cNvPr id="3" name="Content Placeholder 2"/>
          <p:cNvSpPr>
            <a:spLocks noGrp="1"/>
          </p:cNvSpPr>
          <p:nvPr>
            <p:ph idx="1"/>
          </p:nvPr>
        </p:nvSpPr>
        <p:spPr>
          <a:xfrm>
            <a:off x="5714999" y="2173346"/>
            <a:ext cx="5747657" cy="3360109"/>
          </a:xfrm>
        </p:spPr>
        <p:txBody>
          <a:bodyPr>
            <a:normAutofit fontScale="92500"/>
          </a:bodyPr>
          <a:lstStyle/>
          <a:p>
            <a:pPr fontAlgn="base" hangingPunct="0"/>
            <a:r>
              <a:rPr lang="hu-HU" sz="2000" dirty="0"/>
              <a:t>A megyén belül a legérzékenyebbek a megye középső területén elhelyezkedő sekély porózus vízadóra települt vízbázisok. Ezek nem egy tömbben helyezkednek el, mérsékelten érzékeny, és nem érzékeny nagyobb mélységű porózus vízbázisok veszik körül őket, így az adoptációs lehetőségek kedvezőek.</a:t>
            </a:r>
            <a:endParaRPr lang="en-US" sz="2000" dirty="0"/>
          </a:p>
          <a:p>
            <a:pPr fontAlgn="base" hangingPunct="0"/>
            <a:r>
              <a:rPr lang="hu-HU" sz="2000" dirty="0"/>
              <a:t>Érzékenyek a Vértesben, és a Keleti-Bakonyban található karszt vízbázisok, amelyek jelentősen függnek a csapadék viszonyoktól. A megye keleti területén, a Duna mentén parti szűrésű vízbázisok találhatóak, amelyek szintén az érzékeny kategóriába tartoznak. </a:t>
            </a:r>
            <a:endParaRPr lang="en-US" sz="2000" dirty="0"/>
          </a:p>
          <a:p>
            <a:pPr algn="just"/>
            <a:endParaRPr lang="hu-HU" sz="1600" dirty="0"/>
          </a:p>
        </p:txBody>
      </p:sp>
      <p:sp>
        <p:nvSpPr>
          <p:cNvPr id="5" name="Triangle 4"/>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7" name="Straight Connector 6"/>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IvovizMegyék-6"/>
          <p:cNvPicPr/>
          <p:nvPr/>
        </p:nvPicPr>
        <p:blipFill>
          <a:blip r:embed="rId2">
            <a:extLst>
              <a:ext uri="{28A0092B-C50C-407E-A947-70E740481C1C}">
                <a14:useLocalDpi xmlns:a14="http://schemas.microsoft.com/office/drawing/2010/main" val="0"/>
              </a:ext>
            </a:extLst>
          </a:blip>
          <a:srcRect/>
          <a:stretch>
            <a:fillRect/>
          </a:stretch>
        </p:blipFill>
        <p:spPr bwMode="auto">
          <a:xfrm>
            <a:off x="0" y="1719493"/>
            <a:ext cx="5348753" cy="4267816"/>
          </a:xfrm>
          <a:prstGeom prst="rect">
            <a:avLst/>
          </a:prstGeom>
          <a:noFill/>
          <a:ln>
            <a:noFill/>
          </a:ln>
        </p:spPr>
      </p:pic>
    </p:spTree>
    <p:extLst>
      <p:ext uri="{BB962C8B-B14F-4D97-AF65-F5344CB8AC3E}">
        <p14:creationId xmlns:p14="http://schemas.microsoft.com/office/powerpoint/2010/main" val="1780014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37620" y="161473"/>
            <a:ext cx="9144000" cy="893762"/>
          </a:xfrm>
        </p:spPr>
        <p:txBody>
          <a:bodyPr>
            <a:noAutofit/>
          </a:bodyPr>
          <a:lstStyle/>
          <a:p>
            <a:r>
              <a:rPr lang="hu-HU" sz="2800" b="1" i="1" dirty="0" smtClean="0">
                <a:solidFill>
                  <a:schemeClr val="bg1"/>
                </a:solidFill>
              </a:rPr>
              <a:t>„</a:t>
            </a:r>
            <a:r>
              <a:rPr lang="hu-HU" sz="2800" b="1" i="1" dirty="0" err="1" smtClean="0">
                <a:solidFill>
                  <a:schemeClr val="bg1"/>
                </a:solidFill>
              </a:rPr>
              <a:t>Climate</a:t>
            </a:r>
            <a:r>
              <a:rPr lang="hu-HU" sz="2800" b="1" i="1" dirty="0" smtClean="0">
                <a:solidFill>
                  <a:schemeClr val="bg1"/>
                </a:solidFill>
              </a:rPr>
              <a:t> is </a:t>
            </a:r>
            <a:r>
              <a:rPr lang="hu-HU" sz="2800" b="1" i="1" dirty="0" err="1" smtClean="0">
                <a:solidFill>
                  <a:schemeClr val="bg1"/>
                </a:solidFill>
              </a:rPr>
              <a:t>what</a:t>
            </a:r>
            <a:r>
              <a:rPr lang="hu-HU" sz="2800" b="1" i="1" dirty="0" smtClean="0">
                <a:solidFill>
                  <a:schemeClr val="bg1"/>
                </a:solidFill>
              </a:rPr>
              <a:t> we </a:t>
            </a:r>
            <a:r>
              <a:rPr lang="hu-HU" sz="2800" b="1" i="1" dirty="0" err="1" smtClean="0">
                <a:solidFill>
                  <a:schemeClr val="bg1"/>
                </a:solidFill>
              </a:rPr>
              <a:t>expect</a:t>
            </a:r>
            <a:r>
              <a:rPr lang="hu-HU" sz="2800" b="1" i="1" dirty="0" smtClean="0">
                <a:solidFill>
                  <a:schemeClr val="bg1"/>
                </a:solidFill>
              </a:rPr>
              <a:t>, </a:t>
            </a:r>
            <a:r>
              <a:rPr lang="hu-HU" sz="2800" b="1" i="1" dirty="0" err="1" smtClean="0">
                <a:solidFill>
                  <a:schemeClr val="bg1"/>
                </a:solidFill>
              </a:rPr>
              <a:t>weather</a:t>
            </a:r>
            <a:r>
              <a:rPr lang="hu-HU" sz="2800" b="1" i="1" dirty="0" smtClean="0">
                <a:solidFill>
                  <a:schemeClr val="bg1"/>
                </a:solidFill>
              </a:rPr>
              <a:t> is </a:t>
            </a:r>
            <a:r>
              <a:rPr lang="hu-HU" sz="2800" b="1" i="1" dirty="0" err="1" smtClean="0">
                <a:solidFill>
                  <a:schemeClr val="bg1"/>
                </a:solidFill>
              </a:rPr>
              <a:t>what</a:t>
            </a:r>
            <a:r>
              <a:rPr lang="hu-HU" sz="2800" b="1" i="1" dirty="0" smtClean="0">
                <a:solidFill>
                  <a:schemeClr val="bg1"/>
                </a:solidFill>
              </a:rPr>
              <a:t> we </a:t>
            </a:r>
            <a:r>
              <a:rPr lang="hu-HU" sz="2800" b="1" i="1" dirty="0" err="1" smtClean="0">
                <a:solidFill>
                  <a:schemeClr val="bg1"/>
                </a:solidFill>
              </a:rPr>
              <a:t>get</a:t>
            </a:r>
            <a:r>
              <a:rPr lang="hu-HU" sz="2800" b="1" i="1" dirty="0" smtClean="0">
                <a:solidFill>
                  <a:schemeClr val="bg1"/>
                </a:solidFill>
              </a:rPr>
              <a:t>”</a:t>
            </a:r>
          </a:p>
          <a:p>
            <a:r>
              <a:rPr lang="hu-HU" sz="2800" b="1" dirty="0" smtClean="0">
                <a:solidFill>
                  <a:schemeClr val="bg1"/>
                </a:solidFill>
              </a:rPr>
              <a:t>M</a:t>
            </a:r>
            <a:r>
              <a:rPr lang="en-US" sz="2800" b="1" dirty="0" smtClean="0">
                <a:solidFill>
                  <a:schemeClr val="bg1"/>
                </a:solidFill>
              </a:rPr>
              <a:t>a</a:t>
            </a:r>
            <a:r>
              <a:rPr lang="hu-HU" sz="2800" b="1" dirty="0" err="1" smtClean="0">
                <a:solidFill>
                  <a:schemeClr val="bg1"/>
                </a:solidFill>
              </a:rPr>
              <a:t>rk</a:t>
            </a:r>
            <a:r>
              <a:rPr lang="hu-HU" sz="2800" b="1" dirty="0" smtClean="0">
                <a:solidFill>
                  <a:schemeClr val="bg1"/>
                </a:solidFill>
              </a:rPr>
              <a:t> Twain / Robert </a:t>
            </a:r>
            <a:r>
              <a:rPr lang="hu-HU" sz="2800" b="1" dirty="0" err="1" smtClean="0">
                <a:solidFill>
                  <a:schemeClr val="bg1"/>
                </a:solidFill>
              </a:rPr>
              <a:t>Heinlein</a:t>
            </a:r>
            <a:endParaRPr lang="hu-HU" sz="2800" b="1" dirty="0">
              <a:solidFill>
                <a:schemeClr val="bg1"/>
              </a:solidFill>
            </a:endParaRPr>
          </a:p>
        </p:txBody>
      </p:sp>
    </p:spTree>
    <p:extLst>
      <p:ext uri="{BB962C8B-B14F-4D97-AF65-F5344CB8AC3E}">
        <p14:creationId xmlns:p14="http://schemas.microsoft.com/office/powerpoint/2010/main" val="19037798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
            <a:ext cx="10515600" cy="859746"/>
          </a:xfrm>
        </p:spPr>
        <p:txBody>
          <a:bodyPr/>
          <a:lstStyle/>
          <a:p>
            <a:r>
              <a:rPr lang="hu-HU" dirty="0" smtClean="0"/>
              <a:t>Adaptáció- Hőhullámok</a:t>
            </a:r>
            <a:endParaRPr lang="hu-HU" dirty="0"/>
          </a:p>
        </p:txBody>
      </p:sp>
      <p:sp>
        <p:nvSpPr>
          <p:cNvPr id="3" name="Content Placeholder 2"/>
          <p:cNvSpPr>
            <a:spLocks noGrp="1"/>
          </p:cNvSpPr>
          <p:nvPr>
            <p:ph idx="1"/>
          </p:nvPr>
        </p:nvSpPr>
        <p:spPr>
          <a:xfrm>
            <a:off x="838200" y="1648255"/>
            <a:ext cx="5934710" cy="4404203"/>
          </a:xfrm>
        </p:spPr>
        <p:txBody>
          <a:bodyPr>
            <a:normAutofit fontScale="92500" lnSpcReduction="10000"/>
          </a:bodyPr>
          <a:lstStyle/>
          <a:p>
            <a:pPr marL="0" indent="0" algn="just">
              <a:buNone/>
            </a:pPr>
            <a:r>
              <a:rPr lang="hu-HU" sz="2000" dirty="0"/>
              <a:t>Fejér megye érintettsége az országos átlagnál kedvezőbb. Ez elsősorban a hőhullámos napok többlet hőmérsékletével függ össze, ami szintén kedvezőbb az országos átlagnál. A megyén belül tapasztalható különbségek is elsősorban a hőhullámos napok többlet hőmérsékletével függnek össze. Az északi területeken ez a növekedés várhatóan intenzívebb lesz, míg a megye déli részén mérsékeltebb növekedés várható. </a:t>
            </a:r>
            <a:endParaRPr lang="en-US" sz="2000" dirty="0"/>
          </a:p>
          <a:p>
            <a:pPr marL="0" indent="0" algn="just">
              <a:buNone/>
            </a:pPr>
            <a:endParaRPr lang="en-US" sz="2000" dirty="0"/>
          </a:p>
          <a:p>
            <a:pPr lvl="0" algn="just"/>
            <a:r>
              <a:rPr lang="hu-HU" sz="2000" b="1" dirty="0"/>
              <a:t>A 18 év alatti és 60 év feletti lakosság együttesen a népesség kb. 1/3-át teszi ki. </a:t>
            </a:r>
            <a:endParaRPr lang="en-US" sz="2000" dirty="0"/>
          </a:p>
          <a:p>
            <a:pPr lvl="0" algn="just"/>
            <a:r>
              <a:rPr lang="hu-HU" sz="2000" b="1" dirty="0"/>
              <a:t>Melyből 17-18% a 60 év felettiek aránya</a:t>
            </a:r>
            <a:r>
              <a:rPr lang="hu-HU" sz="2000" b="1" dirty="0" smtClean="0"/>
              <a:t>.</a:t>
            </a:r>
            <a:endParaRPr lang="en-US" sz="2000" dirty="0"/>
          </a:p>
          <a:p>
            <a:pPr algn="just"/>
            <a:r>
              <a:rPr lang="hu-HU" sz="2000" b="1" dirty="0"/>
              <a:t>A hőhullámok alapvetően ezen utóbbi korosztály halálozási rátáját befolyásolják negatívan, az ő viszonylag magas számuk jelentős megyei kitettséget jelez az életkori szegmensben. </a:t>
            </a:r>
            <a:endParaRPr lang="hu-HU" sz="2000"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6879770" y="3763644"/>
            <a:ext cx="5205957" cy="3094355"/>
          </a:xfrm>
          <a:prstGeom prst="rect">
            <a:avLst/>
          </a:prstGeom>
        </p:spPr>
      </p:pic>
      <p:sp>
        <p:nvSpPr>
          <p:cNvPr id="6" name="Triangle 5"/>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7206251" y="1031180"/>
            <a:ext cx="3931920" cy="2819176"/>
          </a:xfrm>
          <a:prstGeom prst="rect">
            <a:avLst/>
          </a:prstGeom>
          <a:noFill/>
          <a:ln>
            <a:noFill/>
          </a:ln>
        </p:spPr>
      </p:pic>
    </p:spTree>
    <p:extLst>
      <p:ext uri="{BB962C8B-B14F-4D97-AF65-F5344CB8AC3E}">
        <p14:creationId xmlns:p14="http://schemas.microsoft.com/office/powerpoint/2010/main" val="8252973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106387" y="0"/>
            <a:ext cx="5657603" cy="859747"/>
          </a:xfrm>
        </p:spPr>
        <p:txBody>
          <a:bodyPr>
            <a:normAutofit fontScale="90000"/>
          </a:bodyPr>
          <a:lstStyle/>
          <a:p>
            <a:r>
              <a:rPr lang="hu-HU" smtClean="0"/>
              <a:t>Megyespecifikus értékek</a:t>
            </a:r>
            <a:endParaRPr lang="hu-HU" dirty="0"/>
          </a:p>
        </p:txBody>
      </p:sp>
      <p:sp>
        <p:nvSpPr>
          <p:cNvPr id="9" name="Triangle 8"/>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1" name="Straight Connector 10"/>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321" y="3863598"/>
            <a:ext cx="4417620" cy="284200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40" y="3972794"/>
            <a:ext cx="4858321" cy="273280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061" y="1016000"/>
            <a:ext cx="5607618" cy="2724727"/>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718" y="1405223"/>
            <a:ext cx="3559057" cy="2377450"/>
          </a:xfrm>
          <a:prstGeom prst="rect">
            <a:avLst/>
          </a:prstGeom>
        </p:spPr>
      </p:pic>
    </p:spTree>
    <p:extLst>
      <p:ext uri="{BB962C8B-B14F-4D97-AF65-F5344CB8AC3E}">
        <p14:creationId xmlns:p14="http://schemas.microsoft.com/office/powerpoint/2010/main" val="20262219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1571513" y="859747"/>
            <a:ext cx="0" cy="584585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
            <a:ext cx="10515600" cy="859746"/>
          </a:xfrm>
        </p:spPr>
        <p:txBody>
          <a:bodyPr/>
          <a:lstStyle/>
          <a:p>
            <a:pPr algn="ctr"/>
            <a:r>
              <a:rPr lang="hu-HU" smtClean="0"/>
              <a:t>Szemléletformálási helyzetértékelés</a:t>
            </a:r>
            <a:endParaRPr lang="hu-HU"/>
          </a:p>
        </p:txBody>
      </p:sp>
      <p:sp>
        <p:nvSpPr>
          <p:cNvPr id="3" name="Content Placeholder 2"/>
          <p:cNvSpPr>
            <a:spLocks noGrp="1"/>
          </p:cNvSpPr>
          <p:nvPr>
            <p:ph idx="1"/>
          </p:nvPr>
        </p:nvSpPr>
        <p:spPr>
          <a:xfrm>
            <a:off x="5829629" y="1995394"/>
            <a:ext cx="5736771" cy="1523217"/>
          </a:xfrm>
        </p:spPr>
        <p:txBody>
          <a:bodyPr/>
          <a:lstStyle/>
          <a:p>
            <a:pPr algn="just"/>
            <a:r>
              <a:rPr lang="hu-HU" dirty="0" smtClean="0"/>
              <a:t>Alapszintű tájékozottság magas</a:t>
            </a:r>
          </a:p>
          <a:p>
            <a:pPr algn="just"/>
            <a:r>
              <a:rPr lang="hu-HU" dirty="0" smtClean="0"/>
              <a:t>Azonban az attitűdindex csak átlagos</a:t>
            </a:r>
          </a:p>
          <a:p>
            <a:pPr algn="just"/>
            <a:endParaRPr lang="hu-HU" dirty="0" smtClean="0"/>
          </a:p>
          <a:p>
            <a:pPr algn="just"/>
            <a:endParaRPr lang="hu-HU"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415636" y="1323707"/>
            <a:ext cx="5059556" cy="26941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629" y="4350224"/>
            <a:ext cx="6250632" cy="2480871"/>
          </a:xfrm>
          <a:prstGeom prst="rect">
            <a:avLst/>
          </a:prstGeom>
        </p:spPr>
      </p:pic>
      <p:sp>
        <p:nvSpPr>
          <p:cNvPr id="7" name="Triangle 6"/>
          <p:cNvSpPr/>
          <p:nvPr/>
        </p:nvSpPr>
        <p:spPr>
          <a:xfrm rot="5400000">
            <a:off x="11451883" y="119630"/>
            <a:ext cx="859747" cy="6204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9" name="Straight Connector 8"/>
          <p:cNvCxnSpPr/>
          <p:nvPr/>
        </p:nvCxnSpPr>
        <p:spPr>
          <a:xfrm>
            <a:off x="0" y="859747"/>
            <a:ext cx="1157151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301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59746"/>
          </a:xfrm>
        </p:spPr>
        <p:txBody>
          <a:bodyPr/>
          <a:lstStyle/>
          <a:p>
            <a:pPr algn="ctr"/>
            <a:r>
              <a:rPr lang="hu-HU" dirty="0" smtClean="0"/>
              <a:t>SWOT és Problémafa eredménye</a:t>
            </a:r>
            <a:endParaRPr lang="hu-HU" dirty="0"/>
          </a:p>
        </p:txBody>
      </p:sp>
      <p:sp>
        <p:nvSpPr>
          <p:cNvPr id="3" name="Content Placeholder 2"/>
          <p:cNvSpPr>
            <a:spLocks noGrp="1"/>
          </p:cNvSpPr>
          <p:nvPr>
            <p:ph idx="1"/>
          </p:nvPr>
        </p:nvSpPr>
        <p:spPr>
          <a:xfrm>
            <a:off x="368135" y="1362487"/>
            <a:ext cx="10985665" cy="4337669"/>
          </a:xfrm>
        </p:spPr>
        <p:txBody>
          <a:bodyPr>
            <a:noAutofit/>
          </a:bodyPr>
          <a:lstStyle/>
          <a:p>
            <a:pPr algn="just"/>
            <a:r>
              <a:rPr lang="hu-HU" sz="1600" dirty="0"/>
              <a:t>Ahogyan a lehetőségek között is olvasható, mind TOP mind KEHOP konstrukcióban van lehetőség a klímatudatosság kommunikációjának és a klímastratégia lehető legkisebb területegységre történő lebontásának megvalósítására,. A megye erőssége, hogy a lakosság klímatudatossága a felmérések alapján az országos átlag feletti az alapvető témák tekintetében, így egy fejlettebb, a részletekbe menő, nagyobb tömegeket aktivizáló kampány kiépítése is </a:t>
            </a:r>
            <a:r>
              <a:rPr lang="hu-HU" sz="1600" dirty="0" err="1"/>
              <a:t>lehetésgessé</a:t>
            </a:r>
            <a:r>
              <a:rPr lang="hu-HU" sz="1600" dirty="0"/>
              <a:t> válik. A klímatudatosság növelésén túl ezen pályázatok segítségével beépíthető a kis területegységek területfejlesztési stratégiáiba is a klímatudatos tervezés gondolata (pl. forgalomszervezés, energetikai felújítások, stb</a:t>
            </a:r>
            <a:r>
              <a:rPr lang="hu-HU" sz="1600" dirty="0" smtClean="0"/>
              <a:t>.).</a:t>
            </a:r>
          </a:p>
          <a:p>
            <a:pPr algn="just"/>
            <a:r>
              <a:rPr lang="hu-HU" sz="1600" dirty="0"/>
              <a:t>A megye egyik legjelentősebb </a:t>
            </a:r>
            <a:r>
              <a:rPr lang="hu-HU" sz="1600" dirty="0" err="1"/>
              <a:t>klimatikai</a:t>
            </a:r>
            <a:r>
              <a:rPr lang="hu-HU" sz="1600" dirty="0"/>
              <a:t> problémája (mely egyben gazdasági erejének forrása is) a földrajzi elhelyezkedése s az abból adódó forgalmi és ipari kibocsátás, a megye belső </a:t>
            </a:r>
            <a:r>
              <a:rPr lang="hu-HU" sz="1600" dirty="0" err="1"/>
              <a:t>klimatikai</a:t>
            </a:r>
            <a:r>
              <a:rPr lang="hu-HU" sz="1600" dirty="0"/>
              <a:t> jellegű gyengesége az ipar túlsúlya az ÜHG kibocsátásban valamint a forgalmi „</a:t>
            </a:r>
            <a:r>
              <a:rPr lang="hu-HU" sz="1600" dirty="0" err="1"/>
              <a:t>bottleneck</a:t>
            </a:r>
            <a:r>
              <a:rPr lang="hu-HU" sz="1600" dirty="0"/>
              <a:t>”-</a:t>
            </a:r>
            <a:r>
              <a:rPr lang="hu-HU" sz="1600" dirty="0" err="1"/>
              <a:t>ek</a:t>
            </a:r>
            <a:r>
              <a:rPr lang="hu-HU" sz="1600" dirty="0"/>
              <a:t>, azaz szűkületek kialakulása (pl. M7 Székesfehérvár környékén) melyhez külső veszélyként a tranzitforgalom növekedése a </a:t>
            </a:r>
            <a:r>
              <a:rPr lang="hu-HU" sz="1600" dirty="0" err="1"/>
              <a:t>tranziftolyosók</a:t>
            </a:r>
            <a:r>
              <a:rPr lang="hu-HU" sz="1600" dirty="0"/>
              <a:t> mentén társul. Mivel Budapest forgalmi gravitációs </a:t>
            </a:r>
            <a:r>
              <a:rPr lang="hu-HU" sz="1600" dirty="0" err="1"/>
              <a:t>mezeje</a:t>
            </a:r>
            <a:r>
              <a:rPr lang="hu-HU" sz="1600" dirty="0"/>
              <a:t> tovább tágult az elmúlt években a megye útjain is érezhető a forgalomnövekedés, ez pedig új </a:t>
            </a:r>
            <a:r>
              <a:rPr lang="hu-HU" sz="1600" dirty="0" err="1"/>
              <a:t>forglaomszervezési</a:t>
            </a:r>
            <a:r>
              <a:rPr lang="hu-HU" sz="1600" dirty="0"/>
              <a:t> kihívásokat állít a megye elé. </a:t>
            </a:r>
            <a:endParaRPr lang="en-US" sz="1600" dirty="0"/>
          </a:p>
          <a:p>
            <a:endParaRPr lang="hu-HU" sz="1600" dirty="0" smtClean="0"/>
          </a:p>
          <a:p>
            <a:pPr algn="just"/>
            <a:r>
              <a:rPr lang="hu-HU" sz="1600" dirty="0" smtClean="0"/>
              <a:t>Az </a:t>
            </a:r>
            <a:r>
              <a:rPr lang="hu-HU" sz="1600" dirty="0"/>
              <a:t>alternatív hajtáslánc elterjedése a megyében </a:t>
            </a:r>
            <a:r>
              <a:rPr lang="hu-HU" sz="1600" dirty="0" err="1"/>
              <a:t>elindutl</a:t>
            </a:r>
            <a:r>
              <a:rPr lang="hu-HU" sz="1600" dirty="0"/>
              <a:t> az elmúlt évtizedben, ám az országos átlaghoz hasonlóan lassan. A megindult pozitív folyamat felgyorsítására szolgálhat az </a:t>
            </a:r>
            <a:r>
              <a:rPr lang="hu-HU" sz="1600" dirty="0" err="1"/>
              <a:t>elektormos</a:t>
            </a:r>
            <a:r>
              <a:rPr lang="hu-HU" sz="1600" dirty="0"/>
              <a:t> </a:t>
            </a:r>
            <a:r>
              <a:rPr lang="hu-HU" sz="1600" dirty="0" err="1"/>
              <a:t>töltőállomáso</a:t>
            </a:r>
            <a:r>
              <a:rPr lang="hu-HU" sz="1600" dirty="0"/>
              <a:t> </a:t>
            </a:r>
            <a:r>
              <a:rPr lang="hu-HU" sz="1600" dirty="0" err="1"/>
              <a:t>ktelepítésére</a:t>
            </a:r>
            <a:r>
              <a:rPr lang="hu-HU" sz="1600" dirty="0"/>
              <a:t> szolgáló állam </a:t>
            </a:r>
            <a:r>
              <a:rPr lang="hu-HU" sz="1600" dirty="0" err="1"/>
              <a:t>itámogatás</a:t>
            </a:r>
            <a:r>
              <a:rPr lang="hu-HU" sz="1600" dirty="0"/>
              <a:t>, valamit a GZR-D-Ö pályázati rendszer, azaz állami támogatás elektromos hajtásláncú autók megvásárlásához. A kettő együttes elterjedése (</a:t>
            </a:r>
            <a:r>
              <a:rPr lang="hu-HU" sz="1600" dirty="0" err="1"/>
              <a:t>atók</a:t>
            </a:r>
            <a:r>
              <a:rPr lang="hu-HU" sz="1600" dirty="0"/>
              <a:t> + kiszolgáló infrastruktúra) képes </a:t>
            </a:r>
            <a:r>
              <a:rPr lang="hu-HU" sz="1600" dirty="0" err="1"/>
              <a:t>élehet</a:t>
            </a:r>
            <a:r>
              <a:rPr lang="hu-HU" sz="1600" dirty="0"/>
              <a:t> a forgalmi eredetű ÜHG kibocsátás részleges csökkentésére. </a:t>
            </a:r>
            <a:endParaRPr lang="en-US" sz="1600" dirty="0"/>
          </a:p>
          <a:p>
            <a:pPr algn="just"/>
            <a:r>
              <a:rPr lang="hu-HU" sz="1600" dirty="0" smtClean="0"/>
              <a:t>Harmadik </a:t>
            </a:r>
            <a:r>
              <a:rPr lang="hu-HU" sz="1600" dirty="0"/>
              <a:t>probléma az EU pályázati finanszírozás. Míg 2020-ig több megyei fejlesztés és klímastratégiához fűződő tevékenység finanszírozható belőle, azaz a rövid távú célok finanszírozása megoldott, hosszú távon, az igazán jelentős beruházások, s egyben a KEHOP prioritás 2020 utáni megléte is kérdéses, ez a jelentős, elhúzódó, esetleg csak jövőben megvalósítható klíma és energiahatékonysági projektek kivitelezését teszi kérdésessé mind megyei, mind lokális önkormányzati, kistérségi szinten</a:t>
            </a:r>
            <a:r>
              <a:rPr lang="hu-HU" sz="1600" dirty="0" smtClean="0"/>
              <a:t>.</a:t>
            </a:r>
            <a:endParaRPr lang="en-US" sz="1600" dirty="0"/>
          </a:p>
        </p:txBody>
      </p:sp>
      <p:cxnSp>
        <p:nvCxnSpPr>
          <p:cNvPr id="7" name="Straight Connector 6"/>
          <p:cNvCxnSpPr/>
          <p:nvPr/>
        </p:nvCxnSpPr>
        <p:spPr>
          <a:xfrm>
            <a:off x="11571513" y="859747"/>
            <a:ext cx="0" cy="584585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riangle 7"/>
          <p:cNvSpPr/>
          <p:nvPr/>
        </p:nvSpPr>
        <p:spPr>
          <a:xfrm rot="5400000">
            <a:off x="11451883" y="119630"/>
            <a:ext cx="859747" cy="6204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9" name="Straight Connector 8"/>
          <p:cNvCxnSpPr/>
          <p:nvPr/>
        </p:nvCxnSpPr>
        <p:spPr>
          <a:xfrm>
            <a:off x="0" y="859747"/>
            <a:ext cx="1157151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8659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36423" y="127619"/>
            <a:ext cx="2700647" cy="1325563"/>
          </a:xfrm>
        </p:spPr>
        <p:txBody>
          <a:bodyPr/>
          <a:lstStyle/>
          <a:p>
            <a:r>
              <a:rPr lang="hu-HU" smtClean="0"/>
              <a:t>Jelmondat</a:t>
            </a:r>
            <a:endParaRPr lang="hu-HU"/>
          </a:p>
        </p:txBody>
      </p:sp>
      <p:sp>
        <p:nvSpPr>
          <p:cNvPr id="4" name="Content Placeholder 2"/>
          <p:cNvSpPr txBox="1">
            <a:spLocks/>
          </p:cNvSpPr>
          <p:nvPr/>
        </p:nvSpPr>
        <p:spPr>
          <a:xfrm>
            <a:off x="810120" y="4916384"/>
            <a:ext cx="10515600" cy="1757548"/>
          </a:xfrm>
          <a:prstGeom prst="rect">
            <a:avLst/>
          </a:prstGeom>
          <a:solidFill>
            <a:schemeClr val="accent1">
              <a:lumMod val="40000"/>
              <a:lumOff val="60000"/>
            </a:schemeClr>
          </a:solidFill>
          <a:ln w="38100">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r>
              <a:rPr lang="hu-HU" sz="2400" b="1" dirty="0"/>
              <a:t>Fejér megye 2030-ra a megyék arányos ÜHG kibocsátását figyelembe véve az egyik legnagyobb (preferáltan TOP 3) százalékos kibocsátáscsökkenést éri el, megőrizve gazdasági erejét, s pozícióját a megyék között, mindemellett a megye lesz a legfelkészültebb a </a:t>
            </a:r>
            <a:r>
              <a:rPr lang="hu-HU" sz="2400" b="1" dirty="0" err="1"/>
              <a:t>villámárvízek</a:t>
            </a:r>
            <a:r>
              <a:rPr lang="hu-HU" sz="2400" b="1" dirty="0"/>
              <a:t> és aszályok veszélyei, valamint a hőhullámok hatásai szempontjából.</a:t>
            </a:r>
            <a:endParaRPr lang="hu-HU" sz="2400" dirty="0"/>
          </a:p>
        </p:txBody>
      </p:sp>
    </p:spTree>
    <p:extLst>
      <p:ext uri="{BB962C8B-B14F-4D97-AF65-F5344CB8AC3E}">
        <p14:creationId xmlns:p14="http://schemas.microsoft.com/office/powerpoint/2010/main" val="16778033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11571513" y="859747"/>
            <a:ext cx="0" cy="584585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938" y="0"/>
            <a:ext cx="10515600" cy="859747"/>
          </a:xfrm>
        </p:spPr>
        <p:txBody>
          <a:bodyPr/>
          <a:lstStyle/>
          <a:p>
            <a:pPr algn="ctr"/>
            <a:r>
              <a:rPr lang="hu-HU" dirty="0" smtClean="0"/>
              <a:t>Célok</a:t>
            </a:r>
            <a:endParaRPr lang="hu-HU" dirty="0"/>
          </a:p>
        </p:txBody>
      </p:sp>
      <p:sp>
        <p:nvSpPr>
          <p:cNvPr id="4" name="Rounded Rectangle 3"/>
          <p:cNvSpPr/>
          <p:nvPr/>
        </p:nvSpPr>
        <p:spPr>
          <a:xfrm>
            <a:off x="371599" y="3046330"/>
            <a:ext cx="3662548" cy="92627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mtClean="0"/>
              <a:t>Mitigáció</a:t>
            </a:r>
            <a:endParaRPr lang="hu-HU" dirty="0"/>
          </a:p>
        </p:txBody>
      </p:sp>
      <p:sp>
        <p:nvSpPr>
          <p:cNvPr id="5" name="Rounded Rectangle 4"/>
          <p:cNvSpPr/>
          <p:nvPr/>
        </p:nvSpPr>
        <p:spPr>
          <a:xfrm>
            <a:off x="4252851" y="3046330"/>
            <a:ext cx="3662548" cy="926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smtClean="0"/>
              <a:t>Adaptáció</a:t>
            </a:r>
            <a:endParaRPr lang="hu-HU" dirty="0"/>
          </a:p>
        </p:txBody>
      </p:sp>
      <p:sp>
        <p:nvSpPr>
          <p:cNvPr id="6" name="Rounded Rectangle 5"/>
          <p:cNvSpPr/>
          <p:nvPr/>
        </p:nvSpPr>
        <p:spPr>
          <a:xfrm>
            <a:off x="8062851" y="3046330"/>
            <a:ext cx="3662548" cy="9262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smtClean="0"/>
              <a:t>Szemléletformálás</a:t>
            </a:r>
            <a:endParaRPr lang="hu-HU" dirty="0"/>
          </a:p>
        </p:txBody>
      </p:sp>
      <p:sp>
        <p:nvSpPr>
          <p:cNvPr id="7" name="Rectangle 6"/>
          <p:cNvSpPr/>
          <p:nvPr/>
        </p:nvSpPr>
        <p:spPr>
          <a:xfrm>
            <a:off x="371599" y="1087615"/>
            <a:ext cx="7543800" cy="712759"/>
          </a:xfrm>
          <a:prstGeom prst="rect">
            <a:avLst/>
          </a:prstGeom>
          <a:solidFill>
            <a:schemeClr val="accent1">
              <a:lumMod val="40000"/>
              <a:lumOff val="60000"/>
            </a:schemeClr>
          </a:solidFill>
          <a:ln w="38100">
            <a:solidFill>
              <a:schemeClr val="accent1"/>
            </a:solidFill>
          </a:ln>
        </p:spPr>
        <p:txBody>
          <a:bodyPr wrap="square">
            <a:spAutoFit/>
          </a:bodyPr>
          <a:lstStyle/>
          <a:p>
            <a:pPr algn="just">
              <a:lnSpc>
                <a:spcPct val="112000"/>
              </a:lnSpc>
              <a:spcBef>
                <a:spcPts val="1000"/>
              </a:spcBef>
              <a:spcAft>
                <a:spcPts val="0"/>
              </a:spcAft>
            </a:pPr>
            <a:r>
              <a:rPr lang="hu-HU" b="1" smtClean="0">
                <a:effectLst/>
                <a:latin typeface="Calibri" charset="0"/>
                <a:ea typeface="Calibri" charset="0"/>
              </a:rPr>
              <a:t>ÁC-1: A megye sérülékenységének csökkentése 2030-ig, klímakitettségének mérséklése adaptációs intézkedések által. </a:t>
            </a:r>
            <a:endParaRPr lang="en-US" dirty="0">
              <a:effectLst/>
              <a:latin typeface="Times New Roman" charset="0"/>
              <a:ea typeface="Calibri" charset="0"/>
            </a:endParaRPr>
          </a:p>
        </p:txBody>
      </p:sp>
      <p:sp>
        <p:nvSpPr>
          <p:cNvPr id="8" name="Rectangle 7"/>
          <p:cNvSpPr/>
          <p:nvPr/>
        </p:nvSpPr>
        <p:spPr>
          <a:xfrm>
            <a:off x="4245676" y="1942240"/>
            <a:ext cx="7634349" cy="1022972"/>
          </a:xfrm>
          <a:prstGeom prst="rect">
            <a:avLst/>
          </a:prstGeom>
          <a:solidFill>
            <a:schemeClr val="accent1">
              <a:lumMod val="40000"/>
              <a:lumOff val="60000"/>
            </a:schemeClr>
          </a:solidFill>
          <a:ln w="38100">
            <a:solidFill>
              <a:schemeClr val="accent1"/>
            </a:solidFill>
          </a:ln>
        </p:spPr>
        <p:txBody>
          <a:bodyPr wrap="square">
            <a:spAutoFit/>
          </a:bodyPr>
          <a:lstStyle/>
          <a:p>
            <a:pPr algn="just">
              <a:lnSpc>
                <a:spcPct val="112000"/>
              </a:lnSpc>
              <a:spcBef>
                <a:spcPts val="1000"/>
              </a:spcBef>
              <a:spcAft>
                <a:spcPts val="0"/>
              </a:spcAft>
            </a:pPr>
            <a:r>
              <a:rPr lang="hu-HU" b="1" smtClean="0">
                <a:effectLst/>
                <a:latin typeface="Calibri" charset="0"/>
                <a:ea typeface="Calibri" charset="0"/>
              </a:rPr>
              <a:t>ÁC-2: A megye klímaadaptációs felkészülésének növelése rendszeres kampányok, szemléletformálási intézkedések lefolytatásával, 2025-ig éves rendszerességgel. </a:t>
            </a:r>
            <a:endParaRPr lang="en-US" dirty="0">
              <a:effectLst/>
              <a:latin typeface="Times New Roman" charset="0"/>
              <a:ea typeface="Calibri" charset="0"/>
            </a:endParaRPr>
          </a:p>
        </p:txBody>
      </p:sp>
      <p:sp>
        <p:nvSpPr>
          <p:cNvPr id="10" name="Rounded Rectangle 9"/>
          <p:cNvSpPr/>
          <p:nvPr/>
        </p:nvSpPr>
        <p:spPr>
          <a:xfrm>
            <a:off x="288472" y="4125005"/>
            <a:ext cx="3662548" cy="253705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smtClean="0"/>
              <a:t>Energetikai célkitűzések</a:t>
            </a:r>
          </a:p>
          <a:p>
            <a:pPr algn="ctr"/>
            <a:r>
              <a:rPr lang="hu-HU" dirty="0" smtClean="0"/>
              <a:t>Közlekedésfejlesztési célkitűzések</a:t>
            </a:r>
          </a:p>
          <a:p>
            <a:pPr algn="ctr"/>
            <a:r>
              <a:rPr lang="hu-HU" dirty="0" smtClean="0"/>
              <a:t>Mezőgazdasági célkitűzések</a:t>
            </a:r>
          </a:p>
          <a:p>
            <a:pPr algn="ctr"/>
            <a:r>
              <a:rPr lang="hu-HU" dirty="0" smtClean="0"/>
              <a:t>Hulladékgazdálkodási</a:t>
            </a:r>
            <a:endParaRPr lang="hu-HU" dirty="0"/>
          </a:p>
        </p:txBody>
      </p:sp>
      <p:sp>
        <p:nvSpPr>
          <p:cNvPr id="11" name="Rounded Rectangle 10"/>
          <p:cNvSpPr/>
          <p:nvPr/>
        </p:nvSpPr>
        <p:spPr>
          <a:xfrm>
            <a:off x="4252851" y="4125005"/>
            <a:ext cx="3662548" cy="253705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smtClean="0"/>
              <a:t>Általános adaptációs célkitűzések</a:t>
            </a:r>
          </a:p>
          <a:p>
            <a:pPr algn="ctr"/>
            <a:r>
              <a:rPr lang="hu-HU" dirty="0" smtClean="0"/>
              <a:t>(Aá1-Aá10)</a:t>
            </a:r>
          </a:p>
          <a:p>
            <a:pPr algn="ctr"/>
            <a:r>
              <a:rPr lang="hu-HU" dirty="0" smtClean="0"/>
              <a:t>Specifikus adaptációs célkitűzések</a:t>
            </a:r>
          </a:p>
          <a:p>
            <a:pPr algn="ctr"/>
            <a:r>
              <a:rPr lang="hu-HU" dirty="0" smtClean="0"/>
              <a:t>(As1-As6)</a:t>
            </a:r>
            <a:endParaRPr lang="hu-HU" dirty="0"/>
          </a:p>
        </p:txBody>
      </p:sp>
      <p:sp>
        <p:nvSpPr>
          <p:cNvPr id="12" name="Rounded Rectangle 11"/>
          <p:cNvSpPr/>
          <p:nvPr/>
        </p:nvSpPr>
        <p:spPr>
          <a:xfrm>
            <a:off x="8134103" y="4125005"/>
            <a:ext cx="3662548" cy="253705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smtClean="0"/>
              <a:t>Szemléletformálási célkitűzések</a:t>
            </a:r>
          </a:p>
          <a:p>
            <a:pPr algn="ctr"/>
            <a:r>
              <a:rPr lang="hu-HU" dirty="0" smtClean="0"/>
              <a:t>Szá1- Szá6</a:t>
            </a:r>
            <a:endParaRPr lang="hu-HU" dirty="0"/>
          </a:p>
        </p:txBody>
      </p:sp>
      <p:cxnSp>
        <p:nvCxnSpPr>
          <p:cNvPr id="14" name="Straight Connector 13"/>
          <p:cNvCxnSpPr>
            <a:stCxn id="7" idx="2"/>
          </p:cNvCxnSpPr>
          <p:nvPr/>
        </p:nvCxnSpPr>
        <p:spPr>
          <a:xfrm>
            <a:off x="4143499" y="1800374"/>
            <a:ext cx="989" cy="494481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9" name="Triangle 18"/>
          <p:cNvSpPr/>
          <p:nvPr/>
        </p:nvSpPr>
        <p:spPr>
          <a:xfrm rot="5400000">
            <a:off x="11451883" y="119630"/>
            <a:ext cx="859747" cy="6204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20" name="Straight Connector 19"/>
          <p:cNvCxnSpPr/>
          <p:nvPr/>
        </p:nvCxnSpPr>
        <p:spPr>
          <a:xfrm>
            <a:off x="0" y="859747"/>
            <a:ext cx="1157151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05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l="-55000" r="-4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hu-HU" dirty="0" smtClean="0"/>
              <a:t>Cselekvési javaslatok</a:t>
            </a:r>
            <a:endParaRPr lang="hu-HU" dirty="0"/>
          </a:p>
        </p:txBody>
      </p:sp>
      <p:sp>
        <p:nvSpPr>
          <p:cNvPr id="4" name="Rectangle 3"/>
          <p:cNvSpPr/>
          <p:nvPr/>
        </p:nvSpPr>
        <p:spPr>
          <a:xfrm>
            <a:off x="4664895" y="2590802"/>
            <a:ext cx="7979543" cy="3477875"/>
          </a:xfrm>
          <a:prstGeom prst="rect">
            <a:avLst/>
          </a:prstGeom>
        </p:spPr>
        <p:txBody>
          <a:bodyPr wrap="square">
            <a:spAutoFit/>
          </a:bodyPr>
          <a:lstStyle/>
          <a:p>
            <a:r>
              <a:rPr lang="hu-HU" sz="2000" dirty="0"/>
              <a:t>R</a:t>
            </a:r>
            <a:r>
              <a:rPr lang="hu-HU" sz="2000" dirty="0" smtClean="0"/>
              <a:t>észletesen áttekinthetők a stratégiában, kérdéses pontok:</a:t>
            </a:r>
          </a:p>
          <a:p>
            <a:endParaRPr lang="hu-HU" sz="2000" dirty="0"/>
          </a:p>
          <a:p>
            <a:pPr marL="800100" lvl="1" indent="-342900">
              <a:buFont typeface="Arial" charset="0"/>
              <a:buChar char="•"/>
            </a:pPr>
            <a:r>
              <a:rPr lang="hu-HU" sz="2000" dirty="0" smtClean="0"/>
              <a:t>Úthálózat </a:t>
            </a:r>
            <a:r>
              <a:rPr lang="hu-HU" sz="2000" dirty="0"/>
              <a:t>korszerűsítése</a:t>
            </a:r>
            <a:endParaRPr lang="en-US" sz="2000" dirty="0"/>
          </a:p>
          <a:p>
            <a:pPr marL="800100" lvl="1" indent="-342900">
              <a:buFont typeface="Arial" charset="0"/>
              <a:buChar char="•"/>
            </a:pPr>
            <a:r>
              <a:rPr lang="hu-HU" sz="2000" dirty="0"/>
              <a:t>Tömegközlekedés fejlesztése</a:t>
            </a:r>
            <a:endParaRPr lang="en-US" sz="2000" dirty="0"/>
          </a:p>
          <a:p>
            <a:pPr marL="800100" lvl="1" indent="-342900">
              <a:buFont typeface="Arial" charset="0"/>
              <a:buChar char="•"/>
            </a:pPr>
            <a:r>
              <a:rPr lang="hu-HU" sz="2000" dirty="0" smtClean="0"/>
              <a:t>Felszíni </a:t>
            </a:r>
            <a:r>
              <a:rPr lang="hu-HU" sz="2000" dirty="0"/>
              <a:t>vízelvezető rendszerek fejlesztése, víz visszatartás, hasznosítás</a:t>
            </a:r>
            <a:endParaRPr lang="en-US" sz="2000" dirty="0"/>
          </a:p>
          <a:p>
            <a:pPr marL="800100" lvl="1" indent="-342900">
              <a:buFont typeface="Arial" charset="0"/>
              <a:buChar char="•"/>
            </a:pPr>
            <a:r>
              <a:rPr lang="hu-HU" sz="2000" dirty="0"/>
              <a:t>Hulladékhasznosítás </a:t>
            </a:r>
            <a:endParaRPr lang="en-US" sz="2000" dirty="0"/>
          </a:p>
          <a:p>
            <a:pPr marL="800100" lvl="1" indent="-342900">
              <a:buFont typeface="Arial" charset="0"/>
              <a:buChar char="•"/>
            </a:pPr>
            <a:r>
              <a:rPr lang="hu-HU" sz="2000" dirty="0"/>
              <a:t>zöldterületek fejlesztése</a:t>
            </a:r>
            <a:endParaRPr lang="en-US" sz="2000" dirty="0"/>
          </a:p>
          <a:p>
            <a:pPr marL="800100" lvl="1" indent="-342900">
              <a:buFont typeface="Arial" charset="0"/>
              <a:buChar char="•"/>
            </a:pPr>
            <a:r>
              <a:rPr lang="hu-HU" sz="2000" dirty="0"/>
              <a:t>barnamezős területek funkcióváltása</a:t>
            </a:r>
            <a:endParaRPr lang="en-US" sz="2000" dirty="0"/>
          </a:p>
          <a:p>
            <a:pPr marL="800100" lvl="1" indent="-342900">
              <a:buFont typeface="Arial" charset="0"/>
              <a:buChar char="•"/>
            </a:pPr>
            <a:r>
              <a:rPr lang="hu-HU" sz="2000" dirty="0"/>
              <a:t>Tájgazdálkodás: - őshonos növények telepítése mezővédő erdősávok, vízgazdálkodás, </a:t>
            </a:r>
            <a:endParaRPr lang="en-US" sz="2000" dirty="0"/>
          </a:p>
        </p:txBody>
      </p:sp>
    </p:spTree>
    <p:extLst>
      <p:ext uri="{BB962C8B-B14F-4D97-AF65-F5344CB8AC3E}">
        <p14:creationId xmlns:p14="http://schemas.microsoft.com/office/powerpoint/2010/main" val="5830884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11571513" y="859747"/>
            <a:ext cx="0" cy="584585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448789" y="-5550"/>
            <a:ext cx="9262753" cy="865297"/>
          </a:xfrm>
        </p:spPr>
        <p:txBody>
          <a:bodyPr/>
          <a:lstStyle/>
          <a:p>
            <a:pPr algn="ctr"/>
            <a:r>
              <a:rPr lang="hu-HU" smtClean="0"/>
              <a:t>Intézkedések keretrendszere (javaslat)</a:t>
            </a:r>
            <a:endParaRPr lang="hu-HU"/>
          </a:p>
        </p:txBody>
      </p:sp>
      <p:sp>
        <p:nvSpPr>
          <p:cNvPr id="4" name="Rounded Rectangle 3"/>
          <p:cNvSpPr/>
          <p:nvPr/>
        </p:nvSpPr>
        <p:spPr>
          <a:xfrm>
            <a:off x="4025735" y="1033154"/>
            <a:ext cx="4108862" cy="86689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mtClean="0"/>
              <a:t>Irányító csoport</a:t>
            </a:r>
            <a:endParaRPr lang="hu-HU"/>
          </a:p>
        </p:txBody>
      </p:sp>
      <p:sp>
        <p:nvSpPr>
          <p:cNvPr id="5" name="Rounded Rectangle 4"/>
          <p:cNvSpPr/>
          <p:nvPr/>
        </p:nvSpPr>
        <p:spPr>
          <a:xfrm>
            <a:off x="125682" y="2223614"/>
            <a:ext cx="2178131" cy="122763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a:t>Szemléletformálási munkacsoport</a:t>
            </a:r>
          </a:p>
        </p:txBody>
      </p:sp>
      <p:sp>
        <p:nvSpPr>
          <p:cNvPr id="6" name="Rounded Rectangle 5"/>
          <p:cNvSpPr/>
          <p:nvPr/>
        </p:nvSpPr>
        <p:spPr>
          <a:xfrm>
            <a:off x="2496292" y="2251839"/>
            <a:ext cx="2465119" cy="119940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a:t>Épületenergetikai és lakossági munkacsoport</a:t>
            </a:r>
          </a:p>
        </p:txBody>
      </p:sp>
      <p:sp>
        <p:nvSpPr>
          <p:cNvPr id="7" name="Rounded Rectangle 6"/>
          <p:cNvSpPr/>
          <p:nvPr/>
        </p:nvSpPr>
        <p:spPr>
          <a:xfrm>
            <a:off x="5153890" y="2251839"/>
            <a:ext cx="2185061" cy="119940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Mezőgazdaság és </a:t>
            </a:r>
            <a:r>
              <a:rPr lang="hu-HU" dirty="0" smtClean="0"/>
              <a:t>zöldfelület munkacsoport</a:t>
            </a:r>
            <a:endParaRPr lang="hu-HU" dirty="0"/>
          </a:p>
        </p:txBody>
      </p:sp>
      <p:sp>
        <p:nvSpPr>
          <p:cNvPr id="9" name="Rounded Rectangle 8"/>
          <p:cNvSpPr/>
          <p:nvPr/>
        </p:nvSpPr>
        <p:spPr>
          <a:xfrm>
            <a:off x="7567056" y="2251839"/>
            <a:ext cx="2185061" cy="119940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Ipari és energiaipari </a:t>
            </a:r>
            <a:r>
              <a:rPr lang="hu-HU" dirty="0" smtClean="0"/>
              <a:t>munkacsoport</a:t>
            </a:r>
          </a:p>
        </p:txBody>
      </p:sp>
      <p:sp>
        <p:nvSpPr>
          <p:cNvPr id="10" name="Rounded Rectangle 9"/>
          <p:cNvSpPr/>
          <p:nvPr/>
        </p:nvSpPr>
        <p:spPr>
          <a:xfrm>
            <a:off x="9963397" y="2251839"/>
            <a:ext cx="2185061" cy="119940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Forgalomszervezési munkacsoport</a:t>
            </a:r>
            <a:r>
              <a:rPr lang="en-US" dirty="0" smtClean="0">
                <a:effectLst/>
              </a:rPr>
              <a:t> </a:t>
            </a:r>
            <a:endParaRPr lang="hu-HU" dirty="0" smtClean="0"/>
          </a:p>
        </p:txBody>
      </p:sp>
      <p:sp>
        <p:nvSpPr>
          <p:cNvPr id="11" name="Rounded Rectangle 10"/>
          <p:cNvSpPr/>
          <p:nvPr/>
        </p:nvSpPr>
        <p:spPr>
          <a:xfrm>
            <a:off x="125681" y="3763704"/>
            <a:ext cx="12022777" cy="292210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t>
            </a:r>
            <a:r>
              <a:rPr lang="hu-HU" dirty="0" err="1" smtClean="0">
                <a:solidFill>
                  <a:schemeClr val="tx1"/>
                </a:solidFill>
              </a:rPr>
              <a:t>evonandó</a:t>
            </a:r>
            <a:r>
              <a:rPr lang="hu-HU" dirty="0" smtClean="0">
                <a:solidFill>
                  <a:schemeClr val="tx1"/>
                </a:solidFill>
              </a:rPr>
              <a:t> partnerek</a:t>
            </a:r>
          </a:p>
          <a:p>
            <a:pPr algn="ctr"/>
            <a:endParaRPr lang="hu-HU" dirty="0" smtClean="0">
              <a:solidFill>
                <a:schemeClr val="tx1"/>
              </a:solidFill>
            </a:endParaRPr>
          </a:p>
          <a:p>
            <a:pPr marL="1657350" lvl="3" indent="-285750">
              <a:buFont typeface="Arial" charset="0"/>
              <a:buChar char="•"/>
            </a:pPr>
            <a:r>
              <a:rPr lang="hu-HU" dirty="0">
                <a:solidFill>
                  <a:schemeClr val="tx1"/>
                </a:solidFill>
              </a:rPr>
              <a:t>az egyes kiemelt klímastratégiai tématerületekhez kapcsolódó közintézmények</a:t>
            </a:r>
            <a:endParaRPr lang="en-US" dirty="0">
              <a:solidFill>
                <a:schemeClr val="tx1"/>
              </a:solidFill>
            </a:endParaRPr>
          </a:p>
          <a:p>
            <a:pPr marL="1657350" lvl="3" indent="-285750">
              <a:buFont typeface="Arial" charset="0"/>
              <a:buChar char="•"/>
            </a:pPr>
            <a:r>
              <a:rPr lang="hu-HU" dirty="0">
                <a:solidFill>
                  <a:schemeClr val="tx1"/>
                </a:solidFill>
              </a:rPr>
              <a:t>Társadalmi és non-profit szervezetek, egyesületek</a:t>
            </a:r>
            <a:endParaRPr lang="en-US" dirty="0">
              <a:solidFill>
                <a:schemeClr val="tx1"/>
              </a:solidFill>
            </a:endParaRPr>
          </a:p>
          <a:p>
            <a:pPr marL="1657350" lvl="3" indent="-285750">
              <a:buFont typeface="Arial" charset="0"/>
              <a:buChar char="•"/>
            </a:pPr>
            <a:r>
              <a:rPr lang="hu-HU" dirty="0">
                <a:solidFill>
                  <a:schemeClr val="tx1"/>
                </a:solidFill>
              </a:rPr>
              <a:t>Oktatási intézmények</a:t>
            </a:r>
            <a:endParaRPr lang="en-US" dirty="0">
              <a:solidFill>
                <a:schemeClr val="tx1"/>
              </a:solidFill>
            </a:endParaRPr>
          </a:p>
          <a:p>
            <a:pPr marL="1657350" lvl="3" indent="-285750">
              <a:buFont typeface="Arial" charset="0"/>
              <a:buChar char="•"/>
            </a:pPr>
            <a:r>
              <a:rPr lang="hu-HU" dirty="0">
                <a:solidFill>
                  <a:schemeClr val="tx1"/>
                </a:solidFill>
              </a:rPr>
              <a:t>Kisebb települések önkormányzatai</a:t>
            </a:r>
            <a:endParaRPr lang="en-US" dirty="0">
              <a:solidFill>
                <a:schemeClr val="tx1"/>
              </a:solidFill>
            </a:endParaRPr>
          </a:p>
          <a:p>
            <a:pPr marL="1657350" lvl="3" indent="-285750">
              <a:buFont typeface="Arial" charset="0"/>
              <a:buChar char="•"/>
            </a:pPr>
            <a:r>
              <a:rPr lang="hu-HU" dirty="0">
                <a:solidFill>
                  <a:schemeClr val="tx1"/>
                </a:solidFill>
              </a:rPr>
              <a:t>Szakmai szervezetek</a:t>
            </a:r>
            <a:endParaRPr lang="en-US" dirty="0">
              <a:solidFill>
                <a:schemeClr val="tx1"/>
              </a:solidFill>
            </a:endParaRPr>
          </a:p>
          <a:p>
            <a:pPr marL="1657350" lvl="3" indent="-285750">
              <a:buFont typeface="Arial" charset="0"/>
              <a:buChar char="•"/>
            </a:pPr>
            <a:r>
              <a:rPr lang="hu-HU" dirty="0">
                <a:solidFill>
                  <a:schemeClr val="tx1"/>
                </a:solidFill>
              </a:rPr>
              <a:t>nagyvállalatok</a:t>
            </a:r>
            <a:endParaRPr lang="en-US" dirty="0">
              <a:solidFill>
                <a:schemeClr val="tx1"/>
              </a:solidFill>
            </a:endParaRPr>
          </a:p>
          <a:p>
            <a:pPr algn="ctr"/>
            <a:endParaRPr lang="hu-HU" dirty="0">
              <a:solidFill>
                <a:schemeClr val="tx1"/>
              </a:solidFill>
            </a:endParaRPr>
          </a:p>
        </p:txBody>
      </p:sp>
      <p:sp>
        <p:nvSpPr>
          <p:cNvPr id="13" name="Triangle 12"/>
          <p:cNvSpPr/>
          <p:nvPr/>
        </p:nvSpPr>
        <p:spPr>
          <a:xfrm rot="5400000">
            <a:off x="11451883" y="119630"/>
            <a:ext cx="859747" cy="6204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4" name="Straight Connector 13"/>
          <p:cNvCxnSpPr/>
          <p:nvPr/>
        </p:nvCxnSpPr>
        <p:spPr>
          <a:xfrm>
            <a:off x="0" y="859747"/>
            <a:ext cx="1157151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2796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68340" y="4687743"/>
            <a:ext cx="5277592" cy="1325563"/>
          </a:xfrm>
        </p:spPr>
        <p:txBody>
          <a:bodyPr/>
          <a:lstStyle/>
          <a:p>
            <a:r>
              <a:rPr lang="hu-HU" dirty="0" smtClean="0"/>
              <a:t>Köszönöm </a:t>
            </a:r>
            <a:r>
              <a:rPr lang="hu-HU" smtClean="0"/>
              <a:t>a figyelmet!</a:t>
            </a:r>
            <a:endParaRPr lang="hu-HU"/>
          </a:p>
        </p:txBody>
      </p:sp>
    </p:spTree>
    <p:extLst>
      <p:ext uri="{BB962C8B-B14F-4D97-AF65-F5344CB8AC3E}">
        <p14:creationId xmlns:p14="http://schemas.microsoft.com/office/powerpoint/2010/main" val="1443454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69971" y="500062"/>
            <a:ext cx="3156857" cy="1325563"/>
          </a:xfrm>
        </p:spPr>
        <p:txBody>
          <a:bodyPr/>
          <a:lstStyle/>
          <a:p>
            <a:r>
              <a:rPr lang="hu-HU" b="1" dirty="0" smtClean="0">
                <a:solidFill>
                  <a:schemeClr val="bg1"/>
                </a:solidFill>
              </a:rPr>
              <a:t>Tartalom</a:t>
            </a:r>
            <a:endParaRPr lang="hu-HU" b="1" dirty="0">
              <a:solidFill>
                <a:schemeClr val="bg1"/>
              </a:solidFill>
            </a:endParaRPr>
          </a:p>
        </p:txBody>
      </p:sp>
      <p:sp>
        <p:nvSpPr>
          <p:cNvPr id="3" name="Content Placeholder 2"/>
          <p:cNvSpPr>
            <a:spLocks noGrp="1"/>
          </p:cNvSpPr>
          <p:nvPr>
            <p:ph idx="1"/>
          </p:nvPr>
        </p:nvSpPr>
        <p:spPr>
          <a:xfrm>
            <a:off x="272142" y="2617106"/>
            <a:ext cx="3363687" cy="3990523"/>
          </a:xfrm>
        </p:spPr>
        <p:txBody>
          <a:bodyPr/>
          <a:lstStyle/>
          <a:p>
            <a:r>
              <a:rPr lang="hu-HU" dirty="0" err="1" smtClean="0">
                <a:solidFill>
                  <a:schemeClr val="bg1"/>
                </a:solidFill>
              </a:rPr>
              <a:t>Mitigációs</a:t>
            </a:r>
            <a:r>
              <a:rPr lang="hu-HU" dirty="0" smtClean="0">
                <a:solidFill>
                  <a:schemeClr val="bg1"/>
                </a:solidFill>
              </a:rPr>
              <a:t> területek</a:t>
            </a:r>
          </a:p>
          <a:p>
            <a:r>
              <a:rPr lang="hu-HU" dirty="0" smtClean="0">
                <a:solidFill>
                  <a:schemeClr val="bg1"/>
                </a:solidFill>
              </a:rPr>
              <a:t>Adaptáció</a:t>
            </a:r>
          </a:p>
          <a:p>
            <a:r>
              <a:rPr lang="hu-HU" dirty="0" smtClean="0">
                <a:solidFill>
                  <a:schemeClr val="bg1"/>
                </a:solidFill>
              </a:rPr>
              <a:t>Szemléletformálás</a:t>
            </a:r>
          </a:p>
        </p:txBody>
      </p:sp>
      <p:sp>
        <p:nvSpPr>
          <p:cNvPr id="5" name="Rectangle 4"/>
          <p:cNvSpPr/>
          <p:nvPr/>
        </p:nvSpPr>
        <p:spPr>
          <a:xfrm>
            <a:off x="4093027" y="5359569"/>
            <a:ext cx="6096000" cy="954107"/>
          </a:xfrm>
          <a:prstGeom prst="rect">
            <a:avLst/>
          </a:prstGeom>
        </p:spPr>
        <p:txBody>
          <a:bodyPr>
            <a:spAutoFit/>
          </a:bodyPr>
          <a:lstStyle/>
          <a:p>
            <a:pPr marL="457200" indent="-457200">
              <a:buFont typeface="Arial" charset="0"/>
              <a:buChar char="•"/>
            </a:pPr>
            <a:r>
              <a:rPr lang="hu-HU" sz="2800" smtClean="0">
                <a:solidFill>
                  <a:schemeClr val="bg1"/>
                </a:solidFill>
              </a:rPr>
              <a:t>Célok</a:t>
            </a:r>
          </a:p>
          <a:p>
            <a:pPr marL="457200" indent="-457200">
              <a:buFont typeface="Arial" charset="0"/>
              <a:buChar char="•"/>
            </a:pPr>
            <a:r>
              <a:rPr lang="hu-HU" sz="2800" dirty="0" smtClean="0">
                <a:solidFill>
                  <a:schemeClr val="bg1"/>
                </a:solidFill>
              </a:rPr>
              <a:t>Cselekvési javaslatok</a:t>
            </a:r>
          </a:p>
        </p:txBody>
      </p:sp>
      <p:sp>
        <p:nvSpPr>
          <p:cNvPr id="6" name="Rectangle 5"/>
          <p:cNvSpPr/>
          <p:nvPr/>
        </p:nvSpPr>
        <p:spPr>
          <a:xfrm>
            <a:off x="9571550" y="5251847"/>
            <a:ext cx="1259832" cy="584775"/>
          </a:xfrm>
          <a:prstGeom prst="rect">
            <a:avLst/>
          </a:prstGeom>
        </p:spPr>
        <p:txBody>
          <a:bodyPr wrap="none">
            <a:spAutoFit/>
          </a:bodyPr>
          <a:lstStyle/>
          <a:p>
            <a:r>
              <a:rPr lang="hu-HU" sz="3200" b="1" smtClean="0"/>
              <a:t>Zárszó</a:t>
            </a:r>
            <a:endParaRPr lang="hu-HU" sz="3200" b="1" dirty="0"/>
          </a:p>
        </p:txBody>
      </p:sp>
    </p:spTree>
    <p:extLst>
      <p:ext uri="{BB962C8B-B14F-4D97-AF65-F5344CB8AC3E}">
        <p14:creationId xmlns:p14="http://schemas.microsoft.com/office/powerpoint/2010/main" val="9999341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290" y="245383"/>
            <a:ext cx="5756910" cy="527504"/>
          </a:xfrm>
        </p:spPr>
        <p:txBody>
          <a:bodyPr>
            <a:normAutofit fontScale="90000"/>
          </a:bodyPr>
          <a:lstStyle/>
          <a:p>
            <a:r>
              <a:rPr lang="hu-HU" dirty="0" err="1" smtClean="0"/>
              <a:t>Mitigáció</a:t>
            </a:r>
            <a:r>
              <a:rPr lang="hu-HU" dirty="0" smtClean="0"/>
              <a:t>- Villamosenergia</a:t>
            </a:r>
            <a:endParaRPr lang="hu-HU" dirty="0"/>
          </a:p>
        </p:txBody>
      </p:sp>
      <p:sp>
        <p:nvSpPr>
          <p:cNvPr id="3" name="Content Placeholder 2"/>
          <p:cNvSpPr>
            <a:spLocks noGrp="1"/>
          </p:cNvSpPr>
          <p:nvPr>
            <p:ph idx="1"/>
          </p:nvPr>
        </p:nvSpPr>
        <p:spPr>
          <a:xfrm>
            <a:off x="7195456" y="1132342"/>
            <a:ext cx="4376057" cy="5573258"/>
          </a:xfrm>
        </p:spPr>
        <p:txBody>
          <a:bodyPr>
            <a:normAutofit fontScale="62500" lnSpcReduction="20000"/>
          </a:bodyPr>
          <a:lstStyle/>
          <a:p>
            <a:pPr marL="0" indent="0" algn="just">
              <a:buNone/>
            </a:pPr>
            <a:r>
              <a:rPr lang="hu-HU" dirty="0"/>
              <a:t>A fogyasztás összetételét látva elmondható, hogy az egyes karakterisztikák illeszkednek a megye gazdasági profiljához, az erős ipari szereplőkhöz köthető a legnagyobb kibocsátási mutató, melyet a több mint 300.000 fős lakosság és a szintén erős szolgáltató szektor adatai követnek. A trend a következő években várhatóan az iparban további növekedést jelez előre, míg a további </a:t>
            </a:r>
            <a:r>
              <a:rPr lang="hu-HU" dirty="0" err="1"/>
              <a:t>szektoriális</a:t>
            </a:r>
            <a:r>
              <a:rPr lang="hu-HU" dirty="0"/>
              <a:t> értékek várhatóan stagnálni fognak. A stratégiában tehát középtávon ezen információkat kell figyelembe vennünk: </a:t>
            </a:r>
            <a:endParaRPr lang="en-US" dirty="0"/>
          </a:p>
          <a:p>
            <a:pPr lvl="0"/>
            <a:r>
              <a:rPr lang="hu-HU" dirty="0"/>
              <a:t>Ipari fogyasztás várható növekedése (negligálja az energiamegtakarítást/ÜHG kibocsátás csökkentését) </a:t>
            </a:r>
            <a:endParaRPr lang="en-US" dirty="0"/>
          </a:p>
          <a:p>
            <a:pPr lvl="0"/>
            <a:r>
              <a:rPr lang="hu-HU" dirty="0"/>
              <a:t>Vélhetően a legnagyobb befolyásoló tényező hosszú távon is a klasszikusan magas energiaigényű feldolgozóipari forma a jármű és gépgyártás. </a:t>
            </a:r>
            <a:endParaRPr lang="en-US" dirty="0"/>
          </a:p>
          <a:p>
            <a:pPr lvl="0"/>
            <a:r>
              <a:rPr lang="hu-HU" dirty="0"/>
              <a:t>A többi szereplő kibocsátása várhatóan stagnál (rövid távon is érzékelhető ÜHG megtakarítás) </a:t>
            </a:r>
            <a:endParaRPr lang="en-US" dirty="0"/>
          </a:p>
        </p:txBody>
      </p:sp>
      <p:sp>
        <p:nvSpPr>
          <p:cNvPr id="7" name="Triangle 6"/>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9" name="Straight Connector 8"/>
          <p:cNvCxnSpPr>
            <a:stCxn id="7" idx="4"/>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 idx="4"/>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10" name="Chart 9"/>
          <p:cNvGraphicFramePr/>
          <p:nvPr>
            <p:extLst>
              <p:ext uri="{D42A27DB-BD31-4B8C-83A1-F6EECF244321}">
                <p14:modId xmlns:p14="http://schemas.microsoft.com/office/powerpoint/2010/main" val="426230474"/>
              </p:ext>
            </p:extLst>
          </p:nvPr>
        </p:nvGraphicFramePr>
        <p:xfrm>
          <a:off x="415289" y="903178"/>
          <a:ext cx="5756909" cy="29776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1664893109"/>
              </p:ext>
            </p:extLst>
          </p:nvPr>
        </p:nvGraphicFramePr>
        <p:xfrm>
          <a:off x="439706" y="3918971"/>
          <a:ext cx="5732492" cy="28642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9834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859473"/>
            <a:ext cx="3733800" cy="3856718"/>
          </a:xfrm>
        </p:spPr>
        <p:txBody>
          <a:bodyPr>
            <a:normAutofit fontScale="62500" lnSpcReduction="20000"/>
          </a:bodyPr>
          <a:lstStyle/>
          <a:p>
            <a:pPr marL="0" indent="0" algn="just">
              <a:buNone/>
            </a:pPr>
            <a:r>
              <a:rPr lang="hu-HU" dirty="0"/>
              <a:t>Az egyes évek adatait szeparáltan vizsgálva elmondhatjuk, hogy a lakosság és </a:t>
            </a:r>
            <a:r>
              <a:rPr lang="hu-HU" dirty="0" smtClean="0"/>
              <a:t>az ipar szektor </a:t>
            </a:r>
            <a:r>
              <a:rPr lang="hu-HU" dirty="0"/>
              <a:t>fogyasztási szokásainak váltakozása határozza meg a földgáz alapú ÜHG kibocsátás alakulását a megyében. </a:t>
            </a:r>
            <a:r>
              <a:rPr lang="hu-HU" b="1" dirty="0"/>
              <a:t>Ahogyan a trendben látható, 2014-től ismételten növekszik a földgázfogyasztás, melyet várhatóan a végleges 2016-os statisztikák is meg fognak erősíteni</a:t>
            </a:r>
            <a:r>
              <a:rPr lang="hu-HU" dirty="0"/>
              <a:t>. </a:t>
            </a:r>
            <a:r>
              <a:rPr lang="hu-HU" dirty="0" smtClean="0"/>
              <a:t>(országos trend)</a:t>
            </a:r>
          </a:p>
          <a:p>
            <a:pPr marL="0" indent="0" algn="just">
              <a:buNone/>
            </a:pPr>
            <a:r>
              <a:rPr lang="hu-HU" dirty="0" smtClean="0"/>
              <a:t>Középtávon</a:t>
            </a:r>
            <a:r>
              <a:rPr lang="hu-HU" dirty="0"/>
              <a:t>, 2030-ig várhatóan továbbra is a hideg hónapok hőmérséklete lesz a földgázfogyasztás egyik legnagyobb meghatározója, a fűtési energia javarésze azonban kiváltható megújuló erőforrásból</a:t>
            </a:r>
            <a:r>
              <a:rPr lang="en-US" dirty="0" smtClean="0">
                <a:effectLst/>
              </a:rPr>
              <a:t> </a:t>
            </a:r>
            <a:endParaRPr lang="hu-HU" dirty="0"/>
          </a:p>
        </p:txBody>
      </p:sp>
      <p:sp>
        <p:nvSpPr>
          <p:cNvPr id="5" name="Title 1"/>
          <p:cNvSpPr>
            <a:spLocks noGrp="1"/>
          </p:cNvSpPr>
          <p:nvPr>
            <p:ph type="title"/>
          </p:nvPr>
        </p:nvSpPr>
        <p:spPr>
          <a:xfrm>
            <a:off x="838200" y="197192"/>
            <a:ext cx="4550229" cy="465364"/>
          </a:xfrm>
        </p:spPr>
        <p:txBody>
          <a:bodyPr>
            <a:normAutofit fontScale="90000"/>
          </a:bodyPr>
          <a:lstStyle/>
          <a:p>
            <a:r>
              <a:rPr lang="hu-HU" dirty="0" err="1" smtClean="0"/>
              <a:t>Mitigáció</a:t>
            </a:r>
            <a:r>
              <a:rPr lang="hu-HU" dirty="0" smtClean="0"/>
              <a:t>- Földgáz</a:t>
            </a:r>
            <a:endParaRPr lang="hu-HU" dirty="0"/>
          </a:p>
        </p:txBody>
      </p:sp>
      <p:sp>
        <p:nvSpPr>
          <p:cNvPr id="7" name="Triangle 6"/>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9" name="Straight Connector 8"/>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10" name="Chart 9"/>
          <p:cNvGraphicFramePr/>
          <p:nvPr>
            <p:extLst>
              <p:ext uri="{D42A27DB-BD31-4B8C-83A1-F6EECF244321}">
                <p14:modId xmlns:p14="http://schemas.microsoft.com/office/powerpoint/2010/main" val="123051419"/>
              </p:ext>
            </p:extLst>
          </p:nvPr>
        </p:nvGraphicFramePr>
        <p:xfrm>
          <a:off x="5388429" y="1719494"/>
          <a:ext cx="5562598" cy="36956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32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778829" y="123830"/>
            <a:ext cx="1709057" cy="614589"/>
          </a:xfrm>
        </p:spPr>
        <p:txBody>
          <a:bodyPr>
            <a:normAutofit fontScale="90000"/>
          </a:bodyPr>
          <a:lstStyle/>
          <a:p>
            <a:r>
              <a:rPr lang="hu-HU" smtClean="0"/>
              <a:t>Energia</a:t>
            </a:r>
            <a:endParaRPr lang="hu-HU" dirty="0"/>
          </a:p>
        </p:txBody>
      </p:sp>
      <p:sp>
        <p:nvSpPr>
          <p:cNvPr id="3" name="Content Placeholder 2"/>
          <p:cNvSpPr>
            <a:spLocks noGrp="1"/>
          </p:cNvSpPr>
          <p:nvPr>
            <p:ph idx="1"/>
          </p:nvPr>
        </p:nvSpPr>
        <p:spPr>
          <a:xfrm>
            <a:off x="4906054" y="1409106"/>
            <a:ext cx="6665459" cy="4609874"/>
          </a:xfrm>
        </p:spPr>
        <p:txBody>
          <a:bodyPr>
            <a:normAutofit/>
          </a:bodyPr>
          <a:lstStyle/>
          <a:p>
            <a:pPr lvl="0"/>
            <a:r>
              <a:rPr lang="hu-HU" sz="1800" dirty="0"/>
              <a:t>A lakosság éves CO2 kibocsátása: </a:t>
            </a:r>
            <a:r>
              <a:rPr lang="hu-HU" sz="1800" b="1" dirty="0"/>
              <a:t>427 073 t</a:t>
            </a:r>
            <a:endParaRPr lang="en-US" sz="1800" dirty="0"/>
          </a:p>
          <a:p>
            <a:pPr lvl="0"/>
            <a:r>
              <a:rPr lang="hu-HU" sz="1800" dirty="0"/>
              <a:t>Az ipar éves CO2 kibocsátása: </a:t>
            </a:r>
            <a:r>
              <a:rPr lang="hu-HU" sz="1800" b="1" dirty="0"/>
              <a:t>1 534 520 t </a:t>
            </a:r>
            <a:endParaRPr lang="en-US" sz="1800" dirty="0"/>
          </a:p>
          <a:p>
            <a:pPr lvl="0"/>
            <a:r>
              <a:rPr lang="hu-HU" sz="1800" dirty="0"/>
              <a:t>A szolgáltató szektor éves CO2 kibocsátása </a:t>
            </a:r>
            <a:r>
              <a:rPr lang="hu-HU" sz="1800" b="1" dirty="0"/>
              <a:t>370 994 </a:t>
            </a:r>
            <a:r>
              <a:rPr lang="hu-HU" sz="1800" b="1" dirty="0" smtClean="0"/>
              <a:t>t</a:t>
            </a:r>
            <a:endParaRPr lang="en-US" sz="1800" dirty="0"/>
          </a:p>
          <a:p>
            <a:pPr marL="0" lvl="0" indent="0">
              <a:buNone/>
            </a:pPr>
            <a:endParaRPr lang="en-US" sz="1800" dirty="0"/>
          </a:p>
          <a:p>
            <a:pPr marL="0" indent="0" algn="just">
              <a:buNone/>
            </a:pPr>
            <a:r>
              <a:rPr lang="hu-HU" sz="1800" dirty="0"/>
              <a:t>Mind a villamos energia, mind a földgázfogyasztás tekintetében rámutattunk, hogy a háztartások, az ipar és a szolgáltatások hármas egysége a legmeghatározóbb fogyasztó, egyben a legmagasabb ÜHG kibocsátást eredményező szegmens. Az energia fogyasztást középtávon meghatározó tényezők a következők: </a:t>
            </a:r>
            <a:endParaRPr lang="en-US" sz="1800" dirty="0"/>
          </a:p>
          <a:p>
            <a:pPr lvl="0"/>
            <a:r>
              <a:rPr lang="hu-HU" sz="1800" dirty="0"/>
              <a:t>A jelentős ipari </a:t>
            </a:r>
            <a:r>
              <a:rPr lang="hu-HU" sz="1800" dirty="0" smtClean="0"/>
              <a:t>túlsúly </a:t>
            </a:r>
            <a:r>
              <a:rPr lang="hu-HU" sz="1800" dirty="0"/>
              <a:t>miatt a technológia változás és a kapacitások bővülése</a:t>
            </a:r>
            <a:endParaRPr lang="en-US" sz="1800" dirty="0"/>
          </a:p>
          <a:p>
            <a:pPr lvl="0"/>
            <a:r>
              <a:rPr lang="hu-HU" sz="1800" dirty="0"/>
              <a:t>A telek és </a:t>
            </a:r>
            <a:r>
              <a:rPr lang="hu-HU" sz="1800" dirty="0" err="1"/>
              <a:t>nyarak</a:t>
            </a:r>
            <a:r>
              <a:rPr lang="hu-HU" sz="1800" dirty="0"/>
              <a:t> átlaghőmérsékletének változása</a:t>
            </a:r>
            <a:endParaRPr lang="en-US" sz="1800" dirty="0"/>
          </a:p>
          <a:p>
            <a:pPr lvl="0"/>
            <a:r>
              <a:rPr lang="hu-HU" sz="1800" dirty="0"/>
              <a:t>A szolgáltató szektor teljesítménye, </a:t>
            </a:r>
            <a:r>
              <a:rPr lang="hu-HU" sz="1800" dirty="0" smtClean="0"/>
              <a:t>szolgáltató </a:t>
            </a:r>
            <a:r>
              <a:rPr lang="hu-HU" sz="1800" dirty="0"/>
              <a:t>vállalkozások számbeli növekedése</a:t>
            </a:r>
            <a:endParaRPr lang="en-US" sz="1800" dirty="0"/>
          </a:p>
          <a:p>
            <a:endParaRPr lang="hu-HU" sz="1600" dirty="0"/>
          </a:p>
        </p:txBody>
      </p:sp>
      <p:sp>
        <p:nvSpPr>
          <p:cNvPr id="4" name="Triangle 3"/>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8" name="Straight Connector 7"/>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86" y="1099212"/>
            <a:ext cx="4222311" cy="5606388"/>
          </a:xfrm>
          <a:prstGeom prst="rect">
            <a:avLst/>
          </a:prstGeom>
        </p:spPr>
      </p:pic>
    </p:spTree>
    <p:extLst>
      <p:ext uri="{BB962C8B-B14F-4D97-AF65-F5344CB8AC3E}">
        <p14:creationId xmlns:p14="http://schemas.microsoft.com/office/powerpoint/2010/main" val="926881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5427" y="-149906"/>
            <a:ext cx="10515600" cy="1325563"/>
          </a:xfrm>
        </p:spPr>
        <p:txBody>
          <a:bodyPr/>
          <a:lstStyle/>
          <a:p>
            <a:r>
              <a:rPr lang="hu-HU" dirty="0" err="1" smtClean="0"/>
              <a:t>Mitigáció</a:t>
            </a:r>
            <a:r>
              <a:rPr lang="hu-HU" dirty="0" smtClean="0"/>
              <a:t>- Nagyipar</a:t>
            </a:r>
            <a:endParaRPr lang="hu-HU" dirty="0"/>
          </a:p>
        </p:txBody>
      </p:sp>
      <p:sp>
        <p:nvSpPr>
          <p:cNvPr id="11" name="Rectangle 10"/>
          <p:cNvSpPr/>
          <p:nvPr/>
        </p:nvSpPr>
        <p:spPr>
          <a:xfrm>
            <a:off x="435427" y="1230549"/>
            <a:ext cx="5535386" cy="2585323"/>
          </a:xfrm>
          <a:prstGeom prst="rect">
            <a:avLst/>
          </a:prstGeom>
        </p:spPr>
        <p:txBody>
          <a:bodyPr wrap="square">
            <a:spAutoFit/>
          </a:bodyPr>
          <a:lstStyle/>
          <a:p>
            <a:pPr algn="just"/>
            <a:r>
              <a:rPr lang="hu-HU" dirty="0"/>
              <a:t>7 év alatt 14%-</a:t>
            </a:r>
            <a:r>
              <a:rPr lang="hu-HU" dirty="0" err="1"/>
              <a:t>os</a:t>
            </a:r>
            <a:r>
              <a:rPr lang="hu-HU" dirty="0"/>
              <a:t> ÜHG csökkenés prognosztizálható a 2013-as bázishoz </a:t>
            </a:r>
            <a:r>
              <a:rPr lang="hu-HU" dirty="0" smtClean="0"/>
              <a:t>képest. </a:t>
            </a:r>
            <a:r>
              <a:rPr lang="hu-HU" dirty="0"/>
              <a:t>A termelés fluktuációja lehet a legerősebb indok az adatsor képe mellett, 2017 és 2020 között azonban így is 6,4% csökkenés prognosztizálható. </a:t>
            </a:r>
            <a:endParaRPr lang="en-US" dirty="0"/>
          </a:p>
          <a:p>
            <a:endParaRPr lang="hu-HU" dirty="0" smtClean="0"/>
          </a:p>
          <a:p>
            <a:pPr algn="just"/>
            <a:r>
              <a:rPr lang="hu-HU" dirty="0" smtClean="0"/>
              <a:t>Összeségében</a:t>
            </a:r>
            <a:r>
              <a:rPr lang="hu-HU" dirty="0"/>
              <a:t>, az ETS rendszer adatai szerint a Fejér megyei </a:t>
            </a:r>
            <a:r>
              <a:rPr lang="hu-HU" dirty="0" err="1"/>
              <a:t>nagykibocsájtók</a:t>
            </a:r>
            <a:r>
              <a:rPr lang="hu-HU" dirty="0"/>
              <a:t> 2017-ben 2.612.764 t karbonkredittel, azaz </a:t>
            </a:r>
            <a:r>
              <a:rPr lang="hu-HU" b="1" dirty="0"/>
              <a:t>2.612.764 t CO2</a:t>
            </a:r>
            <a:r>
              <a:rPr lang="hu-HU" dirty="0"/>
              <a:t> kibocsátással rendelkeznek.</a:t>
            </a:r>
          </a:p>
        </p:txBody>
      </p:sp>
      <p:sp>
        <p:nvSpPr>
          <p:cNvPr id="12" name="Triangle 11"/>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4" name="Straight Connector 13"/>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5" name="Picture 14"/>
          <p:cNvPicPr/>
          <p:nvPr/>
        </p:nvPicPr>
        <p:blipFill>
          <a:blip r:embed="rId2">
            <a:extLst>
              <a:ext uri="{28A0092B-C50C-407E-A947-70E740481C1C}">
                <a14:useLocalDpi xmlns:a14="http://schemas.microsoft.com/office/drawing/2010/main" val="0"/>
              </a:ext>
            </a:extLst>
          </a:blip>
          <a:stretch>
            <a:fillRect/>
          </a:stretch>
        </p:blipFill>
        <p:spPr>
          <a:xfrm>
            <a:off x="6373586" y="965346"/>
            <a:ext cx="4950877" cy="2621002"/>
          </a:xfrm>
          <a:prstGeom prst="rect">
            <a:avLst/>
          </a:prstGeom>
        </p:spPr>
      </p:pic>
      <p:pic>
        <p:nvPicPr>
          <p:cNvPr id="17" name="Picture 16"/>
          <p:cNvPicPr/>
          <p:nvPr/>
        </p:nvPicPr>
        <p:blipFill>
          <a:blip r:embed="rId3">
            <a:extLst>
              <a:ext uri="{28A0092B-C50C-407E-A947-70E740481C1C}">
                <a14:useLocalDpi xmlns:a14="http://schemas.microsoft.com/office/drawing/2010/main" val="0"/>
              </a:ext>
            </a:extLst>
          </a:blip>
          <a:stretch>
            <a:fillRect/>
          </a:stretch>
        </p:blipFill>
        <p:spPr>
          <a:xfrm>
            <a:off x="6373586" y="3719672"/>
            <a:ext cx="5052695" cy="279717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71954069"/>
              </p:ext>
            </p:extLst>
          </p:nvPr>
        </p:nvGraphicFramePr>
        <p:xfrm>
          <a:off x="249383" y="4631377"/>
          <a:ext cx="5978972" cy="1258784"/>
        </p:xfrm>
        <a:graphic>
          <a:graphicData uri="http://schemas.openxmlformats.org/drawingml/2006/table">
            <a:tbl>
              <a:tblPr firstRow="1" firstCol="1" bandRow="1">
                <a:tableStyleId>{93296810-A885-4BE3-A3E7-6D5BEEA58F35}</a:tableStyleId>
              </a:tblPr>
              <a:tblGrid>
                <a:gridCol w="1002558"/>
                <a:gridCol w="791141"/>
                <a:gridCol w="706313"/>
                <a:gridCol w="732966"/>
                <a:gridCol w="658953"/>
                <a:gridCol w="475802"/>
                <a:gridCol w="475802"/>
                <a:gridCol w="536822"/>
                <a:gridCol w="598615"/>
              </a:tblGrid>
              <a:tr h="629392">
                <a:tc>
                  <a:txBody>
                    <a:bodyPr/>
                    <a:lstStyle/>
                    <a:p>
                      <a:pPr>
                        <a:spcAft>
                          <a:spcPts val="0"/>
                        </a:spcAft>
                      </a:pPr>
                      <a:endParaRPr lang="en-US" sz="1200">
                        <a:effectLst/>
                        <a:latin typeface="Times New Roman" charset="0"/>
                        <a:ea typeface="Calibri" charset="0"/>
                      </a:endParaRPr>
                    </a:p>
                  </a:txBody>
                  <a:tcPr marL="38100" marR="38100" marT="19050" marB="19050"/>
                </a:tc>
                <a:tc>
                  <a:txBody>
                    <a:bodyPr/>
                    <a:lstStyle/>
                    <a:p>
                      <a:pPr>
                        <a:spcAft>
                          <a:spcPts val="0"/>
                        </a:spcAft>
                      </a:pPr>
                      <a:r>
                        <a:rPr lang="en-US" sz="1200" dirty="0" smtClean="0">
                          <a:effectLst/>
                        </a:rPr>
                        <a:t>2013</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smtClean="0">
                          <a:effectLst/>
                        </a:rPr>
                        <a:t>2014</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smtClean="0">
                          <a:effectLst/>
                        </a:rPr>
                        <a:t>2015</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smtClean="0">
                          <a:effectLst/>
                        </a:rPr>
                        <a:t>2016</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smtClean="0">
                          <a:effectLst/>
                        </a:rPr>
                        <a:t>2017</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smtClean="0">
                          <a:effectLst/>
                        </a:rPr>
                        <a:t>2018</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smtClean="0">
                          <a:effectLst/>
                        </a:rPr>
                        <a:t>2019</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smtClean="0">
                          <a:effectLst/>
                        </a:rPr>
                        <a:t>2020</a:t>
                      </a:r>
                      <a:endParaRPr lang="en-US" sz="1200" dirty="0">
                        <a:effectLst/>
                        <a:latin typeface="Times New Roman" charset="0"/>
                        <a:ea typeface="Calibri" charset="0"/>
                      </a:endParaRPr>
                    </a:p>
                  </a:txBody>
                  <a:tcPr marL="38100" marR="38100" marT="19050" marB="19050" anchor="ctr"/>
                </a:tc>
              </a:tr>
              <a:tr h="629392">
                <a:tc>
                  <a:txBody>
                    <a:bodyPr/>
                    <a:lstStyle/>
                    <a:p>
                      <a:pPr>
                        <a:spcAft>
                          <a:spcPts val="0"/>
                        </a:spcAft>
                      </a:pPr>
                      <a:r>
                        <a:rPr lang="en-US" sz="1200">
                          <a:effectLst/>
                        </a:rPr>
                        <a:t>Összesen</a:t>
                      </a:r>
                      <a:endParaRPr lang="en-US" sz="1200">
                        <a:effectLst/>
                        <a:latin typeface="Times New Roman" charset="0"/>
                        <a:ea typeface="Calibri" charset="0"/>
                      </a:endParaRPr>
                    </a:p>
                  </a:txBody>
                  <a:tcPr marL="38100" marR="38100" marT="19050" marB="19050"/>
                </a:tc>
                <a:tc>
                  <a:txBody>
                    <a:bodyPr/>
                    <a:lstStyle/>
                    <a:p>
                      <a:pPr>
                        <a:spcAft>
                          <a:spcPts val="0"/>
                        </a:spcAft>
                      </a:pPr>
                      <a:r>
                        <a:rPr lang="en-US" sz="1200" dirty="0">
                          <a:effectLst/>
                        </a:rPr>
                        <a:t>2.836.802</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a:effectLst/>
                        </a:rPr>
                        <a:t>1964379</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a:effectLst/>
                        </a:rPr>
                        <a:t>2722503</a:t>
                      </a:r>
                      <a:endParaRPr lang="en-US" sz="1200">
                        <a:effectLst/>
                        <a:latin typeface="Times New Roman" charset="0"/>
                        <a:ea typeface="Calibri" charset="0"/>
                      </a:endParaRPr>
                    </a:p>
                  </a:txBody>
                  <a:tcPr marL="38100" marR="38100" marT="19050" marB="19050" anchor="ctr"/>
                </a:tc>
                <a:tc>
                  <a:txBody>
                    <a:bodyPr/>
                    <a:lstStyle/>
                    <a:p>
                      <a:pPr>
                        <a:spcAft>
                          <a:spcPts val="0"/>
                        </a:spcAft>
                      </a:pPr>
                      <a:r>
                        <a:rPr lang="en-US" sz="1200" dirty="0">
                          <a:effectLst/>
                        </a:rPr>
                        <a:t>2667811</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a:effectLst/>
                        </a:rPr>
                        <a:t>2612764</a:t>
                      </a:r>
                      <a:endParaRPr lang="en-US" sz="1200">
                        <a:effectLst/>
                        <a:latin typeface="Times New Roman" charset="0"/>
                        <a:ea typeface="Calibri" charset="0"/>
                      </a:endParaRPr>
                    </a:p>
                  </a:txBody>
                  <a:tcPr marL="38100" marR="38100" marT="19050" marB="19050" anchor="ctr"/>
                </a:tc>
                <a:tc>
                  <a:txBody>
                    <a:bodyPr/>
                    <a:lstStyle/>
                    <a:p>
                      <a:pPr>
                        <a:spcAft>
                          <a:spcPts val="0"/>
                        </a:spcAft>
                      </a:pPr>
                      <a:r>
                        <a:rPr lang="en-US" sz="1200">
                          <a:effectLst/>
                        </a:rPr>
                        <a:t>2557409</a:t>
                      </a:r>
                      <a:endParaRPr lang="en-US" sz="1200">
                        <a:effectLst/>
                        <a:latin typeface="Times New Roman" charset="0"/>
                        <a:ea typeface="Calibri" charset="0"/>
                      </a:endParaRPr>
                    </a:p>
                  </a:txBody>
                  <a:tcPr marL="38100" marR="38100" marT="19050" marB="19050" anchor="ctr"/>
                </a:tc>
                <a:tc>
                  <a:txBody>
                    <a:bodyPr/>
                    <a:lstStyle/>
                    <a:p>
                      <a:pPr>
                        <a:spcAft>
                          <a:spcPts val="0"/>
                        </a:spcAft>
                      </a:pPr>
                      <a:r>
                        <a:rPr lang="en-US" sz="1200">
                          <a:effectLst/>
                        </a:rPr>
                        <a:t>2501598</a:t>
                      </a:r>
                      <a:endParaRPr lang="en-US" sz="1200">
                        <a:effectLst/>
                        <a:latin typeface="Times New Roman" charset="0"/>
                        <a:ea typeface="Calibri" charset="0"/>
                      </a:endParaRPr>
                    </a:p>
                  </a:txBody>
                  <a:tcPr marL="38100" marR="38100" marT="19050" marB="19050" anchor="ctr"/>
                </a:tc>
                <a:tc>
                  <a:txBody>
                    <a:bodyPr/>
                    <a:lstStyle/>
                    <a:p>
                      <a:pPr>
                        <a:spcAft>
                          <a:spcPts val="0"/>
                        </a:spcAft>
                      </a:pPr>
                      <a:r>
                        <a:rPr lang="en-US" sz="1200" dirty="0">
                          <a:effectLst/>
                        </a:rPr>
                        <a:t>2445790</a:t>
                      </a:r>
                      <a:endParaRPr lang="en-US" sz="1200" dirty="0">
                        <a:effectLst/>
                        <a:latin typeface="Times New Roman" charset="0"/>
                        <a:ea typeface="Calibri" charset="0"/>
                      </a:endParaRPr>
                    </a:p>
                  </a:txBody>
                  <a:tcPr marL="38100" marR="38100" marT="19050" marB="19050" anchor="ctr"/>
                </a:tc>
              </a:tr>
            </a:tbl>
          </a:graphicData>
        </a:graphic>
      </p:graphicFrame>
    </p:spTree>
    <p:extLst>
      <p:ext uri="{BB962C8B-B14F-4D97-AF65-F5344CB8AC3E}">
        <p14:creationId xmlns:p14="http://schemas.microsoft.com/office/powerpoint/2010/main" val="1559325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165"/>
            <a:ext cx="5627914" cy="821418"/>
          </a:xfrm>
        </p:spPr>
        <p:txBody>
          <a:bodyPr/>
          <a:lstStyle/>
          <a:p>
            <a:r>
              <a:rPr lang="hu-HU" dirty="0" err="1" smtClean="0"/>
              <a:t>Mitigáció</a:t>
            </a:r>
            <a:r>
              <a:rPr lang="hu-HU" dirty="0" smtClean="0"/>
              <a:t>- Közlekedés</a:t>
            </a:r>
            <a:endParaRPr lang="hu-HU"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35563356"/>
              </p:ext>
            </p:extLst>
          </p:nvPr>
        </p:nvGraphicFramePr>
        <p:xfrm>
          <a:off x="361043" y="4682452"/>
          <a:ext cx="5310413" cy="891034"/>
        </p:xfrm>
        <a:graphic>
          <a:graphicData uri="http://schemas.openxmlformats.org/drawingml/2006/table">
            <a:tbl>
              <a:tblPr firstRow="1" firstCol="1" bandRow="1">
                <a:tableStyleId>{93296810-A885-4BE3-A3E7-6D5BEEA58F35}</a:tableStyleId>
              </a:tblPr>
              <a:tblGrid>
                <a:gridCol w="1160481"/>
                <a:gridCol w="847930"/>
                <a:gridCol w="1090112"/>
                <a:gridCol w="1312943"/>
                <a:gridCol w="898947"/>
              </a:tblGrid>
              <a:tr h="539397">
                <a:tc>
                  <a:txBody>
                    <a:bodyPr/>
                    <a:lstStyle/>
                    <a:p>
                      <a:pPr algn="ctr">
                        <a:lnSpc>
                          <a:spcPct val="112000"/>
                        </a:lnSpc>
                        <a:spcBef>
                          <a:spcPts val="1000"/>
                        </a:spcBef>
                        <a:spcAft>
                          <a:spcPts val="0"/>
                        </a:spcAft>
                      </a:pPr>
                      <a:r>
                        <a:rPr lang="hu-HU" sz="1000" dirty="0">
                          <a:effectLst/>
                        </a:rPr>
                        <a:t> </a:t>
                      </a:r>
                      <a:endParaRPr lang="en-US" sz="1100" dirty="0">
                        <a:effectLst/>
                        <a:latin typeface="Times New Roman" charset="0"/>
                        <a:ea typeface="Calibri" charset="0"/>
                      </a:endParaRPr>
                    </a:p>
                  </a:txBody>
                  <a:tcPr marL="61151" marR="61151" marT="0" marB="0"/>
                </a:tc>
                <a:tc>
                  <a:txBody>
                    <a:bodyPr/>
                    <a:lstStyle/>
                    <a:p>
                      <a:pPr algn="ctr">
                        <a:lnSpc>
                          <a:spcPct val="112000"/>
                        </a:lnSpc>
                        <a:spcBef>
                          <a:spcPts val="1000"/>
                        </a:spcBef>
                        <a:spcAft>
                          <a:spcPts val="0"/>
                        </a:spcAft>
                      </a:pPr>
                      <a:r>
                        <a:rPr lang="hu-HU" sz="1000">
                          <a:effectLst/>
                        </a:rPr>
                        <a:t>Egyéni közlekedés</a:t>
                      </a:r>
                      <a:endParaRPr lang="en-US" sz="1100">
                        <a:effectLst/>
                        <a:latin typeface="Times New Roman" charset="0"/>
                        <a:ea typeface="Calibri" charset="0"/>
                      </a:endParaRPr>
                    </a:p>
                  </a:txBody>
                  <a:tcPr marL="61151" marR="61151" marT="0" marB="0"/>
                </a:tc>
                <a:tc>
                  <a:txBody>
                    <a:bodyPr/>
                    <a:lstStyle/>
                    <a:p>
                      <a:pPr algn="ctr">
                        <a:lnSpc>
                          <a:spcPct val="112000"/>
                        </a:lnSpc>
                        <a:spcBef>
                          <a:spcPts val="1000"/>
                        </a:spcBef>
                        <a:spcAft>
                          <a:spcPts val="0"/>
                        </a:spcAft>
                      </a:pPr>
                      <a:r>
                        <a:rPr lang="hu-HU" sz="1000">
                          <a:effectLst/>
                        </a:rPr>
                        <a:t>Tömegközlekedés </a:t>
                      </a:r>
                      <a:endParaRPr lang="en-US" sz="1100">
                        <a:effectLst/>
                        <a:latin typeface="Times New Roman" charset="0"/>
                        <a:ea typeface="Calibri" charset="0"/>
                      </a:endParaRPr>
                    </a:p>
                  </a:txBody>
                  <a:tcPr marL="61151" marR="61151" marT="0" marB="0"/>
                </a:tc>
                <a:tc>
                  <a:txBody>
                    <a:bodyPr/>
                    <a:lstStyle/>
                    <a:p>
                      <a:pPr algn="ctr">
                        <a:lnSpc>
                          <a:spcPct val="112000"/>
                        </a:lnSpc>
                        <a:spcBef>
                          <a:spcPts val="1000"/>
                        </a:spcBef>
                        <a:spcAft>
                          <a:spcPts val="0"/>
                        </a:spcAft>
                      </a:pPr>
                      <a:r>
                        <a:rPr lang="hu-HU" sz="1000">
                          <a:effectLst/>
                        </a:rPr>
                        <a:t>Teherszállítás</a:t>
                      </a:r>
                      <a:endParaRPr lang="en-US" sz="1100">
                        <a:effectLst/>
                        <a:latin typeface="Times New Roman" charset="0"/>
                        <a:ea typeface="Calibri" charset="0"/>
                      </a:endParaRPr>
                    </a:p>
                  </a:txBody>
                  <a:tcPr marL="61151" marR="61151" marT="0" marB="0"/>
                </a:tc>
                <a:tc>
                  <a:txBody>
                    <a:bodyPr/>
                    <a:lstStyle/>
                    <a:p>
                      <a:pPr algn="ctr">
                        <a:lnSpc>
                          <a:spcPct val="112000"/>
                        </a:lnSpc>
                        <a:spcBef>
                          <a:spcPts val="1000"/>
                        </a:spcBef>
                        <a:spcAft>
                          <a:spcPts val="0"/>
                        </a:spcAft>
                      </a:pPr>
                      <a:r>
                        <a:rPr lang="hu-HU" sz="1000">
                          <a:effectLst/>
                        </a:rPr>
                        <a:t>Összesen</a:t>
                      </a:r>
                      <a:endParaRPr lang="en-US" sz="1100">
                        <a:effectLst/>
                        <a:latin typeface="Times New Roman" charset="0"/>
                        <a:ea typeface="Calibri" charset="0"/>
                      </a:endParaRPr>
                    </a:p>
                  </a:txBody>
                  <a:tcPr marL="61151" marR="61151" marT="0" marB="0"/>
                </a:tc>
              </a:tr>
              <a:tr h="351637">
                <a:tc>
                  <a:txBody>
                    <a:bodyPr/>
                    <a:lstStyle/>
                    <a:p>
                      <a:pPr algn="just">
                        <a:lnSpc>
                          <a:spcPct val="112000"/>
                        </a:lnSpc>
                        <a:spcBef>
                          <a:spcPts val="1000"/>
                        </a:spcBef>
                        <a:spcAft>
                          <a:spcPts val="0"/>
                        </a:spcAft>
                      </a:pPr>
                      <a:r>
                        <a:rPr lang="hu-HU" sz="1000" dirty="0">
                          <a:effectLst/>
                        </a:rPr>
                        <a:t>CO 2 kibocsátás (t)</a:t>
                      </a:r>
                      <a:endParaRPr lang="en-US" sz="1100" dirty="0">
                        <a:effectLst/>
                        <a:latin typeface="Times New Roman" charset="0"/>
                        <a:ea typeface="Calibri" charset="0"/>
                      </a:endParaRPr>
                    </a:p>
                  </a:txBody>
                  <a:tcPr marL="61151" marR="61151" marT="0" marB="0"/>
                </a:tc>
                <a:tc>
                  <a:txBody>
                    <a:bodyPr/>
                    <a:lstStyle/>
                    <a:p>
                      <a:pPr algn="ctr">
                        <a:lnSpc>
                          <a:spcPct val="112000"/>
                        </a:lnSpc>
                        <a:spcBef>
                          <a:spcPts val="1000"/>
                        </a:spcBef>
                        <a:spcAft>
                          <a:spcPts val="0"/>
                        </a:spcAft>
                      </a:pPr>
                      <a:r>
                        <a:rPr lang="hu-HU" sz="1100" dirty="0">
                          <a:effectLst/>
                          <a:latin typeface="Times New Roman" charset="0"/>
                          <a:ea typeface="Calibri" charset="0"/>
                        </a:rPr>
                        <a:t>176 541,05</a:t>
                      </a:r>
                      <a:endParaRPr lang="en-US" sz="1200" dirty="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dirty="0">
                          <a:effectLst/>
                          <a:latin typeface="Times New Roman" charset="0"/>
                          <a:ea typeface="Calibri" charset="0"/>
                        </a:rPr>
                        <a:t>68 667</a:t>
                      </a:r>
                      <a:endParaRPr lang="en-US" sz="1200" dirty="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dirty="0">
                          <a:effectLst/>
                          <a:latin typeface="Times New Roman" charset="0"/>
                          <a:ea typeface="Calibri" charset="0"/>
                        </a:rPr>
                        <a:t>410 367</a:t>
                      </a:r>
                      <a:endParaRPr lang="en-US" sz="1200" dirty="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dirty="0">
                          <a:effectLst/>
                          <a:latin typeface="Times New Roman" charset="0"/>
                          <a:ea typeface="Calibri" charset="0"/>
                        </a:rPr>
                        <a:t>655 574,98</a:t>
                      </a:r>
                      <a:endParaRPr lang="en-US" sz="1200" dirty="0">
                        <a:effectLst/>
                        <a:latin typeface="Times New Roman" charset="0"/>
                        <a:ea typeface="Calibri" charset="0"/>
                      </a:endParaRPr>
                    </a:p>
                  </a:txBody>
                  <a:tcPr marL="68580" marR="68580" marT="0" marB="0"/>
                </a:tc>
              </a:tr>
            </a:tbl>
          </a:graphicData>
        </a:graphic>
      </p:graphicFrame>
      <p:sp>
        <p:nvSpPr>
          <p:cNvPr id="6" name="Rectangle 5"/>
          <p:cNvSpPr/>
          <p:nvPr/>
        </p:nvSpPr>
        <p:spPr>
          <a:xfrm>
            <a:off x="5830784" y="878911"/>
            <a:ext cx="5740729" cy="5909310"/>
          </a:xfrm>
          <a:prstGeom prst="rect">
            <a:avLst/>
          </a:prstGeom>
        </p:spPr>
        <p:txBody>
          <a:bodyPr wrap="square">
            <a:spAutoFit/>
          </a:bodyPr>
          <a:lstStyle/>
          <a:p>
            <a:pPr algn="just"/>
            <a:r>
              <a:rPr lang="hu-HU" dirty="0"/>
              <a:t>A közlekedés így, mint látható, önmagában viszonylag magas, </a:t>
            </a:r>
            <a:r>
              <a:rPr lang="hu-HU" b="1" dirty="0"/>
              <a:t>655 574,98 t CO2-t</a:t>
            </a:r>
            <a:r>
              <a:rPr lang="hu-HU" dirty="0"/>
              <a:t> kitevő kibocsátással rendelkezik. A statisztika alapján elmondható, hogy az országos átlag feletti megyei kibocsátás legnagyobb szeletét kb. hasonló arányban az egyéni és a teherszállítás adja. Az összetétel oka a fő logisztikai útvonalak és 3 autópálya jelenléte, melynek folyamán hatalmas átmenő forgalmat érzékelhetünk a fő közlekedési vonalakon. A prognózis így középtávon illeszkedik a gazdasági növekedési pályák megvalósulásához. Az export kapcsolatok erősödése, valamint a gazdaság fellendülése esetén az észak déli és kelet- nyugati forgalom növekedésére, így az ÜHG kibocsátás növekedésére számíthatunk, míg egy esetleges újabb recesszió visszafoghatja a forgalom </a:t>
            </a:r>
            <a:r>
              <a:rPr lang="hu-HU" dirty="0" smtClean="0"/>
              <a:t>bővülését.</a:t>
            </a:r>
            <a:endParaRPr lang="hu-HU" dirty="0"/>
          </a:p>
          <a:p>
            <a:pPr algn="just"/>
            <a:r>
              <a:rPr lang="hu-HU" dirty="0"/>
              <a:t>A prognózist a továbbiakban befolyásolja a megyei motorizáció szintje is, mely a KSH adatai alapján 2001 és 2015 között </a:t>
            </a:r>
            <a:r>
              <a:rPr lang="hu-HU" b="1" dirty="0"/>
              <a:t>7,82%-</a:t>
            </a:r>
            <a:r>
              <a:rPr lang="hu-HU" b="1" dirty="0" err="1"/>
              <a:t>al</a:t>
            </a:r>
            <a:r>
              <a:rPr lang="hu-HU" b="1" dirty="0"/>
              <a:t> </a:t>
            </a:r>
            <a:r>
              <a:rPr lang="hu-HU" dirty="0"/>
              <a:t>bővült a benzin üzemű személygépjárművek </a:t>
            </a:r>
            <a:r>
              <a:rPr lang="hu-HU" dirty="0" smtClean="0"/>
              <a:t>tekintetében</a:t>
            </a:r>
            <a:r>
              <a:rPr lang="hu-HU" dirty="0"/>
              <a:t>, míg a diesel járművek száma több mint háromszorosára duzzadt, </a:t>
            </a:r>
            <a:r>
              <a:rPr lang="hu-HU" b="1" dirty="0"/>
              <a:t>10 734 db-ról, 39 039 darabra. </a:t>
            </a:r>
            <a:r>
              <a:rPr lang="hu-HU" dirty="0"/>
              <a:t>A benzinüzemű járművek darabszáma 2015-ben </a:t>
            </a:r>
            <a:r>
              <a:rPr lang="hu-HU" b="1" dirty="0"/>
              <a:t>100 223 db </a:t>
            </a:r>
            <a:r>
              <a:rPr lang="hu-HU" dirty="0"/>
              <a:t>volt.</a:t>
            </a:r>
          </a:p>
        </p:txBody>
      </p:sp>
      <p:sp>
        <p:nvSpPr>
          <p:cNvPr id="7" name="Triangle 6"/>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8" name="Straight Connector 7"/>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1205115539"/>
              </p:ext>
            </p:extLst>
          </p:nvPr>
        </p:nvGraphicFramePr>
        <p:xfrm>
          <a:off x="838200" y="1099458"/>
          <a:ext cx="3786249" cy="3140031"/>
        </p:xfrm>
        <a:graphic>
          <a:graphicData uri="http://schemas.openxmlformats.org/drawingml/2006/table">
            <a:tbl>
              <a:tblPr firstRow="1" firstCol="1" bandRow="1">
                <a:tableStyleId>{93296810-A885-4BE3-A3E7-6D5BEEA58F35}</a:tableStyleId>
              </a:tblPr>
              <a:tblGrid>
                <a:gridCol w="2105154"/>
                <a:gridCol w="1681095"/>
              </a:tblGrid>
              <a:tr h="363010">
                <a:tc>
                  <a:txBody>
                    <a:bodyPr/>
                    <a:lstStyle/>
                    <a:p>
                      <a:pPr>
                        <a:spcAft>
                          <a:spcPts val="0"/>
                        </a:spcAft>
                      </a:pPr>
                      <a:r>
                        <a:rPr lang="en-US" sz="1000">
                          <a:effectLst/>
                        </a:rPr>
                        <a:t>Típus</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00">
                          <a:effectLst/>
                        </a:rPr>
                        <a:t>Futásteljesítmény (járműkm/nap)</a:t>
                      </a:r>
                      <a:endParaRPr lang="en-US" sz="1200">
                        <a:effectLst/>
                        <a:latin typeface="Times New Roman" charset="0"/>
                        <a:ea typeface="Calibri" charset="0"/>
                      </a:endParaRPr>
                    </a:p>
                  </a:txBody>
                  <a:tcPr marL="68580" marR="68580" marT="0" marB="0" anchor="b"/>
                </a:tc>
              </a:tr>
              <a:tr h="196630">
                <a:tc>
                  <a:txBody>
                    <a:bodyPr/>
                    <a:lstStyle/>
                    <a:p>
                      <a:pPr>
                        <a:spcAft>
                          <a:spcPts val="0"/>
                        </a:spcAft>
                      </a:pPr>
                      <a:r>
                        <a:rPr lang="en-US" sz="1000">
                          <a:effectLst/>
                        </a:rPr>
                        <a:t>személygépkocsi</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2 644 008</a:t>
                      </a:r>
                      <a:endParaRPr lang="en-US" sz="1200">
                        <a:effectLst/>
                        <a:latin typeface="Times New Roman" charset="0"/>
                        <a:ea typeface="Calibri" charset="0"/>
                      </a:endParaRPr>
                    </a:p>
                  </a:txBody>
                  <a:tcPr marL="68580" marR="68580" marT="0" marB="0"/>
                </a:tc>
              </a:tr>
              <a:tr h="196630">
                <a:tc>
                  <a:txBody>
                    <a:bodyPr/>
                    <a:lstStyle/>
                    <a:p>
                      <a:pPr>
                        <a:spcAft>
                          <a:spcPts val="0"/>
                        </a:spcAft>
                      </a:pPr>
                      <a:r>
                        <a:rPr lang="en-US" sz="1000">
                          <a:effectLst/>
                        </a:rPr>
                        <a:t>kistehergépkocsi</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569 661</a:t>
                      </a:r>
                      <a:endParaRPr lang="en-US" sz="1200">
                        <a:effectLst/>
                        <a:latin typeface="Times New Roman" charset="0"/>
                        <a:ea typeface="Calibri" charset="0"/>
                      </a:endParaRPr>
                    </a:p>
                  </a:txBody>
                  <a:tcPr marL="68580" marR="68580" marT="0" marB="0"/>
                </a:tc>
              </a:tr>
              <a:tr h="196630">
                <a:tc>
                  <a:txBody>
                    <a:bodyPr/>
                    <a:lstStyle/>
                    <a:p>
                      <a:pPr>
                        <a:spcAft>
                          <a:spcPts val="0"/>
                        </a:spcAft>
                      </a:pPr>
                      <a:r>
                        <a:rPr lang="en-US" sz="1000">
                          <a:effectLst/>
                        </a:rPr>
                        <a:t>egyes autóbusz</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181 936</a:t>
                      </a:r>
                      <a:endParaRPr lang="en-US" sz="1200">
                        <a:effectLst/>
                        <a:latin typeface="Times New Roman" charset="0"/>
                        <a:ea typeface="Calibri" charset="0"/>
                      </a:endParaRPr>
                    </a:p>
                  </a:txBody>
                  <a:tcPr marL="68580" marR="68580" marT="0" marB="0"/>
                </a:tc>
              </a:tr>
              <a:tr h="196630">
                <a:tc>
                  <a:txBody>
                    <a:bodyPr/>
                    <a:lstStyle/>
                    <a:p>
                      <a:pPr>
                        <a:spcAft>
                          <a:spcPts val="0"/>
                        </a:spcAft>
                      </a:pPr>
                      <a:r>
                        <a:rPr lang="en-US" sz="1000">
                          <a:effectLst/>
                        </a:rPr>
                        <a:t>csuklós autóbusz</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17 282</a:t>
                      </a:r>
                      <a:endParaRPr lang="en-US" sz="1200">
                        <a:effectLst/>
                        <a:latin typeface="Times New Roman" charset="0"/>
                        <a:ea typeface="Calibri" charset="0"/>
                      </a:endParaRPr>
                    </a:p>
                  </a:txBody>
                  <a:tcPr marL="68580" marR="68580" marT="0" marB="0"/>
                </a:tc>
              </a:tr>
              <a:tr h="220831">
                <a:tc>
                  <a:txBody>
                    <a:bodyPr/>
                    <a:lstStyle/>
                    <a:p>
                      <a:pPr>
                        <a:spcAft>
                          <a:spcPts val="0"/>
                        </a:spcAft>
                      </a:pPr>
                      <a:r>
                        <a:rPr lang="en-US" sz="1000">
                          <a:effectLst/>
                        </a:rPr>
                        <a:t>közepes nehéz tgk.</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136 172</a:t>
                      </a:r>
                      <a:endParaRPr lang="en-US" sz="1200">
                        <a:effectLst/>
                        <a:latin typeface="Times New Roman" charset="0"/>
                        <a:ea typeface="Calibri" charset="0"/>
                      </a:endParaRPr>
                    </a:p>
                  </a:txBody>
                  <a:tcPr marL="68580" marR="68580" marT="0" marB="0"/>
                </a:tc>
              </a:tr>
              <a:tr h="196630">
                <a:tc>
                  <a:txBody>
                    <a:bodyPr/>
                    <a:lstStyle/>
                    <a:p>
                      <a:pPr>
                        <a:spcAft>
                          <a:spcPts val="0"/>
                        </a:spcAft>
                      </a:pPr>
                      <a:r>
                        <a:rPr lang="en-US" sz="1000">
                          <a:effectLst/>
                        </a:rPr>
                        <a:t>nehéz tgk.</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165 494</a:t>
                      </a:r>
                      <a:endParaRPr lang="en-US" sz="1200">
                        <a:effectLst/>
                        <a:latin typeface="Times New Roman" charset="0"/>
                        <a:ea typeface="Calibri" charset="0"/>
                      </a:endParaRPr>
                    </a:p>
                  </a:txBody>
                  <a:tcPr marL="68580" marR="68580" marT="0" marB="0"/>
                </a:tc>
              </a:tr>
              <a:tr h="196630">
                <a:tc>
                  <a:txBody>
                    <a:bodyPr/>
                    <a:lstStyle/>
                    <a:p>
                      <a:pPr>
                        <a:spcAft>
                          <a:spcPts val="0"/>
                        </a:spcAft>
                      </a:pPr>
                      <a:r>
                        <a:rPr lang="en-US" sz="1000">
                          <a:effectLst/>
                        </a:rPr>
                        <a:t>pótkocsis tgk.</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130 590</a:t>
                      </a:r>
                      <a:endParaRPr lang="en-US" sz="1200">
                        <a:effectLst/>
                        <a:latin typeface="Times New Roman" charset="0"/>
                        <a:ea typeface="Calibri" charset="0"/>
                      </a:endParaRPr>
                    </a:p>
                  </a:txBody>
                  <a:tcPr marL="68580" marR="68580" marT="0" marB="0"/>
                </a:tc>
              </a:tr>
              <a:tr h="196630">
                <a:tc>
                  <a:txBody>
                    <a:bodyPr/>
                    <a:lstStyle/>
                    <a:p>
                      <a:pPr>
                        <a:spcAft>
                          <a:spcPts val="0"/>
                        </a:spcAft>
                      </a:pPr>
                      <a:r>
                        <a:rPr lang="en-US" sz="1000">
                          <a:effectLst/>
                        </a:rPr>
                        <a:t>nyerges tgk.</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446 219</a:t>
                      </a:r>
                      <a:endParaRPr lang="en-US" sz="1200">
                        <a:effectLst/>
                        <a:latin typeface="Times New Roman" charset="0"/>
                        <a:ea typeface="Calibri" charset="0"/>
                      </a:endParaRPr>
                    </a:p>
                  </a:txBody>
                  <a:tcPr marL="68580" marR="68580" marT="0" marB="0"/>
                </a:tc>
              </a:tr>
              <a:tr h="196630">
                <a:tc>
                  <a:txBody>
                    <a:bodyPr/>
                    <a:lstStyle/>
                    <a:p>
                      <a:pPr>
                        <a:spcAft>
                          <a:spcPts val="0"/>
                        </a:spcAft>
                      </a:pPr>
                      <a:r>
                        <a:rPr lang="en-US" sz="1000">
                          <a:effectLst/>
                        </a:rPr>
                        <a:t>speciális</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3 914</a:t>
                      </a:r>
                      <a:endParaRPr lang="en-US" sz="1200">
                        <a:effectLst/>
                        <a:latin typeface="Times New Roman" charset="0"/>
                        <a:ea typeface="Calibri" charset="0"/>
                      </a:endParaRPr>
                    </a:p>
                  </a:txBody>
                  <a:tcPr marL="68580" marR="68580" marT="0" marB="0"/>
                </a:tc>
              </a:tr>
              <a:tr h="196630">
                <a:tc>
                  <a:txBody>
                    <a:bodyPr/>
                    <a:lstStyle/>
                    <a:p>
                      <a:pPr>
                        <a:spcAft>
                          <a:spcPts val="0"/>
                        </a:spcAft>
                      </a:pPr>
                      <a:r>
                        <a:rPr lang="en-US" sz="1000">
                          <a:effectLst/>
                        </a:rPr>
                        <a:t>motorkerékpár</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37 046</a:t>
                      </a:r>
                      <a:endParaRPr lang="en-US" sz="1200">
                        <a:effectLst/>
                        <a:latin typeface="Times New Roman" charset="0"/>
                        <a:ea typeface="Calibri" charset="0"/>
                      </a:endParaRPr>
                    </a:p>
                  </a:txBody>
                  <a:tcPr marL="68580" marR="68580" marT="0" marB="0"/>
                </a:tc>
              </a:tr>
              <a:tr h="196630">
                <a:tc>
                  <a:txBody>
                    <a:bodyPr/>
                    <a:lstStyle/>
                    <a:p>
                      <a:pPr>
                        <a:spcAft>
                          <a:spcPts val="0"/>
                        </a:spcAft>
                      </a:pPr>
                      <a:r>
                        <a:rPr lang="en-US" sz="1000">
                          <a:effectLst/>
                        </a:rPr>
                        <a:t>lassú jármű</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48 044</a:t>
                      </a:r>
                      <a:endParaRPr lang="en-US" sz="1200">
                        <a:effectLst/>
                        <a:latin typeface="Times New Roman" charset="0"/>
                        <a:ea typeface="Calibri" charset="0"/>
                      </a:endParaRPr>
                    </a:p>
                  </a:txBody>
                  <a:tcPr marL="68580" marR="68580" marT="0" marB="0"/>
                </a:tc>
              </a:tr>
              <a:tr h="196630">
                <a:tc>
                  <a:txBody>
                    <a:bodyPr/>
                    <a:lstStyle/>
                    <a:p>
                      <a:pPr>
                        <a:spcAft>
                          <a:spcPts val="0"/>
                        </a:spcAft>
                      </a:pPr>
                      <a:r>
                        <a:rPr lang="en-US" sz="1000">
                          <a:effectLst/>
                        </a:rPr>
                        <a:t>autóbusz összesen</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199218</a:t>
                      </a:r>
                      <a:endParaRPr lang="en-US" sz="1200">
                        <a:effectLst/>
                        <a:latin typeface="Times New Roman" charset="0"/>
                        <a:ea typeface="Calibri" charset="0"/>
                      </a:endParaRPr>
                    </a:p>
                  </a:txBody>
                  <a:tcPr marL="68580" marR="68580" marT="0" marB="0"/>
                </a:tc>
              </a:tr>
              <a:tr h="196630">
                <a:tc>
                  <a:txBody>
                    <a:bodyPr/>
                    <a:lstStyle/>
                    <a:p>
                      <a:pPr>
                        <a:spcAft>
                          <a:spcPts val="0"/>
                        </a:spcAft>
                      </a:pPr>
                      <a:r>
                        <a:rPr lang="en-US" sz="1000">
                          <a:effectLst/>
                        </a:rPr>
                        <a:t>tehergépkocsik összesen</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353624</a:t>
                      </a:r>
                      <a:endParaRPr lang="en-US" sz="1200">
                        <a:effectLst/>
                        <a:latin typeface="Times New Roman" charset="0"/>
                        <a:ea typeface="Calibri" charset="0"/>
                      </a:endParaRPr>
                    </a:p>
                  </a:txBody>
                  <a:tcPr marL="68580" marR="68580" marT="0" marB="0"/>
                </a:tc>
              </a:tr>
              <a:tr h="196630">
                <a:tc>
                  <a:txBody>
                    <a:bodyPr/>
                    <a:lstStyle/>
                    <a:p>
                      <a:pPr>
                        <a:spcAft>
                          <a:spcPts val="0"/>
                        </a:spcAft>
                      </a:pPr>
                      <a:r>
                        <a:rPr lang="en-US" sz="1000">
                          <a:effectLst/>
                        </a:rPr>
                        <a:t>szerelvények összesen</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dirty="0">
                          <a:effectLst/>
                        </a:rPr>
                        <a:t>576809</a:t>
                      </a:r>
                      <a:endParaRPr lang="en-US" sz="1200" dirty="0">
                        <a:effectLst/>
                        <a:latin typeface="Times New Roman" charset="0"/>
                        <a:ea typeface="Calibri" charset="0"/>
                      </a:endParaRPr>
                    </a:p>
                  </a:txBody>
                  <a:tcPr marL="68580" marR="68580" marT="0" marB="0"/>
                </a:tc>
              </a:tr>
            </a:tbl>
          </a:graphicData>
        </a:graphic>
      </p:graphicFrame>
    </p:spTree>
    <p:extLst>
      <p:ext uri="{BB962C8B-B14F-4D97-AF65-F5344CB8AC3E}">
        <p14:creationId xmlns:p14="http://schemas.microsoft.com/office/powerpoint/2010/main" val="5219308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66057" y="17036"/>
            <a:ext cx="5856514" cy="843189"/>
          </a:xfrm>
        </p:spPr>
        <p:txBody>
          <a:bodyPr/>
          <a:lstStyle/>
          <a:p>
            <a:r>
              <a:rPr lang="hu-HU" err="1" smtClean="0"/>
              <a:t>Mitigáció</a:t>
            </a:r>
            <a:r>
              <a:rPr lang="hu-HU" dirty="0" smtClean="0"/>
              <a:t>- Mezőgazdaság</a:t>
            </a:r>
            <a:endParaRPr lang="hu-HU" dirty="0"/>
          </a:p>
        </p:txBody>
      </p:sp>
      <p:sp>
        <p:nvSpPr>
          <p:cNvPr id="6" name="Rectangle 5"/>
          <p:cNvSpPr/>
          <p:nvPr/>
        </p:nvSpPr>
        <p:spPr>
          <a:xfrm>
            <a:off x="566057" y="1225689"/>
            <a:ext cx="5535386" cy="5355312"/>
          </a:xfrm>
          <a:prstGeom prst="rect">
            <a:avLst/>
          </a:prstGeom>
        </p:spPr>
        <p:txBody>
          <a:bodyPr wrap="square">
            <a:spAutoFit/>
          </a:bodyPr>
          <a:lstStyle/>
          <a:p>
            <a:r>
              <a:rPr lang="hu-HU" b="1" dirty="0" smtClean="0"/>
              <a:t>Elemzés</a:t>
            </a:r>
            <a:r>
              <a:rPr lang="hu-HU" b="1" dirty="0"/>
              <a:t>, prognózis: </a:t>
            </a:r>
            <a:endParaRPr lang="en-US" dirty="0"/>
          </a:p>
          <a:p>
            <a:r>
              <a:rPr lang="hu-HU" dirty="0"/>
              <a:t>A mezőgazdasági ÜHG kibocsátás esetében megállapítható, hogy a kibocsátás túlnyomó része, </a:t>
            </a:r>
            <a:r>
              <a:rPr lang="hu-HU" b="1" dirty="0"/>
              <a:t>78 617 t CO2e</a:t>
            </a:r>
            <a:r>
              <a:rPr lang="hu-HU" dirty="0"/>
              <a:t> a kérődzők táplálkozási szokásaihoz kötődik, ezáltal csak a mezőgazdasági haszon egyértelmű csökkenésével korlátozható (kevesebb állat), mely nem szolgálja sem a fenntartható fejlődést, s nem is ésszerű lépés. A hígtrágya emisszió szintén az állattartás járulékos kibocsátása, </a:t>
            </a:r>
            <a:r>
              <a:rPr lang="hu-HU" b="1" dirty="0"/>
              <a:t>17 992,94 t CO2e</a:t>
            </a:r>
            <a:r>
              <a:rPr lang="hu-HU" dirty="0"/>
              <a:t>-t tesz ki összesen. Ezek alapján megállapítható, hogy a mezőgazdaság tekintetében csak a rendelkezésre álló területek ésszerű trágyázásával takarítható meg a CO2 egyenértékes kibocsátás egy része. A fenti vizsgálat alapján az is kijelenthető kijelenthető, hogy a megyei klímastratégia esetében a mezőgazdaság kibocsátásának csökkentése nem jelent elsődleges fókuszpontot, az itt keletkező üvegházhatású gáz kibocsátás elenyésző mennyiségét adja a megyei teljes </a:t>
            </a:r>
            <a:r>
              <a:rPr lang="hu-HU" dirty="0" smtClean="0"/>
              <a:t>emissziónak.</a:t>
            </a:r>
            <a:endParaRPr lang="en-US" dirty="0"/>
          </a:p>
          <a:p>
            <a:endParaRPr lang="hu-HU" dirty="0"/>
          </a:p>
        </p:txBody>
      </p:sp>
      <p:sp>
        <p:nvSpPr>
          <p:cNvPr id="7" name="Triangle 6"/>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9" name="Straight Connector 8"/>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10" name="Chart 9"/>
          <p:cNvGraphicFramePr>
            <a:graphicFrameLocks/>
          </p:cNvGraphicFramePr>
          <p:nvPr>
            <p:extLst>
              <p:ext uri="{D42A27DB-BD31-4B8C-83A1-F6EECF244321}">
                <p14:modId xmlns:p14="http://schemas.microsoft.com/office/powerpoint/2010/main" val="204326375"/>
              </p:ext>
            </p:extLst>
          </p:nvPr>
        </p:nvGraphicFramePr>
        <p:xfrm>
          <a:off x="6379026" y="1225689"/>
          <a:ext cx="5053693" cy="33344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3125841"/>
              </p:ext>
            </p:extLst>
          </p:nvPr>
        </p:nvGraphicFramePr>
        <p:xfrm>
          <a:off x="5939516" y="4925589"/>
          <a:ext cx="5562600" cy="1613474"/>
        </p:xfrm>
        <a:graphic>
          <a:graphicData uri="http://schemas.openxmlformats.org/drawingml/2006/table">
            <a:tbl>
              <a:tblPr firstRow="1" firstCol="1" bandRow="1">
                <a:tableStyleId>{93296810-A885-4BE3-A3E7-6D5BEEA58F35}</a:tableStyleId>
              </a:tblPr>
              <a:tblGrid>
                <a:gridCol w="1390650"/>
                <a:gridCol w="1390650"/>
                <a:gridCol w="1390650"/>
                <a:gridCol w="1390650"/>
              </a:tblGrid>
              <a:tr h="0">
                <a:tc>
                  <a:txBody>
                    <a:bodyPr/>
                    <a:lstStyle/>
                    <a:p>
                      <a:pPr algn="ctr">
                        <a:lnSpc>
                          <a:spcPct val="112000"/>
                        </a:lnSpc>
                        <a:spcBef>
                          <a:spcPts val="1000"/>
                        </a:spcBef>
                        <a:spcAft>
                          <a:spcPts val="0"/>
                        </a:spcAft>
                      </a:pPr>
                      <a:r>
                        <a:rPr lang="hu-HU" sz="1100">
                          <a:effectLst/>
                        </a:rPr>
                        <a:t>Állat</a:t>
                      </a:r>
                      <a:endParaRPr lang="en-US" sz="120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a:effectLst/>
                        </a:rPr>
                        <a:t>Metán (t CO2e)</a:t>
                      </a:r>
                      <a:endParaRPr lang="en-US" sz="120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a:effectLst/>
                        </a:rPr>
                        <a:t>N2O (t CO2e)</a:t>
                      </a:r>
                      <a:endParaRPr lang="en-US" sz="120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a:effectLst/>
                        </a:rPr>
                        <a:t>CO2 egyenértékes összesen</a:t>
                      </a:r>
                      <a:endParaRPr lang="en-US" sz="1200">
                        <a:effectLst/>
                        <a:latin typeface="Times New Roman" charset="0"/>
                        <a:ea typeface="Calibri" charset="0"/>
                      </a:endParaRPr>
                    </a:p>
                  </a:txBody>
                  <a:tcPr marL="68580" marR="68580" marT="0" marB="0"/>
                </a:tc>
              </a:tr>
              <a:tr h="0">
                <a:tc>
                  <a:txBody>
                    <a:bodyPr/>
                    <a:lstStyle/>
                    <a:p>
                      <a:pPr algn="just">
                        <a:lnSpc>
                          <a:spcPct val="112000"/>
                        </a:lnSpc>
                        <a:spcBef>
                          <a:spcPts val="1000"/>
                        </a:spcBef>
                        <a:spcAft>
                          <a:spcPts val="0"/>
                        </a:spcAft>
                      </a:pPr>
                      <a:r>
                        <a:rPr lang="hu-HU" sz="1100">
                          <a:effectLst/>
                        </a:rPr>
                        <a:t>Összes szarvasmarha*</a:t>
                      </a:r>
                      <a:endParaRPr lang="en-US" sz="1200">
                        <a:effectLst/>
                        <a:latin typeface="Times New Roman" charset="0"/>
                        <a:ea typeface="Calibri" charset="0"/>
                      </a:endParaRPr>
                    </a:p>
                  </a:txBody>
                  <a:tcPr marL="68580" marR="68580" marT="0" marB="0"/>
                </a:tc>
                <a:tc>
                  <a:txBody>
                    <a:bodyPr/>
                    <a:lstStyle/>
                    <a:p>
                      <a:pPr algn="ctr">
                        <a:spcAft>
                          <a:spcPts val="0"/>
                        </a:spcAft>
                      </a:pPr>
                      <a:r>
                        <a:rPr lang="en-US" sz="1100">
                          <a:effectLst/>
                        </a:rPr>
                        <a:t>16 623,76</a:t>
                      </a:r>
                      <a:endParaRPr lang="en-US" sz="1200">
                        <a:effectLst/>
                        <a:latin typeface="Times New Roman" charset="0"/>
                        <a:ea typeface="Calibri" charset="0"/>
                      </a:endParaRPr>
                    </a:p>
                  </a:txBody>
                  <a:tcPr marL="68580" marR="68580" marT="0" marB="0" anchor="ctr"/>
                </a:tc>
                <a:tc>
                  <a:txBody>
                    <a:bodyPr/>
                    <a:lstStyle/>
                    <a:p>
                      <a:pPr algn="ctr">
                        <a:spcAft>
                          <a:spcPts val="0"/>
                        </a:spcAft>
                      </a:pPr>
                      <a:r>
                        <a:rPr lang="en-US" sz="1100">
                          <a:effectLst/>
                        </a:rPr>
                        <a:t>9 809,14</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en-US" sz="1100">
                          <a:effectLst/>
                        </a:rPr>
                        <a:t>26 432,90</a:t>
                      </a:r>
                      <a:endParaRPr lang="en-US" sz="1200">
                        <a:effectLst/>
                        <a:latin typeface="Times New Roman" charset="0"/>
                        <a:ea typeface="Calibri" charset="0"/>
                      </a:endParaRPr>
                    </a:p>
                  </a:txBody>
                  <a:tcPr marL="68580" marR="68580" marT="0" marB="0" anchor="ctr"/>
                </a:tc>
              </a:tr>
              <a:tr h="0">
                <a:tc>
                  <a:txBody>
                    <a:bodyPr/>
                    <a:lstStyle/>
                    <a:p>
                      <a:pPr marL="457200" algn="just">
                        <a:lnSpc>
                          <a:spcPct val="112000"/>
                        </a:lnSpc>
                        <a:spcBef>
                          <a:spcPts val="1000"/>
                        </a:spcBef>
                        <a:spcAft>
                          <a:spcPts val="0"/>
                        </a:spcAft>
                      </a:pPr>
                      <a:r>
                        <a:rPr lang="hu-HU" sz="1100">
                          <a:effectLst/>
                        </a:rPr>
                        <a:t>Tehén</a:t>
                      </a:r>
                      <a:endParaRPr lang="en-US" sz="1200">
                        <a:effectLst/>
                        <a:latin typeface="Times New Roman" charset="0"/>
                        <a:ea typeface="Calibri" charset="0"/>
                      </a:endParaRPr>
                    </a:p>
                  </a:txBody>
                  <a:tcPr marL="68580" marR="68580" marT="0" marB="0"/>
                </a:tc>
                <a:tc>
                  <a:txBody>
                    <a:bodyPr/>
                    <a:lstStyle/>
                    <a:p>
                      <a:pPr algn="ctr">
                        <a:spcAft>
                          <a:spcPts val="0"/>
                        </a:spcAft>
                      </a:pPr>
                      <a:r>
                        <a:rPr lang="en-US" sz="1100">
                          <a:effectLst/>
                        </a:rPr>
                        <a:t>12 484,91</a:t>
                      </a:r>
                      <a:endParaRPr lang="en-US" sz="1200">
                        <a:effectLst/>
                        <a:latin typeface="Times New Roman" charset="0"/>
                        <a:ea typeface="Calibri" charset="0"/>
                      </a:endParaRPr>
                    </a:p>
                  </a:txBody>
                  <a:tcPr marL="68580" marR="68580" marT="0" marB="0" anchor="ctr"/>
                </a:tc>
                <a:tc>
                  <a:txBody>
                    <a:bodyPr/>
                    <a:lstStyle/>
                    <a:p>
                      <a:pPr algn="ctr">
                        <a:spcAft>
                          <a:spcPts val="0"/>
                        </a:spcAft>
                      </a:pPr>
                      <a:r>
                        <a:rPr lang="en-US" sz="1100">
                          <a:effectLst/>
                        </a:rPr>
                        <a:t>6 543,70</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en-US" sz="1100">
                          <a:effectLst/>
                        </a:rPr>
                        <a:t>19 028,60</a:t>
                      </a:r>
                      <a:endParaRPr lang="en-US" sz="1200">
                        <a:effectLst/>
                        <a:latin typeface="Times New Roman" charset="0"/>
                        <a:ea typeface="Calibri" charset="0"/>
                      </a:endParaRPr>
                    </a:p>
                  </a:txBody>
                  <a:tcPr marL="68580" marR="68580" marT="0" marB="0" anchor="ctr"/>
                </a:tc>
              </a:tr>
              <a:tr h="0">
                <a:tc>
                  <a:txBody>
                    <a:bodyPr/>
                    <a:lstStyle/>
                    <a:p>
                      <a:pPr marL="457200" algn="just">
                        <a:lnSpc>
                          <a:spcPct val="112000"/>
                        </a:lnSpc>
                        <a:spcBef>
                          <a:spcPts val="1000"/>
                        </a:spcBef>
                        <a:spcAft>
                          <a:spcPts val="0"/>
                        </a:spcAft>
                      </a:pPr>
                      <a:r>
                        <a:rPr lang="hu-HU" sz="1100">
                          <a:effectLst/>
                        </a:rPr>
                        <a:t>NT marha</a:t>
                      </a:r>
                      <a:endParaRPr lang="en-US" sz="1200">
                        <a:effectLst/>
                        <a:latin typeface="Times New Roman" charset="0"/>
                        <a:ea typeface="Calibri" charset="0"/>
                      </a:endParaRPr>
                    </a:p>
                  </a:txBody>
                  <a:tcPr marL="68580" marR="68580" marT="0" marB="0"/>
                </a:tc>
                <a:tc>
                  <a:txBody>
                    <a:bodyPr/>
                    <a:lstStyle/>
                    <a:p>
                      <a:pPr algn="ctr">
                        <a:spcAft>
                          <a:spcPts val="0"/>
                        </a:spcAft>
                      </a:pPr>
                      <a:r>
                        <a:rPr lang="en-US" sz="1100">
                          <a:effectLst/>
                        </a:rPr>
                        <a:t>4 138,85</a:t>
                      </a:r>
                      <a:endParaRPr lang="en-US" sz="1200">
                        <a:effectLst/>
                        <a:latin typeface="Times New Roman" charset="0"/>
                        <a:ea typeface="Calibri" charset="0"/>
                      </a:endParaRPr>
                    </a:p>
                  </a:txBody>
                  <a:tcPr marL="68580" marR="68580" marT="0" marB="0" anchor="ctr"/>
                </a:tc>
                <a:tc>
                  <a:txBody>
                    <a:bodyPr/>
                    <a:lstStyle/>
                    <a:p>
                      <a:pPr algn="ctr">
                        <a:spcAft>
                          <a:spcPts val="0"/>
                        </a:spcAft>
                      </a:pPr>
                      <a:r>
                        <a:rPr lang="en-US" sz="1100">
                          <a:effectLst/>
                        </a:rPr>
                        <a:t>3 265,45</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en-US" sz="1100">
                          <a:effectLst/>
                        </a:rPr>
                        <a:t>7 404,30</a:t>
                      </a:r>
                      <a:endParaRPr lang="en-US" sz="1200">
                        <a:effectLst/>
                        <a:latin typeface="Times New Roman" charset="0"/>
                        <a:ea typeface="Calibri" charset="0"/>
                      </a:endParaRPr>
                    </a:p>
                  </a:txBody>
                  <a:tcPr marL="68580" marR="68580" marT="0" marB="0" anchor="ctr"/>
                </a:tc>
              </a:tr>
              <a:tr h="0">
                <a:tc>
                  <a:txBody>
                    <a:bodyPr/>
                    <a:lstStyle/>
                    <a:p>
                      <a:pPr algn="just">
                        <a:lnSpc>
                          <a:spcPct val="112000"/>
                        </a:lnSpc>
                        <a:spcBef>
                          <a:spcPts val="1000"/>
                        </a:spcBef>
                        <a:spcAft>
                          <a:spcPts val="0"/>
                        </a:spcAft>
                      </a:pPr>
                      <a:r>
                        <a:rPr lang="hu-HU" sz="1100">
                          <a:effectLst/>
                        </a:rPr>
                        <a:t>Sertés*</a:t>
                      </a:r>
                      <a:endParaRPr lang="en-US" sz="120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a:effectLst/>
                        </a:rPr>
                        <a:t>561,96</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1736,66</a:t>
                      </a:r>
                      <a:endParaRPr lang="en-US" sz="1200">
                        <a:effectLst/>
                        <a:latin typeface="Times New Roman" charset="0"/>
                        <a:ea typeface="Calibri" charset="0"/>
                      </a:endParaRPr>
                    </a:p>
                  </a:txBody>
                  <a:tcPr marL="68580" marR="68580" marT="0" marB="0" anchor="ctr"/>
                </a:tc>
                <a:tc>
                  <a:txBody>
                    <a:bodyPr/>
                    <a:lstStyle/>
                    <a:p>
                      <a:pPr algn="ctr">
                        <a:spcAft>
                          <a:spcPts val="0"/>
                        </a:spcAft>
                      </a:pPr>
                      <a:r>
                        <a:rPr lang="en-US" sz="1100">
                          <a:effectLst/>
                        </a:rPr>
                        <a:t>2 298,62</a:t>
                      </a:r>
                      <a:endParaRPr lang="en-US" sz="1200">
                        <a:effectLst/>
                        <a:latin typeface="Times New Roman" charset="0"/>
                        <a:ea typeface="Calibri" charset="0"/>
                      </a:endParaRPr>
                    </a:p>
                  </a:txBody>
                  <a:tcPr marL="68580" marR="68580" marT="0" marB="0" anchor="ctr"/>
                </a:tc>
              </a:tr>
              <a:tr h="0">
                <a:tc>
                  <a:txBody>
                    <a:bodyPr/>
                    <a:lstStyle/>
                    <a:p>
                      <a:pPr algn="just">
                        <a:lnSpc>
                          <a:spcPct val="112000"/>
                        </a:lnSpc>
                        <a:spcBef>
                          <a:spcPts val="1000"/>
                        </a:spcBef>
                        <a:spcAft>
                          <a:spcPts val="0"/>
                        </a:spcAft>
                      </a:pPr>
                      <a:r>
                        <a:rPr lang="hu-HU" sz="1100">
                          <a:effectLst/>
                        </a:rPr>
                        <a:t>Összes baromfi:</a:t>
                      </a:r>
                      <a:endParaRPr lang="en-US" sz="120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a:effectLst/>
                        </a:rPr>
                        <a:t>807,23</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583,38</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1390,61</a:t>
                      </a:r>
                      <a:endParaRPr lang="en-US" sz="1200">
                        <a:effectLst/>
                        <a:latin typeface="Times New Roman" charset="0"/>
                        <a:ea typeface="Calibri" charset="0"/>
                      </a:endParaRPr>
                    </a:p>
                  </a:txBody>
                  <a:tcPr marL="68580" marR="68580" marT="0" marB="0" anchor="ctr"/>
                </a:tc>
              </a:tr>
              <a:tr h="0">
                <a:tc>
                  <a:txBody>
                    <a:bodyPr/>
                    <a:lstStyle/>
                    <a:p>
                      <a:pPr algn="just">
                        <a:lnSpc>
                          <a:spcPct val="112000"/>
                        </a:lnSpc>
                        <a:spcBef>
                          <a:spcPts val="1000"/>
                        </a:spcBef>
                        <a:spcAft>
                          <a:spcPts val="0"/>
                        </a:spcAft>
                      </a:pPr>
                      <a:r>
                        <a:rPr lang="hu-HU" sz="1100">
                          <a:effectLst/>
                        </a:rPr>
                        <a:t>Kibocsájtás összesen:</a:t>
                      </a:r>
                      <a:endParaRPr lang="en-US" sz="1200">
                        <a:effectLst/>
                        <a:latin typeface="Times New Roman" charset="0"/>
                        <a:ea typeface="Calibri" charset="0"/>
                      </a:endParaRPr>
                    </a:p>
                  </a:txBody>
                  <a:tcPr marL="68580" marR="68580" marT="0" marB="0"/>
                </a:tc>
                <a:tc>
                  <a:txBody>
                    <a:bodyPr/>
                    <a:lstStyle/>
                    <a:p>
                      <a:pPr algn="ctr">
                        <a:spcAft>
                          <a:spcPts val="0"/>
                        </a:spcAft>
                      </a:pPr>
                      <a:r>
                        <a:rPr lang="en-US" sz="1100">
                          <a:effectLst/>
                        </a:rPr>
                        <a:t>34616,69</a:t>
                      </a:r>
                      <a:endParaRPr lang="en-US" sz="1200">
                        <a:effectLst/>
                        <a:latin typeface="Times New Roman" charset="0"/>
                        <a:ea typeface="Calibri" charset="0"/>
                      </a:endParaRPr>
                    </a:p>
                  </a:txBody>
                  <a:tcPr marL="68580" marR="68580" marT="0" marB="0" anchor="ctr"/>
                </a:tc>
                <a:tc>
                  <a:txBody>
                    <a:bodyPr/>
                    <a:lstStyle/>
                    <a:p>
                      <a:pPr algn="ctr">
                        <a:spcAft>
                          <a:spcPts val="0"/>
                        </a:spcAft>
                      </a:pPr>
                      <a:r>
                        <a:rPr lang="en-US" sz="1100">
                          <a:effectLst/>
                        </a:rPr>
                        <a:t>21938,33</a:t>
                      </a:r>
                      <a:endParaRPr lang="en-US" sz="1200">
                        <a:effectLst/>
                        <a:latin typeface="Times New Roman" charset="0"/>
                        <a:ea typeface="Calibri" charset="0"/>
                      </a:endParaRPr>
                    </a:p>
                  </a:txBody>
                  <a:tcPr marL="68580" marR="68580" marT="0" marB="0" anchor="ctr"/>
                </a:tc>
                <a:tc>
                  <a:txBody>
                    <a:bodyPr/>
                    <a:lstStyle/>
                    <a:p>
                      <a:pPr algn="ctr">
                        <a:spcAft>
                          <a:spcPts val="0"/>
                        </a:spcAft>
                      </a:pPr>
                      <a:r>
                        <a:rPr lang="en-US" sz="1100" dirty="0">
                          <a:effectLst/>
                        </a:rPr>
                        <a:t>56555,02</a:t>
                      </a:r>
                      <a:endParaRPr lang="en-US" sz="1200" dirty="0">
                        <a:effectLst/>
                        <a:latin typeface="Times New Roman" charset="0"/>
                        <a:ea typeface="Calibri" charset="0"/>
                      </a:endParaRPr>
                    </a:p>
                  </a:txBody>
                  <a:tcPr marL="68580" marR="68580" marT="0" marB="0" anchor="ctr"/>
                </a:tc>
              </a:tr>
            </a:tbl>
          </a:graphicData>
        </a:graphic>
      </p:graphicFrame>
    </p:spTree>
    <p:extLst>
      <p:ext uri="{BB962C8B-B14F-4D97-AF65-F5344CB8AC3E}">
        <p14:creationId xmlns:p14="http://schemas.microsoft.com/office/powerpoint/2010/main" val="18818964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6969</TotalTime>
  <Words>2386</Words>
  <Application>Microsoft Office PowerPoint</Application>
  <PresentationFormat>Szélesvásznú</PresentationFormat>
  <Paragraphs>257</Paragraphs>
  <Slides>28</Slides>
  <Notes>3</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28</vt:i4>
      </vt:variant>
    </vt:vector>
  </HeadingPairs>
  <TitlesOfParts>
    <vt:vector size="33" baseType="lpstr">
      <vt:lpstr>Arial</vt:lpstr>
      <vt:lpstr>Calibri</vt:lpstr>
      <vt:lpstr>Calibri Light</vt:lpstr>
      <vt:lpstr>Times New Roman</vt:lpstr>
      <vt:lpstr>Office Theme</vt:lpstr>
      <vt:lpstr>Klímaváltozás FEJÉR megyében A KLÍmastratégia bemutatása    KEHOP-1.2.0-15-2016 „Fejér megyei  klímastratégia készítése  és éghajlat-változási platform létrehozása”     Oletics zoltán Magyar Innováció és hatékonyság kft zoltan.oletics@mi6.hu </vt:lpstr>
      <vt:lpstr>PowerPoint bemutató</vt:lpstr>
      <vt:lpstr>Tartalom</vt:lpstr>
      <vt:lpstr>Mitigáció- Villamosenergia</vt:lpstr>
      <vt:lpstr>Mitigáció- Földgáz</vt:lpstr>
      <vt:lpstr>Energia</vt:lpstr>
      <vt:lpstr>Mitigáció- Nagyipar</vt:lpstr>
      <vt:lpstr>Mitigáció- Közlekedés</vt:lpstr>
      <vt:lpstr>Mitigáció- Mezőgazdaság</vt:lpstr>
      <vt:lpstr>Mitigáció- Hulladék</vt:lpstr>
      <vt:lpstr>Mitigáció- Erdőfelület</vt:lpstr>
      <vt:lpstr>Mitigáció- összegzés</vt:lpstr>
      <vt:lpstr>Adaptáció- A megye</vt:lpstr>
      <vt:lpstr>Adaptáció- Épített környezet</vt:lpstr>
      <vt:lpstr>Adaptáció- Természeti értékek </vt:lpstr>
      <vt:lpstr>Adaptáció- Aszály</vt:lpstr>
      <vt:lpstr>Adaptáció- Erdőtüzek</vt:lpstr>
      <vt:lpstr>Adaptáció- Villám árvíz, belvíz</vt:lpstr>
      <vt:lpstr>Adaptáció- Ivóvízbázisok</vt:lpstr>
      <vt:lpstr>Adaptáció- Hőhullámok</vt:lpstr>
      <vt:lpstr>Megyespecifikus értékek</vt:lpstr>
      <vt:lpstr>Szemléletformálási helyzetértékelés</vt:lpstr>
      <vt:lpstr>SWOT és Problémafa eredménye</vt:lpstr>
      <vt:lpstr>Jelmondat</vt:lpstr>
      <vt:lpstr>Célok</vt:lpstr>
      <vt:lpstr>Cselekvési javaslatok</vt:lpstr>
      <vt:lpstr>Intézkedések keretrendszere (javaslat)</vt:lpstr>
      <vt:lpstr>Köszönöm a figyelmet!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nagyivett</cp:lastModifiedBy>
  <cp:revision>71</cp:revision>
  <dcterms:created xsi:type="dcterms:W3CDTF">2017-09-09T15:34:48Z</dcterms:created>
  <dcterms:modified xsi:type="dcterms:W3CDTF">2017-09-26T13:31:14Z</dcterms:modified>
</cp:coreProperties>
</file>