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27"/>
  </p:notesMasterIdLst>
  <p:sldIdLst>
    <p:sldId id="284" r:id="rId2"/>
    <p:sldId id="262" r:id="rId3"/>
    <p:sldId id="287" r:id="rId4"/>
    <p:sldId id="289" r:id="rId5"/>
    <p:sldId id="259" r:id="rId6"/>
    <p:sldId id="261" r:id="rId7"/>
    <p:sldId id="263" r:id="rId8"/>
    <p:sldId id="264" r:id="rId9"/>
    <p:sldId id="265" r:id="rId10"/>
    <p:sldId id="267" r:id="rId11"/>
    <p:sldId id="268" r:id="rId12"/>
    <p:sldId id="288" r:id="rId13"/>
    <p:sldId id="269" r:id="rId14"/>
    <p:sldId id="276" r:id="rId15"/>
    <p:sldId id="270" r:id="rId16"/>
    <p:sldId id="271" r:id="rId17"/>
    <p:sldId id="272" r:id="rId18"/>
    <p:sldId id="274" r:id="rId19"/>
    <p:sldId id="275" r:id="rId20"/>
    <p:sldId id="277" r:id="rId21"/>
    <p:sldId id="278" r:id="rId22"/>
    <p:sldId id="280" r:id="rId23"/>
    <p:sldId id="281" r:id="rId24"/>
    <p:sldId id="279" r:id="rId25"/>
    <p:sldId id="28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4A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9969" autoAdjust="0"/>
  </p:normalViewPr>
  <p:slideViewPr>
    <p:cSldViewPr snapToGrid="0" snapToObjects="1">
      <p:cViewPr varScale="1">
        <p:scale>
          <a:sx n="59" d="100"/>
          <a:sy n="59" d="100"/>
        </p:scale>
        <p:origin x="115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etics Zoltan" userId="a260a84817774671" providerId="LiveId" clId="{EF0F51DE-9639-4CF0-9CA2-6E02C560C47A}"/>
    <pc:docChg chg="custSel addSld delSld modSld">
      <pc:chgData name="Oletics Zoltan" userId="a260a84817774671" providerId="LiveId" clId="{EF0F51DE-9639-4CF0-9CA2-6E02C560C47A}" dt="2018-03-20T20:05:43.507" v="370" actId="20577"/>
      <pc:docMkLst>
        <pc:docMk/>
      </pc:docMkLst>
      <pc:sldChg chg="modSp">
        <pc:chgData name="Oletics Zoltan" userId="a260a84817774671" providerId="LiveId" clId="{EF0F51DE-9639-4CF0-9CA2-6E02C560C47A}" dt="2018-03-20T19:58:12.949" v="13" actId="1076"/>
        <pc:sldMkLst>
          <pc:docMk/>
          <pc:sldMk cId="1559325590" sldId="263"/>
        </pc:sldMkLst>
        <pc:spChg chg="mod">
          <ac:chgData name="Oletics Zoltan" userId="a260a84817774671" providerId="LiveId" clId="{EF0F51DE-9639-4CF0-9CA2-6E02C560C47A}" dt="2018-03-20T19:58:07.674" v="12" actId="20577"/>
          <ac:spMkLst>
            <pc:docMk/>
            <pc:sldMk cId="1559325590" sldId="263"/>
            <ac:spMk id="11" creationId="{00000000-0000-0000-0000-000000000000}"/>
          </ac:spMkLst>
        </pc:spChg>
        <pc:graphicFrameChg chg="mod">
          <ac:chgData name="Oletics Zoltan" userId="a260a84817774671" providerId="LiveId" clId="{EF0F51DE-9639-4CF0-9CA2-6E02C560C47A}" dt="2018-03-20T19:58:12.949" v="13" actId="1076"/>
          <ac:graphicFrameMkLst>
            <pc:docMk/>
            <pc:sldMk cId="1559325590" sldId="263"/>
            <ac:graphicFrameMk id="4" creationId="{00000000-0000-0000-0000-000000000000}"/>
          </ac:graphicFrameMkLst>
        </pc:graphicFrameChg>
      </pc:sldChg>
      <pc:sldChg chg="modSp modNotesTx">
        <pc:chgData name="Oletics Zoltan" userId="a260a84817774671" providerId="LiveId" clId="{EF0F51DE-9639-4CF0-9CA2-6E02C560C47A}" dt="2018-03-20T20:01:44.178" v="173" actId="20577"/>
        <pc:sldMkLst>
          <pc:docMk/>
          <pc:sldMk cId="1881896461" sldId="265"/>
        </pc:sldMkLst>
        <pc:spChg chg="mod">
          <ac:chgData name="Oletics Zoltan" userId="a260a84817774671" providerId="LiveId" clId="{EF0F51DE-9639-4CF0-9CA2-6E02C560C47A}" dt="2018-03-20T20:01:27.446" v="134" actId="27636"/>
          <ac:spMkLst>
            <pc:docMk/>
            <pc:sldMk cId="1881896461" sldId="265"/>
            <ac:spMk id="2" creationId="{00000000-0000-0000-0000-000000000000}"/>
          </ac:spMkLst>
        </pc:spChg>
      </pc:sldChg>
      <pc:sldChg chg="modSp">
        <pc:chgData name="Oletics Zoltan" userId="a260a84817774671" providerId="LiveId" clId="{EF0F51DE-9639-4CF0-9CA2-6E02C560C47A}" dt="2018-03-20T20:05:43.507" v="370" actId="20577"/>
        <pc:sldMkLst>
          <pc:docMk/>
          <pc:sldMk cId="583088460" sldId="279"/>
        </pc:sldMkLst>
        <pc:spChg chg="mod">
          <ac:chgData name="Oletics Zoltan" userId="a260a84817774671" providerId="LiveId" clId="{EF0F51DE-9639-4CF0-9CA2-6E02C560C47A}" dt="2018-03-20T20:05:43.507" v="370" actId="20577"/>
          <ac:spMkLst>
            <pc:docMk/>
            <pc:sldMk cId="583088460" sldId="279"/>
            <ac:spMk id="4" creationId="{00000000-0000-0000-0000-000000000000}"/>
          </ac:spMkLst>
        </pc:spChg>
      </pc:sldChg>
      <pc:sldChg chg="modNotesTx">
        <pc:chgData name="Oletics Zoltan" userId="a260a84817774671" providerId="LiveId" clId="{EF0F51DE-9639-4CF0-9CA2-6E02C560C47A}" dt="2018-03-20T20:03:09.658" v="262" actId="20577"/>
        <pc:sldMkLst>
          <pc:docMk/>
          <pc:sldMk cId="1677803393" sldId="281"/>
        </pc:sldMkLst>
      </pc:sldChg>
      <pc:sldChg chg="modSp setBg">
        <pc:chgData name="Oletics Zoltan" userId="a260a84817774671" providerId="LiveId" clId="{EF0F51DE-9639-4CF0-9CA2-6E02C560C47A}" dt="2018-03-20T20:05:07.530" v="348" actId="1076"/>
        <pc:sldMkLst>
          <pc:docMk/>
          <pc:sldMk cId="1443454059" sldId="283"/>
        </pc:sldMkLst>
        <pc:spChg chg="mod">
          <ac:chgData name="Oletics Zoltan" userId="a260a84817774671" providerId="LiveId" clId="{EF0F51DE-9639-4CF0-9CA2-6E02C560C47A}" dt="2018-03-20T20:05:07.530" v="348" actId="1076"/>
          <ac:spMkLst>
            <pc:docMk/>
            <pc:sldMk cId="1443454059" sldId="283"/>
            <ac:spMk id="2" creationId="{00000000-0000-0000-0000-000000000000}"/>
          </ac:spMkLst>
        </pc:spChg>
      </pc:sldChg>
      <pc:sldChg chg="del">
        <pc:chgData name="Oletics Zoltan" userId="a260a84817774671" providerId="LiveId" clId="{EF0F51DE-9639-4CF0-9CA2-6E02C560C47A}" dt="2018-03-20T20:04:41.025" v="342" actId="2696"/>
        <pc:sldMkLst>
          <pc:docMk/>
          <pc:sldMk cId="411494347" sldId="285"/>
        </pc:sldMkLst>
      </pc:sldChg>
      <pc:sldChg chg="del">
        <pc:chgData name="Oletics Zoltan" userId="a260a84817774671" providerId="LiveId" clId="{EF0F51DE-9639-4CF0-9CA2-6E02C560C47A}" dt="2018-03-20T20:04:41.937" v="343" actId="2696"/>
        <pc:sldMkLst>
          <pc:docMk/>
          <pc:sldMk cId="1088146689" sldId="286"/>
        </pc:sldMkLst>
      </pc:sldChg>
      <pc:sldChg chg="addSp modSp setBg">
        <pc:chgData name="Oletics Zoltan" userId="a260a84817774671" providerId="LiveId" clId="{EF0F51DE-9639-4CF0-9CA2-6E02C560C47A}" dt="2018-03-20T20:01:59.378" v="212" actId="20577"/>
        <pc:sldMkLst>
          <pc:docMk/>
          <pc:sldMk cId="3504198622" sldId="289"/>
        </pc:sldMkLst>
        <pc:spChg chg="mod">
          <ac:chgData name="Oletics Zoltan" userId="a260a84817774671" providerId="LiveId" clId="{EF0F51DE-9639-4CF0-9CA2-6E02C560C47A}" dt="2018-03-20T19:59:26.413" v="70" actId="20577"/>
          <ac:spMkLst>
            <pc:docMk/>
            <pc:sldMk cId="3504198622" sldId="289"/>
            <ac:spMk id="2" creationId="{673E4A5D-13A3-4510-AD0A-3051B8B58406}"/>
          </ac:spMkLst>
        </pc:spChg>
        <pc:spChg chg="mod">
          <ac:chgData name="Oletics Zoltan" userId="a260a84817774671" providerId="LiveId" clId="{EF0F51DE-9639-4CF0-9CA2-6E02C560C47A}" dt="2018-03-20T20:01:59.378" v="212" actId="20577"/>
          <ac:spMkLst>
            <pc:docMk/>
            <pc:sldMk cId="3504198622" sldId="289"/>
            <ac:spMk id="3" creationId="{B290DED2-0BA3-4960-B85B-337628145BDA}"/>
          </ac:spMkLst>
        </pc:spChg>
        <pc:picChg chg="add mod">
          <ac:chgData name="Oletics Zoltan" userId="a260a84817774671" providerId="LiveId" clId="{EF0F51DE-9639-4CF0-9CA2-6E02C560C47A}" dt="2018-03-20T20:01:08.387" v="132" actId="1076"/>
          <ac:picMkLst>
            <pc:docMk/>
            <pc:sldMk cId="3504198622" sldId="289"/>
            <ac:picMk id="5" creationId="{5A30EEF2-5238-4B4B-A619-F5E4503AFE84}"/>
          </ac:picMkLst>
        </pc:picChg>
      </pc:sldChg>
      <pc:sldChg chg="delSp add del setBg">
        <pc:chgData name="Oletics Zoltan" userId="a260a84817774671" providerId="LiveId" clId="{EF0F51DE-9639-4CF0-9CA2-6E02C560C47A}" dt="2018-03-20T20:04:46.561" v="344" actId="2696"/>
        <pc:sldMkLst>
          <pc:docMk/>
          <pc:sldMk cId="592896820" sldId="290"/>
        </pc:sldMkLst>
        <pc:spChg chg="del">
          <ac:chgData name="Oletics Zoltan" userId="a260a84817774671" providerId="LiveId" clId="{EF0F51DE-9639-4CF0-9CA2-6E02C560C47A}" dt="2018-03-20T20:02:28.297" v="219" actId="478"/>
          <ac:spMkLst>
            <pc:docMk/>
            <pc:sldMk cId="592896820" sldId="290"/>
            <ac:spMk id="2" creationId="{2F3C1DCF-D3C8-4675-A15D-87D7DBB2705A}"/>
          </ac:spMkLst>
        </pc:spChg>
        <pc:spChg chg="del">
          <ac:chgData name="Oletics Zoltan" userId="a260a84817774671" providerId="LiveId" clId="{EF0F51DE-9639-4CF0-9CA2-6E02C560C47A}" dt="2018-03-20T20:02:26.894" v="218" actId="478"/>
          <ac:spMkLst>
            <pc:docMk/>
            <pc:sldMk cId="592896820" sldId="290"/>
            <ac:spMk id="3" creationId="{6A42A9D3-3FE3-49EF-9C7D-E15F288D397D}"/>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localhost\Users\zoltanoletics\Documents\KTSZ\Feje&#769;r%20strate&#769;gia\U&#776;HG%20lelta&#769;r%20feje&#769;r.xls"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localhost\Users\zoltanoletics\Documents\KTSZ\KEM%20Strate&#769;gia\szolgaltatott_villamos_energia_megye_2012_2015.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localhost\Users\zoltanoletics\Documents\KTSZ\Feje&#769;r%20strate&#769;gia\U&#776;HG%20lelta&#769;r%20feje&#769;r.xls"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Villamosáramfogyasztáshoz fűződő ÜHG kibocsátás</a:t>
            </a:r>
            <a:r>
              <a:rPr lang="en-US" baseline="0"/>
              <a:t> alakulása Fejér Megyében, 2015-ben</a:t>
            </a:r>
            <a:endParaRPr lang="en-US"/>
          </a:p>
        </c:rich>
      </c:tx>
      <c:layout>
        <c:manualLayout>
          <c:xMode val="edge"/>
          <c:yMode val="edge"/>
          <c:x val="3.0182170960439798E-2"/>
          <c:y val="1.8545021935778901E-2"/>
        </c:manualLayout>
      </c:layout>
      <c:overlay val="0"/>
      <c:spPr>
        <a:noFill/>
        <a:ln w="25400">
          <a:noFill/>
        </a:ln>
      </c:spPr>
    </c:title>
    <c:autoTitleDeleted val="0"/>
    <c:view3D>
      <c:rotX val="50"/>
      <c:rotY val="0"/>
      <c:rAngAx val="0"/>
      <c:perspective val="0"/>
    </c:view3D>
    <c:floor>
      <c:thickness val="0"/>
    </c:floor>
    <c:sideWall>
      <c:thickness val="0"/>
    </c:sideWall>
    <c:backWall>
      <c:thickness val="0"/>
    </c:backWall>
    <c:plotArea>
      <c:layout>
        <c:manualLayout>
          <c:layoutTarget val="inner"/>
          <c:xMode val="edge"/>
          <c:yMode val="edge"/>
          <c:x val="2.1523178807947001E-2"/>
          <c:y val="0.27138746247526901"/>
          <c:w val="0.80323295526401295"/>
          <c:h val="0.72133987402212496"/>
        </c:manualLayout>
      </c:layout>
      <c:pie3DChart>
        <c:varyColors val="1"/>
        <c:ser>
          <c:idx val="0"/>
          <c:order val="0"/>
          <c:dPt>
            <c:idx val="0"/>
            <c:bubble3D val="0"/>
            <c:extLst xmlns:c16r2="http://schemas.microsoft.com/office/drawing/2015/06/chart">
              <c:ext xmlns:c16="http://schemas.microsoft.com/office/drawing/2014/chart" uri="{C3380CC4-5D6E-409C-BE32-E72D297353CC}">
                <c16:uniqueId val="{00000000-D1C1-4F5A-8A1E-F5FFB44DA59E}"/>
              </c:ext>
            </c:extLst>
          </c:dPt>
          <c:dPt>
            <c:idx val="1"/>
            <c:bubble3D val="0"/>
            <c:extLst xmlns:c16r2="http://schemas.microsoft.com/office/drawing/2015/06/chart">
              <c:ext xmlns:c16="http://schemas.microsoft.com/office/drawing/2014/chart" uri="{C3380CC4-5D6E-409C-BE32-E72D297353CC}">
                <c16:uniqueId val="{00000001-D1C1-4F5A-8A1E-F5FFB44DA59E}"/>
              </c:ext>
            </c:extLst>
          </c:dPt>
          <c:dPt>
            <c:idx val="2"/>
            <c:bubble3D val="0"/>
            <c:extLst xmlns:c16r2="http://schemas.microsoft.com/office/drawing/2015/06/chart">
              <c:ext xmlns:c16="http://schemas.microsoft.com/office/drawing/2014/chart" uri="{C3380CC4-5D6E-409C-BE32-E72D297353CC}">
                <c16:uniqueId val="{00000002-D1C1-4F5A-8A1E-F5FFB44DA59E}"/>
              </c:ext>
            </c:extLst>
          </c:dPt>
          <c:dPt>
            <c:idx val="3"/>
            <c:bubble3D val="0"/>
            <c:extLst xmlns:c16r2="http://schemas.microsoft.com/office/drawing/2015/06/chart">
              <c:ext xmlns:c16="http://schemas.microsoft.com/office/drawing/2014/chart" uri="{C3380CC4-5D6E-409C-BE32-E72D297353CC}">
                <c16:uniqueId val="{00000003-D1C1-4F5A-8A1E-F5FFB44DA59E}"/>
              </c:ext>
            </c:extLst>
          </c:dPt>
          <c:dPt>
            <c:idx val="4"/>
            <c:bubble3D val="0"/>
            <c:extLst xmlns:c16r2="http://schemas.microsoft.com/office/drawing/2015/06/chart">
              <c:ext xmlns:c16="http://schemas.microsoft.com/office/drawing/2014/chart" uri="{C3380CC4-5D6E-409C-BE32-E72D297353CC}">
                <c16:uniqueId val="{00000004-D1C1-4F5A-8A1E-F5FFB44DA59E}"/>
              </c:ext>
            </c:extLst>
          </c:dPt>
          <c:dPt>
            <c:idx val="5"/>
            <c:bubble3D val="0"/>
            <c:extLst xmlns:c16r2="http://schemas.microsoft.com/office/drawing/2015/06/chart">
              <c:ext xmlns:c16="http://schemas.microsoft.com/office/drawing/2014/chart" uri="{C3380CC4-5D6E-409C-BE32-E72D297353CC}">
                <c16:uniqueId val="{00000005-D1C1-4F5A-8A1E-F5FFB44DA59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hu-HU"/>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'ENERGIA feloldott'!$C$8:$H$8</c:f>
              <c:strCache>
                <c:ptCount val="6"/>
                <c:pt idx="0">
                  <c:v>Kommunális célra </c:v>
                </c:pt>
                <c:pt idx="1">
                  <c:v>Lakosság részére </c:v>
                </c:pt>
                <c:pt idx="2">
                  <c:v>Közvilágítási célra </c:v>
                </c:pt>
                <c:pt idx="3">
                  <c:v>Ipari célra </c:v>
                </c:pt>
                <c:pt idx="4">
                  <c:v>Mezőgaz-dasági célra</c:v>
                </c:pt>
                <c:pt idx="5">
                  <c:v>Egyéb célra </c:v>
                </c:pt>
              </c:strCache>
            </c:strRef>
          </c:cat>
          <c:val>
            <c:numRef>
              <c:f>'ENERGIA feloldott'!$C$9:$H$9</c:f>
            </c:numRef>
          </c:val>
          <c:extLst xmlns:c16r2="http://schemas.microsoft.com/office/drawing/2015/06/chart">
            <c:ext xmlns:c16="http://schemas.microsoft.com/office/drawing/2014/chart" uri="{C3380CC4-5D6E-409C-BE32-E72D297353CC}">
              <c16:uniqueId val="{00000006-D1C1-4F5A-8A1E-F5FFB44DA59E}"/>
            </c:ext>
          </c:extLst>
        </c:ser>
        <c:ser>
          <c:idx val="1"/>
          <c:order val="1"/>
          <c:dPt>
            <c:idx val="0"/>
            <c:bubble3D val="0"/>
            <c:spPr>
              <a:solidFill>
                <a:schemeClr val="accent1"/>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8-D1C1-4F5A-8A1E-F5FFB44DA59E}"/>
              </c:ext>
            </c:extLst>
          </c:dPt>
          <c:dPt>
            <c:idx val="1"/>
            <c:bubble3D val="0"/>
            <c:spPr>
              <a:solidFill>
                <a:schemeClr val="accent2"/>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A-D1C1-4F5A-8A1E-F5FFB44DA59E}"/>
              </c:ext>
            </c:extLst>
          </c:dPt>
          <c:dPt>
            <c:idx val="2"/>
            <c:bubble3D val="0"/>
            <c:spPr>
              <a:solidFill>
                <a:schemeClr val="accent3"/>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C-D1C1-4F5A-8A1E-F5FFB44DA59E}"/>
              </c:ext>
            </c:extLst>
          </c:dPt>
          <c:dPt>
            <c:idx val="3"/>
            <c:bubble3D val="0"/>
            <c:spPr>
              <a:solidFill>
                <a:schemeClr val="tx1">
                  <a:lumMod val="75000"/>
                  <a:lumOff val="25000"/>
                </a:schemeClr>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E-D1C1-4F5A-8A1E-F5FFB44DA59E}"/>
              </c:ext>
            </c:extLst>
          </c:dPt>
          <c:dPt>
            <c:idx val="4"/>
            <c:bubble3D val="0"/>
            <c:spPr>
              <a:solidFill>
                <a:srgbClr val="92D050"/>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10-D1C1-4F5A-8A1E-F5FFB44DA59E}"/>
              </c:ext>
            </c:extLst>
          </c:dPt>
          <c:dPt>
            <c:idx val="5"/>
            <c:bubble3D val="0"/>
            <c:spPr>
              <a:solidFill>
                <a:schemeClr val="accent6"/>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12-D1C1-4F5A-8A1E-F5FFB44DA59E}"/>
              </c:ext>
            </c:extLst>
          </c:dPt>
          <c:dLbls>
            <c:dLbl>
              <c:idx val="3"/>
              <c:layout>
                <c:manualLayout>
                  <c:x val="-8.0522688674614096E-4"/>
                  <c:y val="2.9279908559817101E-3"/>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E-D1C1-4F5A-8A1E-F5FFB44DA59E}"/>
                </c:ext>
                <c:ext xmlns:c15="http://schemas.microsoft.com/office/drawing/2012/chart" uri="{CE6537A1-D6FC-4f65-9D91-7224C49458BB}">
                  <c15:layout/>
                </c:ext>
              </c:extLst>
            </c:dLbl>
            <c:dLbl>
              <c:idx val="4"/>
              <c:layout>
                <c:manualLayout>
                  <c:x val="7.4095049616123799E-3"/>
                  <c:y val="-6.4887604775209903E-3"/>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lt1"/>
                      </a:solidFill>
                      <a:latin typeface="+mn-lt"/>
                      <a:ea typeface="+mn-ea"/>
                      <a:cs typeface="+mn-cs"/>
                    </a:defRPr>
                  </a:pPr>
                  <a:endParaRPr lang="hu-HU"/>
                </a:p>
              </c:txPr>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10-D1C1-4F5A-8A1E-F5FFB44DA59E}"/>
                </c:ext>
                <c:ext xmlns:c15="http://schemas.microsoft.com/office/drawing/2012/chart" uri="{CE6537A1-D6FC-4f65-9D91-7224C49458BB}">
                  <c15:spPr xmlns:c15="http://schemas.microsoft.com/office/drawing/2012/chart">
                    <a:prstGeom prst="rect">
                      <a:avLst/>
                    </a:prstGeom>
                  </c15:spPr>
                  <c15:layout/>
                </c:ext>
              </c:extLst>
            </c:dLbl>
            <c:dLbl>
              <c:idx val="5"/>
              <c:layout>
                <c:manualLayout>
                  <c:x val="3.9698934691987001E-2"/>
                  <c:y val="-1.30318135636271E-2"/>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12-D1C1-4F5A-8A1E-F5FFB44DA59E}"/>
                </c:ext>
                <c:ext xmlns:c15="http://schemas.microsoft.com/office/drawing/2012/chart" uri="{CE6537A1-D6FC-4f65-9D91-7224C49458BB}">
                  <c15:layout/>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hu-HU"/>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15:layout/>
              </c:ext>
            </c:extLst>
          </c:dLbls>
          <c:cat>
            <c:strRef>
              <c:f>'ENERGIA feloldott'!$C$8:$H$8</c:f>
              <c:strCache>
                <c:ptCount val="6"/>
                <c:pt idx="0">
                  <c:v>Kommunális célra </c:v>
                </c:pt>
                <c:pt idx="1">
                  <c:v>Lakosság részére </c:v>
                </c:pt>
                <c:pt idx="2">
                  <c:v>Közvilágítási célra </c:v>
                </c:pt>
                <c:pt idx="3">
                  <c:v>Ipari célra </c:v>
                </c:pt>
                <c:pt idx="4">
                  <c:v>Mezőgaz-dasági célra</c:v>
                </c:pt>
                <c:pt idx="5">
                  <c:v>Egyéb célra </c:v>
                </c:pt>
              </c:strCache>
            </c:strRef>
          </c:cat>
          <c:val>
            <c:numRef>
              <c:f>'ENERGIA feloldott'!$C$10:$H$10</c:f>
              <c:numCache>
                <c:formatCode>General</c:formatCode>
                <c:ptCount val="6"/>
                <c:pt idx="0">
                  <c:v>72611</c:v>
                </c:pt>
                <c:pt idx="1">
                  <c:v>430862</c:v>
                </c:pt>
                <c:pt idx="2">
                  <c:v>15220</c:v>
                </c:pt>
                <c:pt idx="3">
                  <c:v>1792283</c:v>
                </c:pt>
                <c:pt idx="4">
                  <c:v>42443</c:v>
                </c:pt>
                <c:pt idx="5">
                  <c:v>332748</c:v>
                </c:pt>
              </c:numCache>
            </c:numRef>
          </c:val>
          <c:extLst xmlns:c16r2="http://schemas.microsoft.com/office/drawing/2015/06/chart">
            <c:ext xmlns:c16="http://schemas.microsoft.com/office/drawing/2014/chart" uri="{C3380CC4-5D6E-409C-BE32-E72D297353CC}">
              <c16:uniqueId val="{00000013-D1C1-4F5A-8A1E-F5FFB44DA59E}"/>
            </c:ext>
          </c:extLst>
        </c:ser>
        <c:dLbls>
          <c:showLegendKey val="0"/>
          <c:showVal val="0"/>
          <c:showCatName val="0"/>
          <c:showSerName val="0"/>
          <c:showPercent val="0"/>
          <c:showBubbleSize val="0"/>
          <c:showLeaderLines val="1"/>
        </c:dLbls>
      </c:pie3DChart>
      <c:spPr>
        <a:noFill/>
        <a:ln w="25400">
          <a:noFill/>
        </a:ln>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hu-HU"/>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hu-H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a:effectLst/>
              </a:rPr>
              <a:t>A villamos energiafogyasztás dinamikája Fejér Megyében (ezer kwh)</a:t>
            </a:r>
            <a:endParaRPr lang="en-US">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hu-HU"/>
        </a:p>
      </c:txPr>
    </c:title>
    <c:autoTitleDeleted val="0"/>
    <c:plotArea>
      <c:layout/>
      <c:lineChart>
        <c:grouping val="standard"/>
        <c:varyColors val="0"/>
        <c:ser>
          <c:idx val="0"/>
          <c:order val="0"/>
          <c:tx>
            <c:strRef>
              <c:f>Sheet1!$O$11</c:f>
              <c:strCache>
                <c:ptCount val="1"/>
                <c:pt idx="0">
                  <c:v>Lakosság részére</c:v>
                </c:pt>
              </c:strCache>
            </c:strRef>
          </c:tx>
          <c:spPr>
            <a:ln w="28575" cap="rnd">
              <a:solidFill>
                <a:schemeClr val="accent1"/>
              </a:solidFill>
              <a:round/>
            </a:ln>
            <a:effectLst/>
          </c:spPr>
          <c:marker>
            <c:symbol val="none"/>
          </c:marker>
          <c:cat>
            <c:numRef>
              <c:f>Sheet1!$N$12:$N$15</c:f>
              <c:numCache>
                <c:formatCode>0_ ;\-0\ </c:formatCode>
                <c:ptCount val="4"/>
                <c:pt idx="0">
                  <c:v>2012</c:v>
                </c:pt>
                <c:pt idx="1">
                  <c:v>2013</c:v>
                </c:pt>
                <c:pt idx="2">
                  <c:v>2014</c:v>
                </c:pt>
                <c:pt idx="3">
                  <c:v>2015</c:v>
                </c:pt>
              </c:numCache>
            </c:numRef>
          </c:cat>
          <c:val>
            <c:numRef>
              <c:f>Sheet1!$O$12:$O$15</c:f>
              <c:numCache>
                <c:formatCode>_-* #,##0\ _F_t_-;\-* #,##0\ _F_t_-;_-* "-"??\ _F_t_-;_-@_-</c:formatCode>
                <c:ptCount val="4"/>
                <c:pt idx="0">
                  <c:v>360590</c:v>
                </c:pt>
                <c:pt idx="1">
                  <c:v>358746</c:v>
                </c:pt>
                <c:pt idx="2">
                  <c:v>354948</c:v>
                </c:pt>
                <c:pt idx="3">
                  <c:v>368565</c:v>
                </c:pt>
              </c:numCache>
            </c:numRef>
          </c:val>
          <c:smooth val="0"/>
          <c:extLst xmlns:c16r2="http://schemas.microsoft.com/office/drawing/2015/06/chart">
            <c:ext xmlns:c16="http://schemas.microsoft.com/office/drawing/2014/chart" uri="{C3380CC4-5D6E-409C-BE32-E72D297353CC}">
              <c16:uniqueId val="{00000000-DA59-442F-A476-12BC06C04F52}"/>
            </c:ext>
          </c:extLst>
        </c:ser>
        <c:ser>
          <c:idx val="1"/>
          <c:order val="1"/>
          <c:tx>
            <c:strRef>
              <c:f>Sheet1!$P$11</c:f>
              <c:strCache>
                <c:ptCount val="1"/>
                <c:pt idx="0">
                  <c:v>Kommunális célra</c:v>
                </c:pt>
              </c:strCache>
            </c:strRef>
          </c:tx>
          <c:spPr>
            <a:ln w="28575" cap="rnd">
              <a:solidFill>
                <a:schemeClr val="accent2"/>
              </a:solidFill>
              <a:round/>
            </a:ln>
            <a:effectLst/>
          </c:spPr>
          <c:marker>
            <c:symbol val="none"/>
          </c:marker>
          <c:cat>
            <c:numRef>
              <c:f>Sheet1!$N$12:$N$15</c:f>
              <c:numCache>
                <c:formatCode>0_ ;\-0\ </c:formatCode>
                <c:ptCount val="4"/>
                <c:pt idx="0">
                  <c:v>2012</c:v>
                </c:pt>
                <c:pt idx="1">
                  <c:v>2013</c:v>
                </c:pt>
                <c:pt idx="2">
                  <c:v>2014</c:v>
                </c:pt>
                <c:pt idx="3">
                  <c:v>2015</c:v>
                </c:pt>
              </c:numCache>
            </c:numRef>
          </c:cat>
          <c:val>
            <c:numRef>
              <c:f>Sheet1!$P$12:$P$15</c:f>
              <c:numCache>
                <c:formatCode>_-* #,##0\ _F_t_-;\-* #,##0\ _F_t_-;_-* "-"??\ _F_t_-;_-@_-</c:formatCode>
                <c:ptCount val="4"/>
                <c:pt idx="0">
                  <c:v>51393</c:v>
                </c:pt>
                <c:pt idx="1">
                  <c:v>40260</c:v>
                </c:pt>
                <c:pt idx="2">
                  <c:v>39385</c:v>
                </c:pt>
                <c:pt idx="3">
                  <c:v>45756</c:v>
                </c:pt>
              </c:numCache>
            </c:numRef>
          </c:val>
          <c:smooth val="0"/>
          <c:extLst xmlns:c16r2="http://schemas.microsoft.com/office/drawing/2015/06/chart">
            <c:ext xmlns:c16="http://schemas.microsoft.com/office/drawing/2014/chart" uri="{C3380CC4-5D6E-409C-BE32-E72D297353CC}">
              <c16:uniqueId val="{00000001-DA59-442F-A476-12BC06C04F52}"/>
            </c:ext>
          </c:extLst>
        </c:ser>
        <c:ser>
          <c:idx val="2"/>
          <c:order val="2"/>
          <c:tx>
            <c:strRef>
              <c:f>Sheet1!$Q$11</c:f>
              <c:strCache>
                <c:ptCount val="1"/>
                <c:pt idx="0">
                  <c:v>Ipari célra</c:v>
                </c:pt>
              </c:strCache>
            </c:strRef>
          </c:tx>
          <c:spPr>
            <a:ln w="28575" cap="rnd">
              <a:solidFill>
                <a:schemeClr val="accent3"/>
              </a:solidFill>
              <a:round/>
            </a:ln>
            <a:effectLst/>
          </c:spPr>
          <c:marker>
            <c:symbol val="none"/>
          </c:marker>
          <c:cat>
            <c:numRef>
              <c:f>Sheet1!$N$12:$N$15</c:f>
              <c:numCache>
                <c:formatCode>0_ ;\-0\ </c:formatCode>
                <c:ptCount val="4"/>
                <c:pt idx="0">
                  <c:v>2012</c:v>
                </c:pt>
                <c:pt idx="1">
                  <c:v>2013</c:v>
                </c:pt>
                <c:pt idx="2">
                  <c:v>2014</c:v>
                </c:pt>
                <c:pt idx="3">
                  <c:v>2015</c:v>
                </c:pt>
              </c:numCache>
            </c:numRef>
          </c:cat>
          <c:val>
            <c:numRef>
              <c:f>Sheet1!$Q$12:$Q$15</c:f>
              <c:numCache>
                <c:formatCode>_-* #,##0\ _F_t_-;\-* #,##0\ _F_t_-;_-* "-"??\ _F_t_-;_-@_-</c:formatCode>
                <c:ptCount val="4"/>
                <c:pt idx="0">
                  <c:v>378278</c:v>
                </c:pt>
                <c:pt idx="1">
                  <c:v>388101</c:v>
                </c:pt>
                <c:pt idx="2">
                  <c:v>391820</c:v>
                </c:pt>
                <c:pt idx="3">
                  <c:v>411571</c:v>
                </c:pt>
              </c:numCache>
            </c:numRef>
          </c:val>
          <c:smooth val="0"/>
          <c:extLst xmlns:c16r2="http://schemas.microsoft.com/office/drawing/2015/06/chart">
            <c:ext xmlns:c16="http://schemas.microsoft.com/office/drawing/2014/chart" uri="{C3380CC4-5D6E-409C-BE32-E72D297353CC}">
              <c16:uniqueId val="{00000002-DA59-442F-A476-12BC06C04F52}"/>
            </c:ext>
          </c:extLst>
        </c:ser>
        <c:ser>
          <c:idx val="3"/>
          <c:order val="3"/>
          <c:tx>
            <c:strRef>
              <c:f>Sheet1!$R$11</c:f>
              <c:strCache>
                <c:ptCount val="1"/>
                <c:pt idx="0">
                  <c:v>Mezőgazdasági célra</c:v>
                </c:pt>
              </c:strCache>
            </c:strRef>
          </c:tx>
          <c:spPr>
            <a:ln w="28575" cap="rnd">
              <a:solidFill>
                <a:schemeClr val="accent4"/>
              </a:solidFill>
              <a:round/>
            </a:ln>
            <a:effectLst/>
          </c:spPr>
          <c:marker>
            <c:symbol val="none"/>
          </c:marker>
          <c:cat>
            <c:numRef>
              <c:f>Sheet1!$N$12:$N$15</c:f>
              <c:numCache>
                <c:formatCode>0_ ;\-0\ </c:formatCode>
                <c:ptCount val="4"/>
                <c:pt idx="0">
                  <c:v>2012</c:v>
                </c:pt>
                <c:pt idx="1">
                  <c:v>2013</c:v>
                </c:pt>
                <c:pt idx="2">
                  <c:v>2014</c:v>
                </c:pt>
                <c:pt idx="3">
                  <c:v>2015</c:v>
                </c:pt>
              </c:numCache>
            </c:numRef>
          </c:cat>
          <c:val>
            <c:numRef>
              <c:f>Sheet1!$R$12:$R$15</c:f>
              <c:numCache>
                <c:formatCode>_-* #,##0\ _F_t_-;\-* #,##0\ _F_t_-;_-* "-"??\ _F_t_-;_-@_-</c:formatCode>
                <c:ptCount val="4"/>
                <c:pt idx="0">
                  <c:v>51471</c:v>
                </c:pt>
                <c:pt idx="1">
                  <c:v>54731</c:v>
                </c:pt>
                <c:pt idx="2">
                  <c:v>55605</c:v>
                </c:pt>
                <c:pt idx="3">
                  <c:v>56935</c:v>
                </c:pt>
              </c:numCache>
            </c:numRef>
          </c:val>
          <c:smooth val="0"/>
          <c:extLst xmlns:c16r2="http://schemas.microsoft.com/office/drawing/2015/06/chart">
            <c:ext xmlns:c16="http://schemas.microsoft.com/office/drawing/2014/chart" uri="{C3380CC4-5D6E-409C-BE32-E72D297353CC}">
              <c16:uniqueId val="{00000003-DA59-442F-A476-12BC06C04F52}"/>
            </c:ext>
          </c:extLst>
        </c:ser>
        <c:ser>
          <c:idx val="4"/>
          <c:order val="4"/>
          <c:tx>
            <c:strRef>
              <c:f>Sheet1!$S$11</c:f>
              <c:strCache>
                <c:ptCount val="1"/>
                <c:pt idx="0">
                  <c:v>Közvilágítási célra</c:v>
                </c:pt>
              </c:strCache>
            </c:strRef>
          </c:tx>
          <c:spPr>
            <a:ln w="28575" cap="rnd">
              <a:solidFill>
                <a:schemeClr val="accent5"/>
              </a:solidFill>
              <a:round/>
            </a:ln>
            <a:effectLst/>
          </c:spPr>
          <c:marker>
            <c:symbol val="none"/>
          </c:marker>
          <c:cat>
            <c:numRef>
              <c:f>Sheet1!$N$12:$N$15</c:f>
              <c:numCache>
                <c:formatCode>0_ ;\-0\ </c:formatCode>
                <c:ptCount val="4"/>
                <c:pt idx="0">
                  <c:v>2012</c:v>
                </c:pt>
                <c:pt idx="1">
                  <c:v>2013</c:v>
                </c:pt>
                <c:pt idx="2">
                  <c:v>2014</c:v>
                </c:pt>
                <c:pt idx="3">
                  <c:v>2015</c:v>
                </c:pt>
              </c:numCache>
            </c:numRef>
          </c:cat>
          <c:val>
            <c:numRef>
              <c:f>Sheet1!$S$12:$S$15</c:f>
              <c:numCache>
                <c:formatCode>_-* #,##0\ _F_t_-;\-* #,##0\ _F_t_-;_-* "-"??\ _F_t_-;_-@_-</c:formatCode>
                <c:ptCount val="4"/>
                <c:pt idx="0">
                  <c:v>14031</c:v>
                </c:pt>
                <c:pt idx="1">
                  <c:v>14321</c:v>
                </c:pt>
                <c:pt idx="2">
                  <c:v>14260</c:v>
                </c:pt>
                <c:pt idx="3">
                  <c:v>13641</c:v>
                </c:pt>
              </c:numCache>
            </c:numRef>
          </c:val>
          <c:smooth val="0"/>
          <c:extLst xmlns:c16r2="http://schemas.microsoft.com/office/drawing/2015/06/chart">
            <c:ext xmlns:c16="http://schemas.microsoft.com/office/drawing/2014/chart" uri="{C3380CC4-5D6E-409C-BE32-E72D297353CC}">
              <c16:uniqueId val="{00000004-DA59-442F-A476-12BC06C04F52}"/>
            </c:ext>
          </c:extLst>
        </c:ser>
        <c:ser>
          <c:idx val="5"/>
          <c:order val="5"/>
          <c:tx>
            <c:strRef>
              <c:f>Sheet1!$T$11</c:f>
              <c:strCache>
                <c:ptCount val="1"/>
                <c:pt idx="0">
                  <c:v>Egyéb célra</c:v>
                </c:pt>
              </c:strCache>
            </c:strRef>
          </c:tx>
          <c:spPr>
            <a:ln w="28575" cap="rnd">
              <a:solidFill>
                <a:schemeClr val="accent6"/>
              </a:solidFill>
              <a:round/>
            </a:ln>
            <a:effectLst/>
          </c:spPr>
          <c:marker>
            <c:symbol val="none"/>
          </c:marker>
          <c:cat>
            <c:numRef>
              <c:f>Sheet1!$N$12:$N$15</c:f>
              <c:numCache>
                <c:formatCode>0_ ;\-0\ </c:formatCode>
                <c:ptCount val="4"/>
                <c:pt idx="0">
                  <c:v>2012</c:v>
                </c:pt>
                <c:pt idx="1">
                  <c:v>2013</c:v>
                </c:pt>
                <c:pt idx="2">
                  <c:v>2014</c:v>
                </c:pt>
                <c:pt idx="3">
                  <c:v>2015</c:v>
                </c:pt>
              </c:numCache>
            </c:numRef>
          </c:cat>
          <c:val>
            <c:numRef>
              <c:f>Sheet1!$T$12:$T$15</c:f>
              <c:numCache>
                <c:formatCode>_-* #,##0\ _F_t_-;\-* #,##0\ _F_t_-;_-* "-"??\ _F_t_-;_-@_-</c:formatCode>
                <c:ptCount val="4"/>
                <c:pt idx="0">
                  <c:v>130304</c:v>
                </c:pt>
                <c:pt idx="1">
                  <c:v>150864</c:v>
                </c:pt>
                <c:pt idx="2">
                  <c:v>149800</c:v>
                </c:pt>
                <c:pt idx="3">
                  <c:v>147952</c:v>
                </c:pt>
              </c:numCache>
            </c:numRef>
          </c:val>
          <c:smooth val="0"/>
          <c:extLst xmlns:c16r2="http://schemas.microsoft.com/office/drawing/2015/06/chart">
            <c:ext xmlns:c16="http://schemas.microsoft.com/office/drawing/2014/chart" uri="{C3380CC4-5D6E-409C-BE32-E72D297353CC}">
              <c16:uniqueId val="{00000005-DA59-442F-A476-12BC06C04F52}"/>
            </c:ext>
          </c:extLst>
        </c:ser>
        <c:dLbls>
          <c:showLegendKey val="0"/>
          <c:showVal val="0"/>
          <c:showCatName val="0"/>
          <c:showSerName val="0"/>
          <c:showPercent val="0"/>
          <c:showBubbleSize val="0"/>
        </c:dLbls>
        <c:smooth val="0"/>
        <c:axId val="226368800"/>
        <c:axId val="360172064"/>
      </c:lineChart>
      <c:catAx>
        <c:axId val="226368800"/>
        <c:scaling>
          <c:orientation val="minMax"/>
        </c:scaling>
        <c:delete val="0"/>
        <c:axPos val="b"/>
        <c:numFmt formatCode="0_ ;\-0\ "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60172064"/>
        <c:crosses val="autoZero"/>
        <c:auto val="1"/>
        <c:lblAlgn val="ctr"/>
        <c:lblOffset val="100"/>
        <c:noMultiLvlLbl val="0"/>
      </c:catAx>
      <c:valAx>
        <c:axId val="360172064"/>
        <c:scaling>
          <c:orientation val="minMax"/>
        </c:scaling>
        <c:delete val="0"/>
        <c:axPos val="l"/>
        <c:majorGridlines>
          <c:spPr>
            <a:ln w="9525" cap="flat" cmpd="sng" algn="ctr">
              <a:solidFill>
                <a:schemeClr val="tx1">
                  <a:lumMod val="15000"/>
                  <a:lumOff val="85000"/>
                </a:schemeClr>
              </a:solidFill>
              <a:round/>
            </a:ln>
            <a:effectLst/>
          </c:spPr>
        </c:majorGridlines>
        <c:numFmt formatCode="_-* #,##0\ _F_t_-;\-* #,##0\ _F_t_-;_-* &quot;-&quot;??\ _F_t_-;_-@_-"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2263688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legend>
    <c:plotVisOnly val="1"/>
    <c:dispBlanksAs val="gap"/>
    <c:showDLblsOverMax val="0"/>
  </c:chart>
  <c:spPr>
    <a:noFill/>
    <a:ln>
      <a:noFill/>
    </a:ln>
    <a:effectLst/>
  </c:spPr>
  <c:txPr>
    <a:bodyPr/>
    <a:lstStyle/>
    <a:p>
      <a:pPr>
        <a:defRPr/>
      </a:pPr>
      <a:endParaRPr lang="hu-H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A mezőgazdasági kibocsátás megoszlása</a:t>
            </a:r>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hu-HU"/>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9636-4BDB-A952-511032794592}"/>
              </c:ext>
            </c:extLst>
          </c:dPt>
          <c:dPt>
            <c:idx val="1"/>
            <c:bubble3D val="0"/>
            <c:spPr>
              <a:solidFill>
                <a:schemeClr val="accent2"/>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9636-4BDB-A952-511032794592}"/>
              </c:ext>
            </c:extLst>
          </c:dPt>
          <c:dPt>
            <c:idx val="2"/>
            <c:bubble3D val="0"/>
            <c:spPr>
              <a:solidFill>
                <a:schemeClr val="accent3"/>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9636-4BDB-A952-511032794592}"/>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hu-HU"/>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15:layout/>
              </c:ext>
            </c:extLst>
          </c:dLbls>
          <c:cat>
            <c:strRef>
              <c:f>'Mezőgazdaság feloldott'!$O$11:$Q$11</c:f>
              <c:strCache>
                <c:ptCount val="3"/>
                <c:pt idx="0">
                  <c:v>Kérődzők</c:v>
                </c:pt>
                <c:pt idx="1">
                  <c:v>Hígtrágya</c:v>
                </c:pt>
                <c:pt idx="2">
                  <c:v>Szerves és műtrágya</c:v>
                </c:pt>
              </c:strCache>
            </c:strRef>
          </c:cat>
          <c:val>
            <c:numRef>
              <c:f>'Mezőgazdaság feloldott'!$O$12:$Q$12</c:f>
              <c:numCache>
                <c:formatCode>0.00</c:formatCode>
                <c:ptCount val="3"/>
                <c:pt idx="0">
                  <c:v>78617.152484262158</c:v>
                </c:pt>
                <c:pt idx="1">
                  <c:v>30122.12094466975</c:v>
                </c:pt>
                <c:pt idx="2">
                  <c:v>914.28183992094102</c:v>
                </c:pt>
              </c:numCache>
            </c:numRef>
          </c:val>
          <c:extLst xmlns:c16r2="http://schemas.microsoft.com/office/drawing/2015/06/chart">
            <c:ext xmlns:c16="http://schemas.microsoft.com/office/drawing/2014/chart" uri="{C3380CC4-5D6E-409C-BE32-E72D297353CC}">
              <c16:uniqueId val="{00000006-9636-4BDB-A952-511032794592}"/>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hu-HU"/>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hu-H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21E4C8-E61E-B044-AFCE-36C4A09BAFA7}" type="datetimeFigureOut">
              <a:rPr lang="hu-HU" smtClean="0"/>
              <a:t>2018.03.21.</a:t>
            </a:fld>
            <a:endParaRPr lang="hu-H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71CFF7-6EF7-CF49-BBAD-24010693B545}" type="slidenum">
              <a:rPr lang="hu-HU" smtClean="0"/>
              <a:t>‹#›</a:t>
            </a:fld>
            <a:endParaRPr lang="hu-HU"/>
          </a:p>
        </p:txBody>
      </p:sp>
    </p:spTree>
    <p:extLst>
      <p:ext uri="{BB962C8B-B14F-4D97-AF65-F5344CB8AC3E}">
        <p14:creationId xmlns:p14="http://schemas.microsoft.com/office/powerpoint/2010/main" val="187223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CDA5C11E-540C-488B-B718-84796C0B45F1}" type="slidenum">
              <a:rPr lang="hu-HU" smtClean="0"/>
              <a:t>1</a:t>
            </a:fld>
            <a:endParaRPr lang="hu-HU"/>
          </a:p>
        </p:txBody>
      </p:sp>
    </p:spTree>
    <p:extLst>
      <p:ext uri="{BB962C8B-B14F-4D97-AF65-F5344CB8AC3E}">
        <p14:creationId xmlns:p14="http://schemas.microsoft.com/office/powerpoint/2010/main" val="1425312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dirty="0"/>
              <a:t>Összeségében, az ETS rendszer adatai szerint a Fejér megyei </a:t>
            </a:r>
            <a:r>
              <a:rPr lang="hu-HU" dirty="0" err="1"/>
              <a:t>nagykibocsájtók</a:t>
            </a:r>
            <a:r>
              <a:rPr lang="hu-HU" dirty="0"/>
              <a:t> 2017-ben 2.612.764 t karbonkredittel, azaz </a:t>
            </a:r>
            <a:r>
              <a:rPr lang="hu-HU" b="1" dirty="0"/>
              <a:t>2.612.764 t CO2</a:t>
            </a:r>
            <a:r>
              <a:rPr lang="hu-HU" dirty="0"/>
              <a:t> kibocsátással rendelkeznek.</a:t>
            </a:r>
          </a:p>
          <a:p>
            <a:endParaRPr lang="hu-HU" dirty="0"/>
          </a:p>
        </p:txBody>
      </p:sp>
      <p:sp>
        <p:nvSpPr>
          <p:cNvPr id="4" name="Dia számának helye 3"/>
          <p:cNvSpPr>
            <a:spLocks noGrp="1"/>
          </p:cNvSpPr>
          <p:nvPr>
            <p:ph type="sldNum" sz="quarter" idx="10"/>
          </p:nvPr>
        </p:nvSpPr>
        <p:spPr/>
        <p:txBody>
          <a:bodyPr/>
          <a:lstStyle/>
          <a:p>
            <a:fld id="{6471CFF7-6EF7-CF49-BBAD-24010693B545}" type="slidenum">
              <a:rPr lang="hu-HU" smtClean="0"/>
              <a:t>7</a:t>
            </a:fld>
            <a:endParaRPr lang="hu-HU"/>
          </a:p>
        </p:txBody>
      </p:sp>
    </p:spTree>
    <p:extLst>
      <p:ext uri="{BB962C8B-B14F-4D97-AF65-F5344CB8AC3E}">
        <p14:creationId xmlns:p14="http://schemas.microsoft.com/office/powerpoint/2010/main" val="956954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Apró eltérések, módszertan </a:t>
            </a:r>
            <a:r>
              <a:rPr lang="hu-HU" dirty="0" err="1"/>
              <a:t>iváltozás</a:t>
            </a:r>
            <a:endParaRPr lang="hu-HU" dirty="0"/>
          </a:p>
        </p:txBody>
      </p:sp>
      <p:sp>
        <p:nvSpPr>
          <p:cNvPr id="4" name="Dia számának helye 3"/>
          <p:cNvSpPr>
            <a:spLocks noGrp="1"/>
          </p:cNvSpPr>
          <p:nvPr>
            <p:ph type="sldNum" sz="quarter" idx="10"/>
          </p:nvPr>
        </p:nvSpPr>
        <p:spPr/>
        <p:txBody>
          <a:bodyPr/>
          <a:lstStyle/>
          <a:p>
            <a:fld id="{6471CFF7-6EF7-CF49-BBAD-24010693B545}" type="slidenum">
              <a:rPr lang="hu-HU" smtClean="0"/>
              <a:t>9</a:t>
            </a:fld>
            <a:endParaRPr lang="hu-HU"/>
          </a:p>
        </p:txBody>
      </p:sp>
    </p:spTree>
    <p:extLst>
      <p:ext uri="{BB962C8B-B14F-4D97-AF65-F5344CB8AC3E}">
        <p14:creationId xmlns:p14="http://schemas.microsoft.com/office/powerpoint/2010/main" val="3636531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a:t>Legalább attól nem kell félnünk, hogy jön egy Irma hurrikán, mint a válófélben lévő házastárs, és viszi a fél házat...</a:t>
            </a:r>
          </a:p>
        </p:txBody>
      </p:sp>
      <p:sp>
        <p:nvSpPr>
          <p:cNvPr id="4" name="Slide Number Placeholder 3"/>
          <p:cNvSpPr>
            <a:spLocks noGrp="1"/>
          </p:cNvSpPr>
          <p:nvPr>
            <p:ph type="sldNum" sz="quarter" idx="10"/>
          </p:nvPr>
        </p:nvSpPr>
        <p:spPr/>
        <p:txBody>
          <a:bodyPr/>
          <a:lstStyle/>
          <a:p>
            <a:fld id="{6471CFF7-6EF7-CF49-BBAD-24010693B545}" type="slidenum">
              <a:rPr lang="hu-HU" smtClean="0"/>
              <a:t>14</a:t>
            </a:fld>
            <a:endParaRPr lang="hu-HU"/>
          </a:p>
        </p:txBody>
      </p:sp>
    </p:spTree>
    <p:extLst>
      <p:ext uri="{BB962C8B-B14F-4D97-AF65-F5344CB8AC3E}">
        <p14:creationId xmlns:p14="http://schemas.microsoft.com/office/powerpoint/2010/main" val="608964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10"/>
          </p:nvPr>
        </p:nvSpPr>
        <p:spPr/>
        <p:txBody>
          <a:bodyPr/>
          <a:lstStyle/>
          <a:p>
            <a:fld id="{6471CFF7-6EF7-CF49-BBAD-24010693B545}" type="slidenum">
              <a:rPr lang="hu-HU" smtClean="0"/>
              <a:t>20</a:t>
            </a:fld>
            <a:endParaRPr lang="hu-HU"/>
          </a:p>
        </p:txBody>
      </p:sp>
    </p:spTree>
    <p:extLst>
      <p:ext uri="{BB962C8B-B14F-4D97-AF65-F5344CB8AC3E}">
        <p14:creationId xmlns:p14="http://schemas.microsoft.com/office/powerpoint/2010/main" val="548014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Ezt Gábor is lemondja, én nem fogom részletezni</a:t>
            </a:r>
          </a:p>
        </p:txBody>
      </p:sp>
      <p:sp>
        <p:nvSpPr>
          <p:cNvPr id="4" name="Dia számának helye 3"/>
          <p:cNvSpPr>
            <a:spLocks noGrp="1"/>
          </p:cNvSpPr>
          <p:nvPr>
            <p:ph type="sldNum" sz="quarter" idx="10"/>
          </p:nvPr>
        </p:nvSpPr>
        <p:spPr/>
        <p:txBody>
          <a:bodyPr/>
          <a:lstStyle/>
          <a:p>
            <a:fld id="{6471CFF7-6EF7-CF49-BBAD-24010693B545}" type="slidenum">
              <a:rPr lang="hu-HU" smtClean="0"/>
              <a:t>23</a:t>
            </a:fld>
            <a:endParaRPr lang="hu-HU"/>
          </a:p>
        </p:txBody>
      </p:sp>
    </p:spTree>
    <p:extLst>
      <p:ext uri="{BB962C8B-B14F-4D97-AF65-F5344CB8AC3E}">
        <p14:creationId xmlns:p14="http://schemas.microsoft.com/office/powerpoint/2010/main" val="410646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6471CFF7-6EF7-CF49-BBAD-24010693B545}" type="slidenum">
              <a:rPr lang="hu-HU" smtClean="0"/>
              <a:t>24</a:t>
            </a:fld>
            <a:endParaRPr lang="hu-HU"/>
          </a:p>
        </p:txBody>
      </p:sp>
    </p:spTree>
    <p:extLst>
      <p:ext uri="{BB962C8B-B14F-4D97-AF65-F5344CB8AC3E}">
        <p14:creationId xmlns:p14="http://schemas.microsoft.com/office/powerpoint/2010/main" val="1354516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u-H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u-HU"/>
          </a:p>
        </p:txBody>
      </p:sp>
      <p:sp>
        <p:nvSpPr>
          <p:cNvPr id="4" name="Date Placeholder 3"/>
          <p:cNvSpPr>
            <a:spLocks noGrp="1"/>
          </p:cNvSpPr>
          <p:nvPr>
            <p:ph type="dt" sz="half" idx="10"/>
          </p:nvPr>
        </p:nvSpPr>
        <p:spPr/>
        <p:txBody>
          <a:bodyPr/>
          <a:lstStyle/>
          <a:p>
            <a:fld id="{10B227D7-DD7F-7647-872D-58CEF70FE2C1}" type="datetimeFigureOut">
              <a:rPr lang="hu-HU" smtClean="0"/>
              <a:t>2018.03.21.</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FF626DB6-6D29-E241-8712-6B7382CA64FA}" type="slidenum">
              <a:rPr lang="hu-HU" smtClean="0"/>
              <a:t>‹#›</a:t>
            </a:fld>
            <a:endParaRPr lang="hu-HU"/>
          </a:p>
        </p:txBody>
      </p:sp>
    </p:spTree>
    <p:extLst>
      <p:ext uri="{BB962C8B-B14F-4D97-AF65-F5344CB8AC3E}">
        <p14:creationId xmlns:p14="http://schemas.microsoft.com/office/powerpoint/2010/main" val="166080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u-H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Date Placeholder 3"/>
          <p:cNvSpPr>
            <a:spLocks noGrp="1"/>
          </p:cNvSpPr>
          <p:nvPr>
            <p:ph type="dt" sz="half" idx="10"/>
          </p:nvPr>
        </p:nvSpPr>
        <p:spPr/>
        <p:txBody>
          <a:bodyPr/>
          <a:lstStyle/>
          <a:p>
            <a:fld id="{10B227D7-DD7F-7647-872D-58CEF70FE2C1}" type="datetimeFigureOut">
              <a:rPr lang="hu-HU" smtClean="0"/>
              <a:t>2018.03.21.</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FF626DB6-6D29-E241-8712-6B7382CA64FA}" type="slidenum">
              <a:rPr lang="hu-HU" smtClean="0"/>
              <a:t>‹#›</a:t>
            </a:fld>
            <a:endParaRPr lang="hu-HU"/>
          </a:p>
        </p:txBody>
      </p:sp>
    </p:spTree>
    <p:extLst>
      <p:ext uri="{BB962C8B-B14F-4D97-AF65-F5344CB8AC3E}">
        <p14:creationId xmlns:p14="http://schemas.microsoft.com/office/powerpoint/2010/main" val="357831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hu-H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Date Placeholder 3"/>
          <p:cNvSpPr>
            <a:spLocks noGrp="1"/>
          </p:cNvSpPr>
          <p:nvPr>
            <p:ph type="dt" sz="half" idx="10"/>
          </p:nvPr>
        </p:nvSpPr>
        <p:spPr/>
        <p:txBody>
          <a:bodyPr/>
          <a:lstStyle/>
          <a:p>
            <a:fld id="{10B227D7-DD7F-7647-872D-58CEF70FE2C1}" type="datetimeFigureOut">
              <a:rPr lang="hu-HU" smtClean="0"/>
              <a:t>2018.03.21.</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FF626DB6-6D29-E241-8712-6B7382CA64FA}" type="slidenum">
              <a:rPr lang="hu-HU" smtClean="0"/>
              <a:t>‹#›</a:t>
            </a:fld>
            <a:endParaRPr lang="hu-HU"/>
          </a:p>
        </p:txBody>
      </p:sp>
    </p:spTree>
    <p:extLst>
      <p:ext uri="{BB962C8B-B14F-4D97-AF65-F5344CB8AC3E}">
        <p14:creationId xmlns:p14="http://schemas.microsoft.com/office/powerpoint/2010/main" val="1117909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14" name="Title 8"/>
          <p:cNvSpPr>
            <a:spLocks noGrp="1"/>
          </p:cNvSpPr>
          <p:nvPr>
            <p:ph type="title" hasCustomPrompt="1"/>
          </p:nvPr>
        </p:nvSpPr>
        <p:spPr>
          <a:xfrm>
            <a:off x="5994400" y="2286000"/>
            <a:ext cx="5892800" cy="1143000"/>
          </a:xfrm>
        </p:spPr>
        <p:txBody>
          <a:bodyPr anchor="t">
            <a:noAutofit/>
          </a:bodyPr>
          <a:lstStyle>
            <a:lvl1pPr algn="l">
              <a:defRPr sz="4400" b="1" cap="all" baseline="0">
                <a:solidFill>
                  <a:schemeClr val="bg1"/>
                </a:solidFill>
                <a:latin typeface="Arial"/>
                <a:cs typeface="Arial"/>
              </a:defRPr>
            </a:lvl1pPr>
          </a:lstStyle>
          <a:p>
            <a:r>
              <a:rPr lang="hu-HU" dirty="0"/>
              <a:t>Prezentáció Címe</a:t>
            </a:r>
            <a:endParaRPr lang="en-US" dirty="0"/>
          </a:p>
        </p:txBody>
      </p:sp>
      <p:sp>
        <p:nvSpPr>
          <p:cNvPr id="17" name="Text Placeholder 15"/>
          <p:cNvSpPr>
            <a:spLocks noGrp="1"/>
          </p:cNvSpPr>
          <p:nvPr>
            <p:ph type="body" sz="quarter" idx="10" hasCustomPrompt="1"/>
          </p:nvPr>
        </p:nvSpPr>
        <p:spPr>
          <a:xfrm>
            <a:off x="5994400" y="3886200"/>
            <a:ext cx="5791200" cy="914400"/>
          </a:xfrm>
        </p:spPr>
        <p:txBody>
          <a:bodyPr wrap="square" anchor="t"/>
          <a:lstStyle>
            <a:lvl1pPr marL="514350" indent="-514350" algn="l">
              <a:spcAft>
                <a:spcPts val="600"/>
              </a:spcAft>
              <a:buFontTx/>
              <a:buNone/>
              <a:defRPr cap="all" baseline="0">
                <a:solidFill>
                  <a:srgbClr val="FFFFFF"/>
                </a:solidFill>
                <a:latin typeface="Arial"/>
                <a:cs typeface="Arial"/>
              </a:defRPr>
            </a:lvl1pPr>
            <a:lvl2pPr>
              <a:buNone/>
              <a:defRPr/>
            </a:lvl2pPr>
          </a:lstStyle>
          <a:p>
            <a:pPr lvl="0"/>
            <a:r>
              <a:rPr lang="hu-HU" dirty="0"/>
              <a:t>Click to edit Alcím</a:t>
            </a:r>
          </a:p>
          <a:p>
            <a:pPr lvl="0"/>
            <a:endParaRPr lang="hu-HU" dirty="0"/>
          </a:p>
        </p:txBody>
      </p:sp>
    </p:spTree>
    <p:extLst>
      <p:ext uri="{BB962C8B-B14F-4D97-AF65-F5344CB8AC3E}">
        <p14:creationId xmlns:p14="http://schemas.microsoft.com/office/powerpoint/2010/main" val="559080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u-H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Date Placeholder 3"/>
          <p:cNvSpPr>
            <a:spLocks noGrp="1"/>
          </p:cNvSpPr>
          <p:nvPr>
            <p:ph type="dt" sz="half" idx="10"/>
          </p:nvPr>
        </p:nvSpPr>
        <p:spPr/>
        <p:txBody>
          <a:bodyPr/>
          <a:lstStyle/>
          <a:p>
            <a:fld id="{10B227D7-DD7F-7647-872D-58CEF70FE2C1}" type="datetimeFigureOut">
              <a:rPr lang="hu-HU" smtClean="0"/>
              <a:t>2018.03.21.</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FF626DB6-6D29-E241-8712-6B7382CA64FA}" type="slidenum">
              <a:rPr lang="hu-HU" smtClean="0"/>
              <a:t>‹#›</a:t>
            </a:fld>
            <a:endParaRPr lang="hu-HU"/>
          </a:p>
        </p:txBody>
      </p:sp>
    </p:spTree>
    <p:extLst>
      <p:ext uri="{BB962C8B-B14F-4D97-AF65-F5344CB8AC3E}">
        <p14:creationId xmlns:p14="http://schemas.microsoft.com/office/powerpoint/2010/main" val="1734731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u-H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B227D7-DD7F-7647-872D-58CEF70FE2C1}" type="datetimeFigureOut">
              <a:rPr lang="hu-HU" smtClean="0"/>
              <a:t>2018.03.21.</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FF626DB6-6D29-E241-8712-6B7382CA64FA}" type="slidenum">
              <a:rPr lang="hu-HU" smtClean="0"/>
              <a:t>‹#›</a:t>
            </a:fld>
            <a:endParaRPr lang="hu-HU"/>
          </a:p>
        </p:txBody>
      </p:sp>
    </p:spTree>
    <p:extLst>
      <p:ext uri="{BB962C8B-B14F-4D97-AF65-F5344CB8AC3E}">
        <p14:creationId xmlns:p14="http://schemas.microsoft.com/office/powerpoint/2010/main" val="1390530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u-H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5" name="Date Placeholder 4"/>
          <p:cNvSpPr>
            <a:spLocks noGrp="1"/>
          </p:cNvSpPr>
          <p:nvPr>
            <p:ph type="dt" sz="half" idx="10"/>
          </p:nvPr>
        </p:nvSpPr>
        <p:spPr/>
        <p:txBody>
          <a:bodyPr/>
          <a:lstStyle/>
          <a:p>
            <a:fld id="{10B227D7-DD7F-7647-872D-58CEF70FE2C1}" type="datetimeFigureOut">
              <a:rPr lang="hu-HU" smtClean="0"/>
              <a:t>2018.03.21.</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FF626DB6-6D29-E241-8712-6B7382CA64FA}" type="slidenum">
              <a:rPr lang="hu-HU" smtClean="0"/>
              <a:t>‹#›</a:t>
            </a:fld>
            <a:endParaRPr lang="hu-HU"/>
          </a:p>
        </p:txBody>
      </p:sp>
    </p:spTree>
    <p:extLst>
      <p:ext uri="{BB962C8B-B14F-4D97-AF65-F5344CB8AC3E}">
        <p14:creationId xmlns:p14="http://schemas.microsoft.com/office/powerpoint/2010/main" val="1728159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hu-H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7" name="Date Placeholder 6"/>
          <p:cNvSpPr>
            <a:spLocks noGrp="1"/>
          </p:cNvSpPr>
          <p:nvPr>
            <p:ph type="dt" sz="half" idx="10"/>
          </p:nvPr>
        </p:nvSpPr>
        <p:spPr/>
        <p:txBody>
          <a:bodyPr/>
          <a:lstStyle/>
          <a:p>
            <a:fld id="{10B227D7-DD7F-7647-872D-58CEF70FE2C1}" type="datetimeFigureOut">
              <a:rPr lang="hu-HU" smtClean="0"/>
              <a:t>2018.03.21.</a:t>
            </a:fld>
            <a:endParaRPr lang="hu-HU"/>
          </a:p>
        </p:txBody>
      </p:sp>
      <p:sp>
        <p:nvSpPr>
          <p:cNvPr id="8" name="Footer Placeholder 7"/>
          <p:cNvSpPr>
            <a:spLocks noGrp="1"/>
          </p:cNvSpPr>
          <p:nvPr>
            <p:ph type="ftr" sz="quarter" idx="11"/>
          </p:nvPr>
        </p:nvSpPr>
        <p:spPr/>
        <p:txBody>
          <a:bodyPr/>
          <a:lstStyle/>
          <a:p>
            <a:endParaRPr lang="hu-HU"/>
          </a:p>
        </p:txBody>
      </p:sp>
      <p:sp>
        <p:nvSpPr>
          <p:cNvPr id="9" name="Slide Number Placeholder 8"/>
          <p:cNvSpPr>
            <a:spLocks noGrp="1"/>
          </p:cNvSpPr>
          <p:nvPr>
            <p:ph type="sldNum" sz="quarter" idx="12"/>
          </p:nvPr>
        </p:nvSpPr>
        <p:spPr/>
        <p:txBody>
          <a:bodyPr/>
          <a:lstStyle/>
          <a:p>
            <a:fld id="{FF626DB6-6D29-E241-8712-6B7382CA64FA}" type="slidenum">
              <a:rPr lang="hu-HU" smtClean="0"/>
              <a:t>‹#›</a:t>
            </a:fld>
            <a:endParaRPr lang="hu-HU"/>
          </a:p>
        </p:txBody>
      </p:sp>
    </p:spTree>
    <p:extLst>
      <p:ext uri="{BB962C8B-B14F-4D97-AF65-F5344CB8AC3E}">
        <p14:creationId xmlns:p14="http://schemas.microsoft.com/office/powerpoint/2010/main" val="456491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u-HU"/>
          </a:p>
        </p:txBody>
      </p:sp>
      <p:sp>
        <p:nvSpPr>
          <p:cNvPr id="3" name="Date Placeholder 2"/>
          <p:cNvSpPr>
            <a:spLocks noGrp="1"/>
          </p:cNvSpPr>
          <p:nvPr>
            <p:ph type="dt" sz="half" idx="10"/>
          </p:nvPr>
        </p:nvSpPr>
        <p:spPr/>
        <p:txBody>
          <a:bodyPr/>
          <a:lstStyle/>
          <a:p>
            <a:fld id="{10B227D7-DD7F-7647-872D-58CEF70FE2C1}" type="datetimeFigureOut">
              <a:rPr lang="hu-HU" smtClean="0"/>
              <a:t>2018.03.21.</a:t>
            </a:fld>
            <a:endParaRPr lang="hu-HU"/>
          </a:p>
        </p:txBody>
      </p:sp>
      <p:sp>
        <p:nvSpPr>
          <p:cNvPr id="4" name="Footer Placeholder 3"/>
          <p:cNvSpPr>
            <a:spLocks noGrp="1"/>
          </p:cNvSpPr>
          <p:nvPr>
            <p:ph type="ftr" sz="quarter" idx="11"/>
          </p:nvPr>
        </p:nvSpPr>
        <p:spPr/>
        <p:txBody>
          <a:bodyPr/>
          <a:lstStyle/>
          <a:p>
            <a:endParaRPr lang="hu-HU"/>
          </a:p>
        </p:txBody>
      </p:sp>
      <p:sp>
        <p:nvSpPr>
          <p:cNvPr id="5" name="Slide Number Placeholder 4"/>
          <p:cNvSpPr>
            <a:spLocks noGrp="1"/>
          </p:cNvSpPr>
          <p:nvPr>
            <p:ph type="sldNum" sz="quarter" idx="12"/>
          </p:nvPr>
        </p:nvSpPr>
        <p:spPr/>
        <p:txBody>
          <a:bodyPr/>
          <a:lstStyle/>
          <a:p>
            <a:fld id="{FF626DB6-6D29-E241-8712-6B7382CA64FA}" type="slidenum">
              <a:rPr lang="hu-HU" smtClean="0"/>
              <a:t>‹#›</a:t>
            </a:fld>
            <a:endParaRPr lang="hu-HU"/>
          </a:p>
        </p:txBody>
      </p:sp>
    </p:spTree>
    <p:extLst>
      <p:ext uri="{BB962C8B-B14F-4D97-AF65-F5344CB8AC3E}">
        <p14:creationId xmlns:p14="http://schemas.microsoft.com/office/powerpoint/2010/main" val="1442750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B227D7-DD7F-7647-872D-58CEF70FE2C1}" type="datetimeFigureOut">
              <a:rPr lang="hu-HU" smtClean="0"/>
              <a:t>2018.03.21.</a:t>
            </a:fld>
            <a:endParaRPr lang="hu-HU"/>
          </a:p>
        </p:txBody>
      </p:sp>
      <p:sp>
        <p:nvSpPr>
          <p:cNvPr id="3" name="Footer Placeholder 2"/>
          <p:cNvSpPr>
            <a:spLocks noGrp="1"/>
          </p:cNvSpPr>
          <p:nvPr>
            <p:ph type="ftr" sz="quarter" idx="11"/>
          </p:nvPr>
        </p:nvSpPr>
        <p:spPr/>
        <p:txBody>
          <a:bodyPr/>
          <a:lstStyle/>
          <a:p>
            <a:endParaRPr lang="hu-HU"/>
          </a:p>
        </p:txBody>
      </p:sp>
      <p:sp>
        <p:nvSpPr>
          <p:cNvPr id="4" name="Slide Number Placeholder 3"/>
          <p:cNvSpPr>
            <a:spLocks noGrp="1"/>
          </p:cNvSpPr>
          <p:nvPr>
            <p:ph type="sldNum" sz="quarter" idx="12"/>
          </p:nvPr>
        </p:nvSpPr>
        <p:spPr/>
        <p:txBody>
          <a:bodyPr/>
          <a:lstStyle/>
          <a:p>
            <a:fld id="{FF626DB6-6D29-E241-8712-6B7382CA64FA}" type="slidenum">
              <a:rPr lang="hu-HU" smtClean="0"/>
              <a:t>‹#›</a:t>
            </a:fld>
            <a:endParaRPr lang="hu-HU"/>
          </a:p>
        </p:txBody>
      </p:sp>
    </p:spTree>
    <p:extLst>
      <p:ext uri="{BB962C8B-B14F-4D97-AF65-F5344CB8AC3E}">
        <p14:creationId xmlns:p14="http://schemas.microsoft.com/office/powerpoint/2010/main" val="1076904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u-H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B227D7-DD7F-7647-872D-58CEF70FE2C1}" type="datetimeFigureOut">
              <a:rPr lang="hu-HU" smtClean="0"/>
              <a:t>2018.03.21.</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FF626DB6-6D29-E241-8712-6B7382CA64FA}" type="slidenum">
              <a:rPr lang="hu-HU" smtClean="0"/>
              <a:t>‹#›</a:t>
            </a:fld>
            <a:endParaRPr lang="hu-HU"/>
          </a:p>
        </p:txBody>
      </p:sp>
    </p:spTree>
    <p:extLst>
      <p:ext uri="{BB962C8B-B14F-4D97-AF65-F5344CB8AC3E}">
        <p14:creationId xmlns:p14="http://schemas.microsoft.com/office/powerpoint/2010/main" val="543166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u-H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B227D7-DD7F-7647-872D-58CEF70FE2C1}" type="datetimeFigureOut">
              <a:rPr lang="hu-HU" smtClean="0"/>
              <a:t>2018.03.21.</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FF626DB6-6D29-E241-8712-6B7382CA64FA}" type="slidenum">
              <a:rPr lang="hu-HU" smtClean="0"/>
              <a:t>‹#›</a:t>
            </a:fld>
            <a:endParaRPr lang="hu-HU"/>
          </a:p>
        </p:txBody>
      </p:sp>
    </p:spTree>
    <p:extLst>
      <p:ext uri="{BB962C8B-B14F-4D97-AF65-F5344CB8AC3E}">
        <p14:creationId xmlns:p14="http://schemas.microsoft.com/office/powerpoint/2010/main" val="44230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u-H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B227D7-DD7F-7647-872D-58CEF70FE2C1}" type="datetimeFigureOut">
              <a:rPr lang="hu-HU" smtClean="0"/>
              <a:t>2018.03.21.</a:t>
            </a:fld>
            <a:endParaRPr lang="hu-H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626DB6-6D29-E241-8712-6B7382CA64FA}" type="slidenum">
              <a:rPr lang="hu-HU" smtClean="0"/>
              <a:t>‹#›</a:t>
            </a:fld>
            <a:endParaRPr lang="hu-HU"/>
          </a:p>
        </p:txBody>
      </p:sp>
    </p:spTree>
    <p:extLst>
      <p:ext uri="{BB962C8B-B14F-4D97-AF65-F5344CB8AC3E}">
        <p14:creationId xmlns:p14="http://schemas.microsoft.com/office/powerpoint/2010/main" val="803703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44AAD"/>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2567608" y="1400901"/>
            <a:ext cx="7200800" cy="1876689"/>
          </a:xfrm>
        </p:spPr>
        <p:txBody>
          <a:bodyPr/>
          <a:lstStyle/>
          <a:p>
            <a:r>
              <a:rPr lang="hu-HU" dirty="0"/>
              <a:t>Klímaváltozás FEJÉR megyében</a:t>
            </a:r>
            <a:br>
              <a:rPr lang="hu-HU" dirty="0"/>
            </a:br>
            <a:r>
              <a:rPr lang="hu-HU" sz="2400" dirty="0"/>
              <a:t>Zárókonferencia</a:t>
            </a:r>
            <a:r>
              <a:rPr lang="hu-HU" sz="2000" dirty="0"/>
              <a:t/>
            </a:r>
            <a:br>
              <a:rPr lang="hu-HU" sz="2000" dirty="0"/>
            </a:br>
            <a:r>
              <a:rPr lang="hu-HU" sz="1200" dirty="0"/>
              <a:t/>
            </a:r>
            <a:br>
              <a:rPr lang="hu-HU" sz="1200" dirty="0"/>
            </a:br>
            <a:r>
              <a:rPr lang="hu-HU" sz="1200" dirty="0"/>
              <a:t/>
            </a:r>
            <a:br>
              <a:rPr lang="hu-HU" sz="1200" dirty="0"/>
            </a:br>
            <a:r>
              <a:rPr lang="hu-HU" sz="1200" dirty="0"/>
              <a:t/>
            </a:r>
            <a:br>
              <a:rPr lang="hu-HU" sz="1200" dirty="0"/>
            </a:br>
            <a:r>
              <a:rPr lang="hu-HU" sz="1600" i="1" dirty="0"/>
              <a:t>KEHOP-1.2.0-15-2016 „Fejér megyei </a:t>
            </a:r>
            <a:r>
              <a:rPr lang="hu-HU" sz="1600" dirty="0"/>
              <a:t/>
            </a:r>
            <a:br>
              <a:rPr lang="hu-HU" sz="1600" dirty="0"/>
            </a:br>
            <a:r>
              <a:rPr lang="hu-HU" sz="1600" i="1" dirty="0"/>
              <a:t>klímastratégia készítése </a:t>
            </a:r>
            <a:br>
              <a:rPr lang="hu-HU" sz="1600" i="1" dirty="0"/>
            </a:br>
            <a:r>
              <a:rPr lang="hu-HU" sz="1600" i="1" dirty="0"/>
              <a:t>és éghajlat-változási platform létrehozása”</a:t>
            </a:r>
            <a:r>
              <a:rPr lang="hu-HU" sz="1200" dirty="0"/>
              <a:t/>
            </a:r>
            <a:br>
              <a:rPr lang="hu-HU" sz="1200" dirty="0"/>
            </a:br>
            <a:r>
              <a:rPr lang="hu-HU" sz="1200" dirty="0"/>
              <a:t/>
            </a:r>
            <a:br>
              <a:rPr lang="hu-HU" sz="1200" dirty="0"/>
            </a:br>
            <a:r>
              <a:rPr lang="hu-HU" sz="1200" dirty="0"/>
              <a:t/>
            </a:r>
            <a:br>
              <a:rPr lang="hu-HU" sz="1200" dirty="0"/>
            </a:br>
            <a:r>
              <a:rPr lang="hu-HU" sz="1200" dirty="0"/>
              <a:t/>
            </a:r>
            <a:br>
              <a:rPr lang="hu-HU" sz="1200" dirty="0"/>
            </a:br>
            <a:r>
              <a:rPr lang="hu-HU" sz="1200" dirty="0"/>
              <a:t/>
            </a:r>
            <a:br>
              <a:rPr lang="hu-HU" sz="1200" dirty="0"/>
            </a:br>
            <a:r>
              <a:rPr lang="hu-HU" sz="1600" dirty="0"/>
              <a:t>Oletics </a:t>
            </a:r>
            <a:r>
              <a:rPr lang="hu-HU" sz="1600" dirty="0" err="1"/>
              <a:t>zoltán</a:t>
            </a:r>
            <a:r>
              <a:rPr lang="hu-HU" sz="1600" dirty="0"/>
              <a:t/>
            </a:r>
            <a:br>
              <a:rPr lang="hu-HU" sz="1600" dirty="0"/>
            </a:br>
            <a:r>
              <a:rPr lang="hu-HU" sz="1600" dirty="0"/>
              <a:t>Magyar Innováció és hatékonyság kft</a:t>
            </a:r>
            <a:br>
              <a:rPr lang="hu-HU" sz="1600" dirty="0"/>
            </a:br>
            <a:r>
              <a:rPr lang="hu-HU" sz="1600" dirty="0" err="1" smtClean="0"/>
              <a:t>zoltan.oletics</a:t>
            </a:r>
            <a:r>
              <a:rPr lang="hu-HU" sz="1600" dirty="0" smtClean="0"/>
              <a:t>@mi6.hu </a:t>
            </a:r>
            <a:r>
              <a:rPr lang="hu-HU" sz="1200" dirty="0"/>
              <a:t/>
            </a:r>
            <a:br>
              <a:rPr lang="hu-HU" sz="1200" dirty="0"/>
            </a:br>
            <a:endParaRPr lang="hu-HU" sz="12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9400" y="4648200"/>
            <a:ext cx="3022600" cy="2209800"/>
          </a:xfrm>
          <a:prstGeom prst="rect">
            <a:avLst/>
          </a:prstGeom>
        </p:spPr>
      </p:pic>
      <p:sp>
        <p:nvSpPr>
          <p:cNvPr id="7" name="Rectangle 6"/>
          <p:cNvSpPr/>
          <p:nvPr/>
        </p:nvSpPr>
        <p:spPr>
          <a:xfrm>
            <a:off x="8543925" y="4443413"/>
            <a:ext cx="1224483" cy="857250"/>
          </a:xfrm>
          <a:prstGeom prst="rect">
            <a:avLst/>
          </a:prstGeom>
          <a:solidFill>
            <a:srgbClr val="244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231562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329"/>
            <a:ext cx="5040086" cy="821418"/>
          </a:xfrm>
        </p:spPr>
        <p:txBody>
          <a:bodyPr>
            <a:normAutofit fontScale="90000"/>
          </a:bodyPr>
          <a:lstStyle/>
          <a:p>
            <a:r>
              <a:rPr lang="hu-HU" dirty="0" err="1" smtClean="0"/>
              <a:t>Mitigáció</a:t>
            </a:r>
            <a:r>
              <a:rPr lang="hu-HU" dirty="0" smtClean="0"/>
              <a:t> - </a:t>
            </a:r>
            <a:r>
              <a:rPr lang="hu-HU" dirty="0"/>
              <a:t>Erdőfelület</a:t>
            </a:r>
          </a:p>
        </p:txBody>
      </p:sp>
      <p:sp>
        <p:nvSpPr>
          <p:cNvPr id="3" name="Content Placeholder 2"/>
          <p:cNvSpPr>
            <a:spLocks noGrp="1"/>
          </p:cNvSpPr>
          <p:nvPr>
            <p:ph idx="1"/>
          </p:nvPr>
        </p:nvSpPr>
        <p:spPr>
          <a:xfrm>
            <a:off x="6803572" y="1473948"/>
            <a:ext cx="4713514" cy="3736975"/>
          </a:xfrm>
        </p:spPr>
        <p:txBody>
          <a:bodyPr>
            <a:normAutofit fontScale="77500" lnSpcReduction="20000"/>
          </a:bodyPr>
          <a:lstStyle/>
          <a:p>
            <a:pPr algn="just"/>
            <a:r>
              <a:rPr lang="hu-HU" dirty="0"/>
              <a:t>Vértes</a:t>
            </a:r>
          </a:p>
          <a:p>
            <a:pPr algn="just"/>
            <a:r>
              <a:rPr lang="hu-HU" dirty="0"/>
              <a:t>Velencei </a:t>
            </a:r>
            <a:r>
              <a:rPr lang="hu-HU" dirty="0" err="1"/>
              <a:t>hgysg</a:t>
            </a:r>
            <a:endParaRPr lang="hu-HU" dirty="0"/>
          </a:p>
          <a:p>
            <a:pPr algn="just"/>
            <a:r>
              <a:rPr lang="hu-HU" dirty="0"/>
              <a:t>Mezőföld</a:t>
            </a:r>
          </a:p>
          <a:p>
            <a:pPr algn="just"/>
            <a:r>
              <a:rPr lang="hu-HU" dirty="0"/>
              <a:t>Bakony- Kelet Bakony</a:t>
            </a:r>
            <a:endParaRPr lang="en-US" dirty="0"/>
          </a:p>
          <a:p>
            <a:pPr marL="0" indent="0">
              <a:buNone/>
            </a:pPr>
            <a:endParaRPr lang="hu-HU" b="1" dirty="0"/>
          </a:p>
          <a:p>
            <a:pPr marL="0" indent="0" algn="just">
              <a:buNone/>
            </a:pPr>
            <a:r>
              <a:rPr lang="hu-HU" b="1" dirty="0"/>
              <a:t>A megye erdőterülete 2015-ös statisztika alapján 33 200 ha volt. Az erdők elnyelő képessége évente hektáronként kb. 1,58 t CO2. Ezek alapján kiszámolható, hogy a megyei erdőkincs 52 456 tonna szén-dioxidot képes elnyelni</a:t>
            </a:r>
            <a:r>
              <a:rPr lang="hu-HU" dirty="0"/>
              <a:t>. </a:t>
            </a:r>
            <a:endParaRPr lang="en-US" dirty="0"/>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1319167" y="3958294"/>
            <a:ext cx="4559119" cy="2681991"/>
          </a:xfrm>
          <a:prstGeom prst="rect">
            <a:avLst/>
          </a:prstGeom>
        </p:spPr>
      </p:pic>
      <p:sp>
        <p:nvSpPr>
          <p:cNvPr id="6" name="Rounded Rectangle 5"/>
          <p:cNvSpPr/>
          <p:nvPr/>
        </p:nvSpPr>
        <p:spPr>
          <a:xfrm>
            <a:off x="6999514" y="5176212"/>
            <a:ext cx="4604658" cy="123214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 </a:t>
            </a:r>
            <a:r>
              <a:rPr lang="hu-HU" b="1" dirty="0"/>
              <a:t>52 456</a:t>
            </a:r>
            <a:r>
              <a:rPr lang="en-US" b="1" dirty="0">
                <a:effectLst/>
              </a:rPr>
              <a:t>t CO2</a:t>
            </a:r>
            <a:endParaRPr lang="hu-HU" b="1" dirty="0"/>
          </a:p>
        </p:txBody>
      </p:sp>
      <p:sp>
        <p:nvSpPr>
          <p:cNvPr id="7" name="Triangle 6"/>
          <p:cNvSpPr/>
          <p:nvPr/>
        </p:nvSpPr>
        <p:spPr>
          <a:xfrm rot="5400000">
            <a:off x="11451883" y="119630"/>
            <a:ext cx="859747" cy="620487"/>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8" name="Straight Connector 7"/>
          <p:cNvCxnSpPr/>
          <p:nvPr/>
        </p:nvCxnSpPr>
        <p:spPr>
          <a:xfrm>
            <a:off x="11571513" y="859747"/>
            <a:ext cx="0" cy="584585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859747"/>
            <a:ext cx="1157151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1319167" y="1429180"/>
            <a:ext cx="4559119" cy="2192794"/>
          </a:xfrm>
          <a:prstGeom prst="rect">
            <a:avLst/>
          </a:prstGeom>
        </p:spPr>
      </p:pic>
    </p:spTree>
    <p:extLst>
      <p:ext uri="{BB962C8B-B14F-4D97-AF65-F5344CB8AC3E}">
        <p14:creationId xmlns:p14="http://schemas.microsoft.com/office/powerpoint/2010/main" val="1004887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1571513" y="859747"/>
            <a:ext cx="0" cy="584585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200400" y="114754"/>
            <a:ext cx="5366657" cy="712561"/>
          </a:xfrm>
        </p:spPr>
        <p:txBody>
          <a:bodyPr/>
          <a:lstStyle/>
          <a:p>
            <a:r>
              <a:rPr lang="hu-HU" dirty="0" err="1" smtClean="0"/>
              <a:t>Mitigáció</a:t>
            </a:r>
            <a:r>
              <a:rPr lang="hu-HU" dirty="0" smtClean="0"/>
              <a:t> - </a:t>
            </a:r>
            <a:r>
              <a:rPr lang="hu-HU" dirty="0"/>
              <a:t>összegzés</a:t>
            </a:r>
          </a:p>
        </p:txBody>
      </p:sp>
      <p:sp>
        <p:nvSpPr>
          <p:cNvPr id="6" name="Rectangle 5"/>
          <p:cNvSpPr/>
          <p:nvPr/>
        </p:nvSpPr>
        <p:spPr>
          <a:xfrm>
            <a:off x="4729" y="892180"/>
            <a:ext cx="5225143" cy="5614357"/>
          </a:xfrm>
          <a:prstGeom prst="rect">
            <a:avLst/>
          </a:prstGeom>
        </p:spPr>
        <p:txBody>
          <a:bodyPr wrap="square">
            <a:spAutoFit/>
          </a:bodyPr>
          <a:lstStyle/>
          <a:p>
            <a:pPr algn="just"/>
            <a:r>
              <a:rPr lang="hu-HU" sz="1400" dirty="0"/>
              <a:t>A </a:t>
            </a:r>
            <a:r>
              <a:rPr lang="hu-HU" sz="1400" b="1" dirty="0"/>
              <a:t>megye éves végső CO2 kibocsátása </a:t>
            </a:r>
            <a:r>
              <a:rPr lang="hu-HU" sz="1400" dirty="0"/>
              <a:t>2 714 252,51</a:t>
            </a:r>
            <a:r>
              <a:rPr lang="hu-HU" sz="1400" b="1" dirty="0"/>
              <a:t> </a:t>
            </a:r>
            <a:r>
              <a:rPr lang="hu-HU" sz="1400" dirty="0"/>
              <a:t>tonna nagyipar nélkül. A meglévő nagyipari kibocsátással együtt: </a:t>
            </a:r>
            <a:r>
              <a:rPr lang="hu-HU" sz="1400" b="1" dirty="0"/>
              <a:t>5 327 016,5  t. </a:t>
            </a:r>
            <a:endParaRPr lang="en-US" sz="1400" dirty="0"/>
          </a:p>
          <a:p>
            <a:pPr algn="just"/>
            <a:r>
              <a:rPr lang="hu-HU" sz="1400" dirty="0"/>
              <a:t>A kibocsátásszerkezetből a következőket vezethetjük le: </a:t>
            </a:r>
            <a:endParaRPr lang="en-US" sz="1400" dirty="0"/>
          </a:p>
          <a:p>
            <a:pPr algn="just"/>
            <a:r>
              <a:rPr lang="hu-HU" sz="1400" dirty="0"/>
              <a:t> </a:t>
            </a:r>
            <a:endParaRPr lang="en-US" sz="1400" dirty="0"/>
          </a:p>
          <a:p>
            <a:pPr marL="285750" indent="-285750" algn="just">
              <a:buFont typeface="Arial" charset="0"/>
              <a:buChar char="•"/>
            </a:pPr>
            <a:r>
              <a:rPr lang="hu-HU" sz="1400" dirty="0"/>
              <a:t>Az energiafelhasználás a kibocsátás 37,1%-ért felel, szemben az országos 23,8%-</a:t>
            </a:r>
            <a:r>
              <a:rPr lang="hu-HU" sz="1400" dirty="0" err="1"/>
              <a:t>os</a:t>
            </a:r>
            <a:r>
              <a:rPr lang="hu-HU" sz="1400" dirty="0"/>
              <a:t> átlaggal. Az eredményt ismételten árnyalja, hogy a nagyipari kibocsátást teljes mértékben nem tudtuk a végső eredménybe számolni. </a:t>
            </a:r>
            <a:endParaRPr lang="en-US" sz="1400" dirty="0"/>
          </a:p>
          <a:p>
            <a:pPr marL="742950" lvl="1" indent="-285750" algn="just">
              <a:buFont typeface="Arial" charset="0"/>
              <a:buChar char="•"/>
            </a:pPr>
            <a:r>
              <a:rPr lang="hu-HU" sz="1400" dirty="0"/>
              <a:t>Az energiafelhasználáson belül az ipar részaránya </a:t>
            </a:r>
            <a:r>
              <a:rPr lang="hu-HU" sz="1400" b="1" dirty="0"/>
              <a:t>48%,</a:t>
            </a:r>
            <a:endParaRPr lang="en-US" sz="1400" b="1" dirty="0"/>
          </a:p>
          <a:p>
            <a:pPr marL="742950" lvl="1" indent="-285750" algn="just">
              <a:buFont typeface="Arial" charset="0"/>
              <a:buChar char="•"/>
            </a:pPr>
            <a:r>
              <a:rPr lang="hu-HU" sz="1400" dirty="0"/>
              <a:t>Az energiafelhasználáson belül a háztartások részaránya </a:t>
            </a:r>
            <a:r>
              <a:rPr lang="hu-HU" sz="1400" b="1" dirty="0"/>
              <a:t>29,3%</a:t>
            </a:r>
            <a:endParaRPr lang="en-US" sz="1400" b="1" dirty="0"/>
          </a:p>
          <a:p>
            <a:pPr marL="742950" lvl="1" indent="-285750" algn="just">
              <a:buFont typeface="Arial" charset="0"/>
              <a:buChar char="•"/>
            </a:pPr>
            <a:r>
              <a:rPr lang="hu-HU" sz="1400" dirty="0"/>
              <a:t>A szolgáltatások energiafelhasználása: </a:t>
            </a:r>
            <a:r>
              <a:rPr lang="hu-HU" sz="1400" b="1" dirty="0"/>
              <a:t>23,5%</a:t>
            </a:r>
            <a:endParaRPr lang="en-US" sz="1400" b="1" dirty="0"/>
          </a:p>
          <a:p>
            <a:pPr marL="742950" lvl="1" indent="-285750" algn="just">
              <a:buFont typeface="Arial" charset="0"/>
              <a:buChar char="•"/>
            </a:pPr>
            <a:r>
              <a:rPr lang="hu-HU" sz="1400" dirty="0"/>
              <a:t>A tisztán lakossághoz köthető ÜHG kibocsátás (lakossági energia), azaz a háztartási szektor a teljes kibocsátás </a:t>
            </a:r>
            <a:r>
              <a:rPr lang="hu-HU" sz="1400" b="1" dirty="0"/>
              <a:t>10,1%-át </a:t>
            </a:r>
            <a:r>
              <a:rPr lang="hu-HU" sz="1400" dirty="0"/>
              <a:t>teszi ki, azaz a hazai átlag alatt alakul </a:t>
            </a:r>
            <a:r>
              <a:rPr lang="hu-HU" sz="1400" b="1" dirty="0"/>
              <a:t>13%-</a:t>
            </a:r>
            <a:r>
              <a:rPr lang="hu-HU" sz="1400" b="1" dirty="0" err="1"/>
              <a:t>al</a:t>
            </a:r>
            <a:r>
              <a:rPr lang="hu-HU" sz="1400" dirty="0"/>
              <a:t>. </a:t>
            </a:r>
            <a:endParaRPr lang="en-US" sz="1400" dirty="0"/>
          </a:p>
          <a:p>
            <a:pPr marL="285750" indent="-285750" algn="just">
              <a:buFont typeface="Arial" charset="0"/>
              <a:buChar char="•"/>
            </a:pPr>
            <a:r>
              <a:rPr lang="hu-HU" sz="1400" dirty="0"/>
              <a:t>A mezőgazdaság 108 262,95 t CO2 ekvivalens kibocsátásával a teljes kibocsátás alig több mint 2%-át teszi ki, szembeni a hazai 12%-</a:t>
            </a:r>
            <a:r>
              <a:rPr lang="hu-HU" sz="1400" dirty="0" err="1"/>
              <a:t>os</a:t>
            </a:r>
            <a:r>
              <a:rPr lang="hu-HU" sz="1400" dirty="0"/>
              <a:t> értékkel.</a:t>
            </a:r>
            <a:endParaRPr lang="en-US" sz="1400" dirty="0"/>
          </a:p>
          <a:p>
            <a:pPr marL="285750" indent="-285750" algn="just">
              <a:buFont typeface="Arial" charset="0"/>
              <a:buChar char="•"/>
            </a:pPr>
            <a:r>
              <a:rPr lang="hu-HU" sz="1400" dirty="0"/>
              <a:t>A közúti közlekedés </a:t>
            </a:r>
            <a:r>
              <a:rPr lang="hu-HU" sz="1400" b="1" dirty="0"/>
              <a:t>655 574,9 t </a:t>
            </a:r>
            <a:r>
              <a:rPr lang="hu-HU" sz="1400" dirty="0"/>
              <a:t>CO2e értékével a megyei kibocsátás </a:t>
            </a:r>
            <a:r>
              <a:rPr lang="hu-HU" sz="1400" b="1" dirty="0"/>
              <a:t>12,3 %-</a:t>
            </a:r>
            <a:r>
              <a:rPr lang="hu-HU" sz="1400" dirty="0"/>
              <a:t>ért felel. </a:t>
            </a:r>
            <a:endParaRPr lang="en-US" sz="1400" dirty="0"/>
          </a:p>
          <a:p>
            <a:pPr marL="285750" indent="-285750" algn="just">
              <a:buFont typeface="Arial" charset="0"/>
              <a:buChar char="•"/>
            </a:pPr>
            <a:r>
              <a:rPr lang="hu-HU" sz="1400" dirty="0"/>
              <a:t>A hulladék kibocsájtásból a teljes ÜHG potenciál 0,4%-a származik. </a:t>
            </a:r>
            <a:endParaRPr lang="en-US" sz="1400" dirty="0"/>
          </a:p>
          <a:p>
            <a:pPr marL="285750" indent="-285750" algn="just">
              <a:buFont typeface="Arial" charset="0"/>
              <a:buChar char="•"/>
            </a:pPr>
            <a:r>
              <a:rPr lang="hu-HU" sz="1400" dirty="0"/>
              <a:t>A megye egy lakosra jutó CO2e kibocsátása </a:t>
            </a:r>
            <a:r>
              <a:rPr lang="hu-HU" sz="1400" b="1" dirty="0"/>
              <a:t>12,7 t/fő</a:t>
            </a:r>
            <a:r>
              <a:rPr lang="hu-HU" sz="1400" dirty="0"/>
              <a:t> szemben a hazai </a:t>
            </a:r>
            <a:r>
              <a:rPr lang="hu-HU" sz="1400" b="1" dirty="0"/>
              <a:t>6,96 t/fő</a:t>
            </a:r>
            <a:r>
              <a:rPr lang="hu-HU" sz="1400" dirty="0"/>
              <a:t> mutatóval. </a:t>
            </a:r>
            <a:endParaRPr lang="en-US" sz="1400" dirty="0"/>
          </a:p>
          <a:p>
            <a:pPr marL="457200" algn="just">
              <a:lnSpc>
                <a:spcPct val="112000"/>
              </a:lnSpc>
              <a:spcBef>
                <a:spcPts val="1000"/>
              </a:spcBef>
              <a:spcAft>
                <a:spcPts val="0"/>
              </a:spcAft>
            </a:pPr>
            <a:endParaRPr lang="en-US" sz="1400" dirty="0">
              <a:effectLst/>
              <a:latin typeface="Times New Roman" charset="0"/>
              <a:ea typeface="Calibri" charset="0"/>
            </a:endParaRPr>
          </a:p>
        </p:txBody>
      </p:sp>
      <p:sp>
        <p:nvSpPr>
          <p:cNvPr id="7" name="Triangle 6"/>
          <p:cNvSpPr/>
          <p:nvPr/>
        </p:nvSpPr>
        <p:spPr>
          <a:xfrm rot="5400000">
            <a:off x="11451883" y="119630"/>
            <a:ext cx="859747" cy="620487"/>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9" name="Straight Connector 8"/>
          <p:cNvCxnSpPr/>
          <p:nvPr/>
        </p:nvCxnSpPr>
        <p:spPr>
          <a:xfrm>
            <a:off x="0" y="859747"/>
            <a:ext cx="1157151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9872" y="1093296"/>
            <a:ext cx="6865014" cy="5224376"/>
          </a:xfrm>
          <a:prstGeom prst="rect">
            <a:avLst/>
          </a:prstGeom>
        </p:spPr>
      </p:pic>
    </p:spTree>
    <p:extLst>
      <p:ext uri="{BB962C8B-B14F-4D97-AF65-F5344CB8AC3E}">
        <p14:creationId xmlns:p14="http://schemas.microsoft.com/office/powerpoint/2010/main" val="1814381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38637" y="4665663"/>
            <a:ext cx="2990850" cy="1325563"/>
          </a:xfrm>
        </p:spPr>
        <p:txBody>
          <a:bodyPr/>
          <a:lstStyle/>
          <a:p>
            <a:r>
              <a:rPr lang="hu-HU">
                <a:solidFill>
                  <a:schemeClr val="bg1"/>
                </a:solidFill>
              </a:rPr>
              <a:t>Adaptáció</a:t>
            </a:r>
            <a:endParaRPr lang="hu-HU" dirty="0">
              <a:solidFill>
                <a:schemeClr val="bg1"/>
              </a:solidFill>
            </a:endParaRPr>
          </a:p>
        </p:txBody>
      </p:sp>
    </p:spTree>
    <p:extLst>
      <p:ext uri="{BB962C8B-B14F-4D97-AF65-F5344CB8AC3E}">
        <p14:creationId xmlns:p14="http://schemas.microsoft.com/office/powerpoint/2010/main" val="1388068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213" y="-1"/>
            <a:ext cx="5617029" cy="834803"/>
          </a:xfrm>
        </p:spPr>
        <p:txBody>
          <a:bodyPr/>
          <a:lstStyle/>
          <a:p>
            <a:r>
              <a:rPr lang="hu-HU" dirty="0" smtClean="0"/>
              <a:t>Adaptáció - </a:t>
            </a:r>
            <a:r>
              <a:rPr lang="hu-HU" dirty="0"/>
              <a:t>A megye</a:t>
            </a:r>
          </a:p>
        </p:txBody>
      </p:sp>
      <p:sp>
        <p:nvSpPr>
          <p:cNvPr id="5" name="Content Placeholder 2"/>
          <p:cNvSpPr txBox="1">
            <a:spLocks/>
          </p:cNvSpPr>
          <p:nvPr/>
        </p:nvSpPr>
        <p:spPr>
          <a:xfrm>
            <a:off x="838200" y="4887685"/>
            <a:ext cx="10515600" cy="11103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hu-HU" sz="2000" dirty="0"/>
              <a:t>Hatások értékelése</a:t>
            </a:r>
          </a:p>
          <a:p>
            <a:pPr marL="0" indent="0">
              <a:buFont typeface="Arial"/>
              <a:buNone/>
            </a:pPr>
            <a:r>
              <a:rPr lang="hu-HU" sz="2000" dirty="0"/>
              <a:t>Speciális, érintett megyei értékek tételes számbavétele</a:t>
            </a:r>
          </a:p>
          <a:p>
            <a:pPr marL="0" indent="0">
              <a:buFont typeface="Arial"/>
              <a:buNone/>
            </a:pPr>
            <a:endParaRPr lang="hu-HU" sz="2000" dirty="0"/>
          </a:p>
        </p:txBody>
      </p:sp>
      <p:sp>
        <p:nvSpPr>
          <p:cNvPr id="6" name="Triangle 5"/>
          <p:cNvSpPr/>
          <p:nvPr/>
        </p:nvSpPr>
        <p:spPr>
          <a:xfrm rot="5400000">
            <a:off x="11451883" y="119630"/>
            <a:ext cx="859747" cy="620487"/>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7" name="Straight Connector 6"/>
          <p:cNvCxnSpPr/>
          <p:nvPr/>
        </p:nvCxnSpPr>
        <p:spPr>
          <a:xfrm>
            <a:off x="11571513" y="859747"/>
            <a:ext cx="0" cy="584585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859747"/>
            <a:ext cx="11571513"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9" name="Content Placeholder 8"/>
          <p:cNvGraphicFramePr>
            <a:graphicFrameLocks noGrp="1"/>
          </p:cNvGraphicFramePr>
          <p:nvPr>
            <p:ph idx="1"/>
            <p:extLst>
              <p:ext uri="{D42A27DB-BD31-4B8C-83A1-F6EECF244321}">
                <p14:modId xmlns:p14="http://schemas.microsoft.com/office/powerpoint/2010/main" val="657401090"/>
              </p:ext>
            </p:extLst>
          </p:nvPr>
        </p:nvGraphicFramePr>
        <p:xfrm>
          <a:off x="838198" y="2239478"/>
          <a:ext cx="10515602" cy="1266713"/>
        </p:xfrm>
        <a:graphic>
          <a:graphicData uri="http://schemas.openxmlformats.org/drawingml/2006/table">
            <a:tbl>
              <a:tblPr firstRow="1" firstCol="1" bandRow="1">
                <a:tableStyleId>{93296810-A885-4BE3-A3E7-6D5BEEA58F35}</a:tableStyleId>
              </a:tblPr>
              <a:tblGrid>
                <a:gridCol w="1146429">
                  <a:extLst>
                    <a:ext uri="{9D8B030D-6E8A-4147-A177-3AD203B41FA5}">
                      <a16:colId xmlns:a16="http://schemas.microsoft.com/office/drawing/2014/main" xmlns="" val="20000"/>
                    </a:ext>
                  </a:extLst>
                </a:gridCol>
                <a:gridCol w="1173776">
                  <a:extLst>
                    <a:ext uri="{9D8B030D-6E8A-4147-A177-3AD203B41FA5}">
                      <a16:colId xmlns:a16="http://schemas.microsoft.com/office/drawing/2014/main" xmlns="" val="20001"/>
                    </a:ext>
                  </a:extLst>
                </a:gridCol>
                <a:gridCol w="908730">
                  <a:extLst>
                    <a:ext uri="{9D8B030D-6E8A-4147-A177-3AD203B41FA5}">
                      <a16:colId xmlns:a16="http://schemas.microsoft.com/office/drawing/2014/main" xmlns="" val="20002"/>
                    </a:ext>
                  </a:extLst>
                </a:gridCol>
                <a:gridCol w="671029">
                  <a:extLst>
                    <a:ext uri="{9D8B030D-6E8A-4147-A177-3AD203B41FA5}">
                      <a16:colId xmlns:a16="http://schemas.microsoft.com/office/drawing/2014/main" xmlns="" val="20003"/>
                    </a:ext>
                  </a:extLst>
                </a:gridCol>
                <a:gridCol w="734136">
                  <a:extLst>
                    <a:ext uri="{9D8B030D-6E8A-4147-A177-3AD203B41FA5}">
                      <a16:colId xmlns:a16="http://schemas.microsoft.com/office/drawing/2014/main" xmlns="" val="20004"/>
                    </a:ext>
                  </a:extLst>
                </a:gridCol>
                <a:gridCol w="1133809">
                  <a:extLst>
                    <a:ext uri="{9D8B030D-6E8A-4147-A177-3AD203B41FA5}">
                      <a16:colId xmlns:a16="http://schemas.microsoft.com/office/drawing/2014/main" xmlns="" val="20005"/>
                    </a:ext>
                  </a:extLst>
                </a:gridCol>
                <a:gridCol w="763586">
                  <a:extLst>
                    <a:ext uri="{9D8B030D-6E8A-4147-A177-3AD203B41FA5}">
                      <a16:colId xmlns:a16="http://schemas.microsoft.com/office/drawing/2014/main" xmlns="" val="20006"/>
                    </a:ext>
                  </a:extLst>
                </a:gridCol>
                <a:gridCol w="938180">
                  <a:extLst>
                    <a:ext uri="{9D8B030D-6E8A-4147-A177-3AD203B41FA5}">
                      <a16:colId xmlns:a16="http://schemas.microsoft.com/office/drawing/2014/main" xmlns="" val="20007"/>
                    </a:ext>
                  </a:extLst>
                </a:gridCol>
                <a:gridCol w="1072806">
                  <a:extLst>
                    <a:ext uri="{9D8B030D-6E8A-4147-A177-3AD203B41FA5}">
                      <a16:colId xmlns:a16="http://schemas.microsoft.com/office/drawing/2014/main" xmlns="" val="20008"/>
                    </a:ext>
                  </a:extLst>
                </a:gridCol>
                <a:gridCol w="1011803">
                  <a:extLst>
                    <a:ext uri="{9D8B030D-6E8A-4147-A177-3AD203B41FA5}">
                      <a16:colId xmlns:a16="http://schemas.microsoft.com/office/drawing/2014/main" xmlns="" val="20009"/>
                    </a:ext>
                  </a:extLst>
                </a:gridCol>
                <a:gridCol w="961318">
                  <a:extLst>
                    <a:ext uri="{9D8B030D-6E8A-4147-A177-3AD203B41FA5}">
                      <a16:colId xmlns:a16="http://schemas.microsoft.com/office/drawing/2014/main" xmlns="" val="20010"/>
                    </a:ext>
                  </a:extLst>
                </a:gridCol>
              </a:tblGrid>
              <a:tr h="1061862">
                <a:tc>
                  <a:txBody>
                    <a:bodyPr/>
                    <a:lstStyle/>
                    <a:p>
                      <a:pPr algn="ctr">
                        <a:lnSpc>
                          <a:spcPct val="112000"/>
                        </a:lnSpc>
                        <a:spcBef>
                          <a:spcPts val="1000"/>
                        </a:spcBef>
                        <a:spcAft>
                          <a:spcPts val="0"/>
                        </a:spcAft>
                      </a:pPr>
                      <a:r>
                        <a:rPr lang="hu-HU" sz="1100">
                          <a:effectLst/>
                        </a:rPr>
                        <a:t>Hatás:</a:t>
                      </a:r>
                      <a:endParaRPr lang="en-US" sz="1200">
                        <a:effectLst/>
                        <a:latin typeface="Times New Roman" charset="0"/>
                        <a:ea typeface="Calibri" charset="0"/>
                      </a:endParaRPr>
                    </a:p>
                  </a:txBody>
                  <a:tcPr marL="68580" marR="68580" marT="0" marB="0" anchor="ctr"/>
                </a:tc>
                <a:tc>
                  <a:txBody>
                    <a:bodyPr/>
                    <a:lstStyle/>
                    <a:p>
                      <a:pPr algn="ctr">
                        <a:lnSpc>
                          <a:spcPct val="112000"/>
                        </a:lnSpc>
                        <a:spcBef>
                          <a:spcPts val="1000"/>
                        </a:spcBef>
                        <a:spcAft>
                          <a:spcPts val="0"/>
                        </a:spcAft>
                      </a:pPr>
                      <a:r>
                        <a:rPr lang="hu-HU" sz="1100">
                          <a:effectLst/>
                        </a:rPr>
                        <a:t>Hőhullámok</a:t>
                      </a:r>
                      <a:endParaRPr lang="en-US" sz="1200">
                        <a:effectLst/>
                        <a:latin typeface="Times New Roman" charset="0"/>
                        <a:ea typeface="Calibri" charset="0"/>
                      </a:endParaRPr>
                    </a:p>
                  </a:txBody>
                  <a:tcPr marL="68580" marR="68580" marT="0" marB="0" anchor="ctr"/>
                </a:tc>
                <a:tc>
                  <a:txBody>
                    <a:bodyPr/>
                    <a:lstStyle/>
                    <a:p>
                      <a:pPr algn="ctr">
                        <a:lnSpc>
                          <a:spcPct val="112000"/>
                        </a:lnSpc>
                        <a:spcBef>
                          <a:spcPts val="1000"/>
                        </a:spcBef>
                        <a:spcAft>
                          <a:spcPts val="0"/>
                        </a:spcAft>
                      </a:pPr>
                      <a:r>
                        <a:rPr lang="hu-HU" sz="1100">
                          <a:effectLst/>
                        </a:rPr>
                        <a:t>Épületek</a:t>
                      </a:r>
                      <a:endParaRPr lang="en-US" sz="1200">
                        <a:effectLst/>
                        <a:latin typeface="Times New Roman" charset="0"/>
                        <a:ea typeface="Calibri" charset="0"/>
                      </a:endParaRPr>
                    </a:p>
                  </a:txBody>
                  <a:tcPr marL="68580" marR="68580" marT="0" marB="0" anchor="ctr"/>
                </a:tc>
                <a:tc>
                  <a:txBody>
                    <a:bodyPr/>
                    <a:lstStyle/>
                    <a:p>
                      <a:pPr algn="ctr">
                        <a:lnSpc>
                          <a:spcPct val="112000"/>
                        </a:lnSpc>
                        <a:spcBef>
                          <a:spcPts val="1000"/>
                        </a:spcBef>
                        <a:spcAft>
                          <a:spcPts val="0"/>
                        </a:spcAft>
                      </a:pPr>
                      <a:r>
                        <a:rPr lang="hu-HU" sz="1100">
                          <a:effectLst/>
                        </a:rPr>
                        <a:t>Árvíz</a:t>
                      </a:r>
                      <a:endParaRPr lang="en-US" sz="1200">
                        <a:effectLst/>
                        <a:latin typeface="Times New Roman" charset="0"/>
                        <a:ea typeface="Calibri" charset="0"/>
                      </a:endParaRPr>
                    </a:p>
                  </a:txBody>
                  <a:tcPr marL="68580" marR="68580" marT="0" marB="0" anchor="ctr"/>
                </a:tc>
                <a:tc>
                  <a:txBody>
                    <a:bodyPr/>
                    <a:lstStyle/>
                    <a:p>
                      <a:pPr algn="ctr">
                        <a:lnSpc>
                          <a:spcPct val="112000"/>
                        </a:lnSpc>
                        <a:spcBef>
                          <a:spcPts val="1000"/>
                        </a:spcBef>
                        <a:spcAft>
                          <a:spcPts val="0"/>
                        </a:spcAft>
                      </a:pPr>
                      <a:r>
                        <a:rPr lang="hu-HU" sz="1100">
                          <a:effectLst/>
                        </a:rPr>
                        <a:t>Belvíz</a:t>
                      </a:r>
                      <a:endParaRPr lang="en-US" sz="1200">
                        <a:effectLst/>
                        <a:latin typeface="Times New Roman" charset="0"/>
                        <a:ea typeface="Calibri" charset="0"/>
                      </a:endParaRPr>
                    </a:p>
                  </a:txBody>
                  <a:tcPr marL="68580" marR="68580" marT="0" marB="0" anchor="ctr"/>
                </a:tc>
                <a:tc>
                  <a:txBody>
                    <a:bodyPr/>
                    <a:lstStyle/>
                    <a:p>
                      <a:pPr algn="ctr">
                        <a:lnSpc>
                          <a:spcPct val="112000"/>
                        </a:lnSpc>
                        <a:spcBef>
                          <a:spcPts val="1000"/>
                        </a:spcBef>
                        <a:spcAft>
                          <a:spcPts val="0"/>
                        </a:spcAft>
                      </a:pPr>
                      <a:r>
                        <a:rPr lang="hu-HU" sz="1100">
                          <a:effectLst/>
                        </a:rPr>
                        <a:t>Villámárvíz</a:t>
                      </a:r>
                      <a:endParaRPr lang="en-US" sz="1200">
                        <a:effectLst/>
                        <a:latin typeface="Times New Roman" charset="0"/>
                        <a:ea typeface="Calibri" charset="0"/>
                      </a:endParaRPr>
                    </a:p>
                  </a:txBody>
                  <a:tcPr marL="68580" marR="68580" marT="0" marB="0" anchor="ctr"/>
                </a:tc>
                <a:tc>
                  <a:txBody>
                    <a:bodyPr/>
                    <a:lstStyle/>
                    <a:p>
                      <a:pPr algn="ctr">
                        <a:lnSpc>
                          <a:spcPct val="112000"/>
                        </a:lnSpc>
                        <a:spcBef>
                          <a:spcPts val="1000"/>
                        </a:spcBef>
                        <a:spcAft>
                          <a:spcPts val="0"/>
                        </a:spcAft>
                      </a:pPr>
                      <a:r>
                        <a:rPr lang="hu-HU" sz="1100">
                          <a:effectLst/>
                        </a:rPr>
                        <a:t>Aszály</a:t>
                      </a:r>
                      <a:endParaRPr lang="en-US" sz="1200">
                        <a:effectLst/>
                        <a:latin typeface="Times New Roman" charset="0"/>
                        <a:ea typeface="Calibri" charset="0"/>
                      </a:endParaRPr>
                    </a:p>
                  </a:txBody>
                  <a:tcPr marL="68580" marR="68580" marT="0" marB="0" anchor="ctr"/>
                </a:tc>
                <a:tc>
                  <a:txBody>
                    <a:bodyPr/>
                    <a:lstStyle/>
                    <a:p>
                      <a:pPr algn="ctr">
                        <a:lnSpc>
                          <a:spcPct val="112000"/>
                        </a:lnSpc>
                        <a:spcBef>
                          <a:spcPts val="1000"/>
                        </a:spcBef>
                        <a:spcAft>
                          <a:spcPts val="0"/>
                        </a:spcAft>
                      </a:pPr>
                      <a:r>
                        <a:rPr lang="hu-HU" sz="1100">
                          <a:effectLst/>
                        </a:rPr>
                        <a:t>Ivóvíz készletek</a:t>
                      </a:r>
                      <a:endParaRPr lang="en-US" sz="1200">
                        <a:effectLst/>
                        <a:latin typeface="Times New Roman" charset="0"/>
                        <a:ea typeface="Calibri" charset="0"/>
                      </a:endParaRPr>
                    </a:p>
                  </a:txBody>
                  <a:tcPr marL="68580" marR="68580" marT="0" marB="0" anchor="ctr"/>
                </a:tc>
                <a:tc>
                  <a:txBody>
                    <a:bodyPr/>
                    <a:lstStyle/>
                    <a:p>
                      <a:pPr algn="ctr">
                        <a:lnSpc>
                          <a:spcPct val="112000"/>
                        </a:lnSpc>
                        <a:spcBef>
                          <a:spcPts val="1000"/>
                        </a:spcBef>
                        <a:spcAft>
                          <a:spcPts val="0"/>
                        </a:spcAft>
                      </a:pPr>
                      <a:r>
                        <a:rPr lang="hu-HU" sz="1100">
                          <a:effectLst/>
                        </a:rPr>
                        <a:t>Természeti értékek</a:t>
                      </a:r>
                      <a:endParaRPr lang="en-US" sz="1200">
                        <a:effectLst/>
                        <a:latin typeface="Times New Roman" charset="0"/>
                        <a:ea typeface="Calibri" charset="0"/>
                      </a:endParaRPr>
                    </a:p>
                  </a:txBody>
                  <a:tcPr marL="68580" marR="68580" marT="0" marB="0" anchor="ctr"/>
                </a:tc>
                <a:tc>
                  <a:txBody>
                    <a:bodyPr/>
                    <a:lstStyle/>
                    <a:p>
                      <a:pPr algn="ctr">
                        <a:lnSpc>
                          <a:spcPct val="112000"/>
                        </a:lnSpc>
                        <a:spcBef>
                          <a:spcPts val="1000"/>
                        </a:spcBef>
                        <a:spcAft>
                          <a:spcPts val="0"/>
                        </a:spcAft>
                      </a:pPr>
                      <a:r>
                        <a:rPr lang="hu-HU" sz="1100">
                          <a:effectLst/>
                        </a:rPr>
                        <a:t>Erdőtüzek</a:t>
                      </a:r>
                      <a:endParaRPr lang="en-US" sz="1200">
                        <a:effectLst/>
                        <a:latin typeface="Times New Roman" charset="0"/>
                        <a:ea typeface="Calibri" charset="0"/>
                      </a:endParaRPr>
                    </a:p>
                  </a:txBody>
                  <a:tcPr marL="68580" marR="68580" marT="0" marB="0" anchor="ctr"/>
                </a:tc>
                <a:tc>
                  <a:txBody>
                    <a:bodyPr/>
                    <a:lstStyle/>
                    <a:p>
                      <a:pPr algn="ctr">
                        <a:lnSpc>
                          <a:spcPct val="112000"/>
                        </a:lnSpc>
                        <a:spcBef>
                          <a:spcPts val="1000"/>
                        </a:spcBef>
                        <a:spcAft>
                          <a:spcPts val="0"/>
                        </a:spcAft>
                      </a:pPr>
                      <a:r>
                        <a:rPr lang="hu-HU" sz="1100">
                          <a:effectLst/>
                        </a:rPr>
                        <a:t>Turizmus</a:t>
                      </a:r>
                      <a:endParaRPr lang="en-US" sz="1200">
                        <a:effectLst/>
                        <a:latin typeface="Times New Roman" charset="0"/>
                        <a:ea typeface="Calibri" charset="0"/>
                      </a:endParaRPr>
                    </a:p>
                  </a:txBody>
                  <a:tcPr marL="68580" marR="68580" marT="0" marB="0" anchor="ctr"/>
                </a:tc>
                <a:extLst>
                  <a:ext uri="{0D108BD9-81ED-4DB2-BD59-A6C34878D82A}">
                    <a16:rowId xmlns:a16="http://schemas.microsoft.com/office/drawing/2014/main" xmlns="" val="10000"/>
                  </a:ext>
                </a:extLst>
              </a:tr>
              <a:tr h="204851">
                <a:tc>
                  <a:txBody>
                    <a:bodyPr/>
                    <a:lstStyle/>
                    <a:p>
                      <a:pPr algn="just">
                        <a:lnSpc>
                          <a:spcPct val="112000"/>
                        </a:lnSpc>
                        <a:spcBef>
                          <a:spcPts val="1000"/>
                        </a:spcBef>
                        <a:spcAft>
                          <a:spcPts val="0"/>
                        </a:spcAft>
                      </a:pPr>
                      <a:r>
                        <a:rPr lang="hu-HU" sz="1200">
                          <a:effectLst/>
                        </a:rPr>
                        <a:t>Besorolás:</a:t>
                      </a:r>
                      <a:endParaRPr lang="en-US" sz="1200">
                        <a:effectLst/>
                        <a:latin typeface="Times New Roman" charset="0"/>
                        <a:ea typeface="Calibri" charset="0"/>
                      </a:endParaRPr>
                    </a:p>
                  </a:txBody>
                  <a:tcPr marL="68580" marR="68580" marT="0" marB="0"/>
                </a:tc>
                <a:tc>
                  <a:txBody>
                    <a:bodyPr/>
                    <a:lstStyle/>
                    <a:p>
                      <a:pPr algn="just">
                        <a:lnSpc>
                          <a:spcPct val="112000"/>
                        </a:lnSpc>
                        <a:spcBef>
                          <a:spcPts val="1000"/>
                        </a:spcBef>
                        <a:spcAft>
                          <a:spcPts val="0"/>
                        </a:spcAft>
                      </a:pPr>
                      <a:r>
                        <a:rPr lang="hu-HU" sz="1200" dirty="0">
                          <a:effectLst/>
                        </a:rPr>
                        <a:t>3</a:t>
                      </a:r>
                      <a:endParaRPr lang="en-US" sz="1200" dirty="0">
                        <a:effectLst/>
                        <a:latin typeface="Times New Roman" charset="0"/>
                        <a:ea typeface="Calibri" charset="0"/>
                      </a:endParaRPr>
                    </a:p>
                  </a:txBody>
                  <a:tcPr marL="68580" marR="68580" marT="0" marB="0">
                    <a:solidFill>
                      <a:srgbClr val="FF0000"/>
                    </a:solidFill>
                  </a:tcPr>
                </a:tc>
                <a:tc>
                  <a:txBody>
                    <a:bodyPr/>
                    <a:lstStyle/>
                    <a:p>
                      <a:pPr algn="just">
                        <a:lnSpc>
                          <a:spcPct val="112000"/>
                        </a:lnSpc>
                        <a:spcBef>
                          <a:spcPts val="1000"/>
                        </a:spcBef>
                        <a:spcAft>
                          <a:spcPts val="0"/>
                        </a:spcAft>
                      </a:pPr>
                      <a:r>
                        <a:rPr lang="hu-HU" sz="1200" dirty="0">
                          <a:effectLst/>
                        </a:rPr>
                        <a:t>3</a:t>
                      </a:r>
                      <a:endParaRPr lang="en-US" sz="1200" dirty="0">
                        <a:effectLst/>
                        <a:latin typeface="Times New Roman" charset="0"/>
                        <a:ea typeface="Calibri" charset="0"/>
                      </a:endParaRPr>
                    </a:p>
                  </a:txBody>
                  <a:tcPr marL="68580" marR="68580" marT="0" marB="0">
                    <a:solidFill>
                      <a:srgbClr val="FF0000"/>
                    </a:solidFill>
                  </a:tcPr>
                </a:tc>
                <a:tc>
                  <a:txBody>
                    <a:bodyPr/>
                    <a:lstStyle/>
                    <a:p>
                      <a:pPr algn="just">
                        <a:lnSpc>
                          <a:spcPct val="112000"/>
                        </a:lnSpc>
                        <a:spcBef>
                          <a:spcPts val="1000"/>
                        </a:spcBef>
                        <a:spcAft>
                          <a:spcPts val="0"/>
                        </a:spcAft>
                      </a:pPr>
                      <a:r>
                        <a:rPr lang="hu-HU" sz="1200">
                          <a:effectLst/>
                        </a:rPr>
                        <a:t>1</a:t>
                      </a:r>
                      <a:endParaRPr lang="en-US" sz="1200">
                        <a:effectLst/>
                        <a:latin typeface="Times New Roman" charset="0"/>
                        <a:ea typeface="Calibri" charset="0"/>
                      </a:endParaRPr>
                    </a:p>
                  </a:txBody>
                  <a:tcPr marL="68580" marR="68580" marT="0" marB="0"/>
                </a:tc>
                <a:tc>
                  <a:txBody>
                    <a:bodyPr/>
                    <a:lstStyle/>
                    <a:p>
                      <a:pPr algn="just">
                        <a:lnSpc>
                          <a:spcPct val="112000"/>
                        </a:lnSpc>
                        <a:spcBef>
                          <a:spcPts val="1000"/>
                        </a:spcBef>
                        <a:spcAft>
                          <a:spcPts val="0"/>
                        </a:spcAft>
                      </a:pPr>
                      <a:r>
                        <a:rPr lang="hu-HU" sz="1200" dirty="0">
                          <a:effectLst/>
                        </a:rPr>
                        <a:t>3</a:t>
                      </a:r>
                      <a:endParaRPr lang="en-US" sz="1200" dirty="0">
                        <a:effectLst/>
                        <a:latin typeface="Times New Roman" charset="0"/>
                        <a:ea typeface="Calibri" charset="0"/>
                      </a:endParaRPr>
                    </a:p>
                  </a:txBody>
                  <a:tcPr marL="68580" marR="68580" marT="0" marB="0">
                    <a:solidFill>
                      <a:srgbClr val="FF0000"/>
                    </a:solidFill>
                  </a:tcPr>
                </a:tc>
                <a:tc>
                  <a:txBody>
                    <a:bodyPr/>
                    <a:lstStyle/>
                    <a:p>
                      <a:pPr algn="just">
                        <a:lnSpc>
                          <a:spcPct val="112000"/>
                        </a:lnSpc>
                        <a:spcBef>
                          <a:spcPts val="1000"/>
                        </a:spcBef>
                        <a:spcAft>
                          <a:spcPts val="0"/>
                        </a:spcAft>
                      </a:pPr>
                      <a:r>
                        <a:rPr lang="hu-HU" sz="1200" dirty="0">
                          <a:effectLst/>
                        </a:rPr>
                        <a:t>2</a:t>
                      </a:r>
                      <a:endParaRPr lang="en-US" sz="1200" dirty="0">
                        <a:effectLst/>
                        <a:latin typeface="Times New Roman" charset="0"/>
                        <a:ea typeface="Calibri" charset="0"/>
                      </a:endParaRPr>
                    </a:p>
                  </a:txBody>
                  <a:tcPr marL="68580" marR="68580" marT="0" marB="0">
                    <a:solidFill>
                      <a:srgbClr val="FFC000"/>
                    </a:solidFill>
                  </a:tcPr>
                </a:tc>
                <a:tc>
                  <a:txBody>
                    <a:bodyPr/>
                    <a:lstStyle/>
                    <a:p>
                      <a:pPr algn="just">
                        <a:lnSpc>
                          <a:spcPct val="112000"/>
                        </a:lnSpc>
                        <a:spcBef>
                          <a:spcPts val="1000"/>
                        </a:spcBef>
                        <a:spcAft>
                          <a:spcPts val="0"/>
                        </a:spcAft>
                      </a:pPr>
                      <a:r>
                        <a:rPr lang="hu-HU" sz="1200" dirty="0">
                          <a:effectLst/>
                        </a:rPr>
                        <a:t>3</a:t>
                      </a:r>
                      <a:endParaRPr lang="en-US" sz="1200" dirty="0">
                        <a:effectLst/>
                        <a:latin typeface="Times New Roman" charset="0"/>
                        <a:ea typeface="Calibri" charset="0"/>
                      </a:endParaRPr>
                    </a:p>
                  </a:txBody>
                  <a:tcPr marL="68580" marR="68580" marT="0" marB="0">
                    <a:solidFill>
                      <a:srgbClr val="FF0000"/>
                    </a:solidFill>
                  </a:tcPr>
                </a:tc>
                <a:tc>
                  <a:txBody>
                    <a:bodyPr/>
                    <a:lstStyle/>
                    <a:p>
                      <a:pPr algn="just">
                        <a:lnSpc>
                          <a:spcPct val="112000"/>
                        </a:lnSpc>
                        <a:spcBef>
                          <a:spcPts val="1000"/>
                        </a:spcBef>
                        <a:spcAft>
                          <a:spcPts val="0"/>
                        </a:spcAft>
                      </a:pPr>
                      <a:r>
                        <a:rPr lang="hu-HU" sz="1200" dirty="0">
                          <a:effectLst/>
                        </a:rPr>
                        <a:t>2</a:t>
                      </a:r>
                      <a:endParaRPr lang="en-US" sz="1200" dirty="0">
                        <a:effectLst/>
                        <a:latin typeface="Times New Roman" charset="0"/>
                        <a:ea typeface="Calibri" charset="0"/>
                      </a:endParaRPr>
                    </a:p>
                  </a:txBody>
                  <a:tcPr marL="68580" marR="68580" marT="0" marB="0">
                    <a:solidFill>
                      <a:srgbClr val="FFC000"/>
                    </a:solidFill>
                  </a:tcPr>
                </a:tc>
                <a:tc>
                  <a:txBody>
                    <a:bodyPr/>
                    <a:lstStyle/>
                    <a:p>
                      <a:pPr algn="just">
                        <a:lnSpc>
                          <a:spcPct val="112000"/>
                        </a:lnSpc>
                        <a:spcBef>
                          <a:spcPts val="1000"/>
                        </a:spcBef>
                        <a:spcAft>
                          <a:spcPts val="0"/>
                        </a:spcAft>
                      </a:pPr>
                      <a:r>
                        <a:rPr lang="hu-HU" sz="1200" dirty="0">
                          <a:effectLst/>
                        </a:rPr>
                        <a:t>2</a:t>
                      </a:r>
                      <a:endParaRPr lang="en-US" sz="1200" dirty="0">
                        <a:effectLst/>
                        <a:latin typeface="Times New Roman" charset="0"/>
                        <a:ea typeface="Calibri" charset="0"/>
                      </a:endParaRPr>
                    </a:p>
                  </a:txBody>
                  <a:tcPr marL="68580" marR="68580" marT="0" marB="0">
                    <a:solidFill>
                      <a:srgbClr val="FFC000"/>
                    </a:solidFill>
                  </a:tcPr>
                </a:tc>
                <a:tc>
                  <a:txBody>
                    <a:bodyPr/>
                    <a:lstStyle/>
                    <a:p>
                      <a:pPr algn="just">
                        <a:lnSpc>
                          <a:spcPct val="112000"/>
                        </a:lnSpc>
                        <a:spcBef>
                          <a:spcPts val="1000"/>
                        </a:spcBef>
                        <a:spcAft>
                          <a:spcPts val="0"/>
                        </a:spcAft>
                      </a:pPr>
                      <a:r>
                        <a:rPr lang="hu-HU" sz="1200" dirty="0">
                          <a:effectLst/>
                        </a:rPr>
                        <a:t>2</a:t>
                      </a:r>
                      <a:endParaRPr lang="en-US" sz="1200" dirty="0">
                        <a:effectLst/>
                        <a:latin typeface="Times New Roman" charset="0"/>
                        <a:ea typeface="Calibri" charset="0"/>
                      </a:endParaRPr>
                    </a:p>
                  </a:txBody>
                  <a:tcPr marL="68580" marR="68580" marT="0" marB="0">
                    <a:solidFill>
                      <a:srgbClr val="FFC000"/>
                    </a:solidFill>
                  </a:tcPr>
                </a:tc>
                <a:tc>
                  <a:txBody>
                    <a:bodyPr/>
                    <a:lstStyle/>
                    <a:p>
                      <a:pPr algn="just">
                        <a:lnSpc>
                          <a:spcPct val="112000"/>
                        </a:lnSpc>
                        <a:spcBef>
                          <a:spcPts val="1000"/>
                        </a:spcBef>
                        <a:spcAft>
                          <a:spcPts val="0"/>
                        </a:spcAft>
                      </a:pPr>
                      <a:r>
                        <a:rPr lang="hu-HU" sz="1200" dirty="0">
                          <a:effectLst/>
                        </a:rPr>
                        <a:t>3</a:t>
                      </a:r>
                      <a:endParaRPr lang="en-US" sz="1200" dirty="0">
                        <a:effectLst/>
                        <a:latin typeface="Times New Roman" charset="0"/>
                        <a:ea typeface="Calibri" charset="0"/>
                      </a:endParaRPr>
                    </a:p>
                  </a:txBody>
                  <a:tcPr marL="68580" marR="68580" marT="0" marB="0">
                    <a:solidFill>
                      <a:srgbClr val="FF0000"/>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165360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0"/>
            <a:ext cx="10515600" cy="859747"/>
          </a:xfrm>
        </p:spPr>
        <p:txBody>
          <a:bodyPr/>
          <a:lstStyle/>
          <a:p>
            <a:r>
              <a:rPr lang="hu-HU" dirty="0" smtClean="0"/>
              <a:t>Adaptáció - </a:t>
            </a:r>
            <a:r>
              <a:rPr lang="hu-HU" dirty="0"/>
              <a:t>Épített környezet</a:t>
            </a:r>
          </a:p>
        </p:txBody>
      </p:sp>
      <p:sp>
        <p:nvSpPr>
          <p:cNvPr id="3" name="Content Placeholder 2"/>
          <p:cNvSpPr>
            <a:spLocks noGrp="1"/>
          </p:cNvSpPr>
          <p:nvPr>
            <p:ph idx="1"/>
          </p:nvPr>
        </p:nvSpPr>
        <p:spPr>
          <a:xfrm>
            <a:off x="6204856" y="1362487"/>
            <a:ext cx="5148943" cy="4351338"/>
          </a:xfrm>
        </p:spPr>
        <p:txBody>
          <a:bodyPr>
            <a:normAutofit fontScale="62500" lnSpcReduction="20000"/>
          </a:bodyPr>
          <a:lstStyle/>
          <a:p>
            <a:pPr marL="0" indent="0" algn="just">
              <a:buNone/>
            </a:pPr>
            <a:r>
              <a:rPr lang="hu-HU" dirty="0"/>
              <a:t>A megyei ingatlanállomány jelentős része 1990 előtt épült. Az ingatlanok 40,5%-a ’70-’80as években készült, míg 15%-a egy évtizeddel korábban. Az ingatlanállomány több mint fele, 68,1%-a készült a 80-as évek előtt (</a:t>
            </a:r>
            <a:r>
              <a:rPr lang="hu-HU" b="1" dirty="0"/>
              <a:t>ez az adat megfelel az országos átlagnak</a:t>
            </a:r>
            <a:r>
              <a:rPr lang="hu-HU" dirty="0"/>
              <a:t>), s tekintve azt, hogy kb. 15 000 ingatlan a klímastratégia középtávú tervezési horizontján éri el a 100 éves kort, mely érték önmagában a megyei ingatlanállomány közel 10%-a, a célok meghatározásakor kiemelten figyelembe kell venni ezen ingatlanok felmérését, felújításukat és sérülékenységük kezelését.</a:t>
            </a:r>
          </a:p>
          <a:p>
            <a:pPr marL="0" indent="0" algn="just">
              <a:buNone/>
            </a:pPr>
            <a:endParaRPr lang="hu-HU" dirty="0"/>
          </a:p>
          <a:p>
            <a:pPr marL="0" indent="0" algn="just">
              <a:buNone/>
            </a:pPr>
            <a:r>
              <a:rPr lang="hu-HU" dirty="0"/>
              <a:t>A válság építési kedvre gyakorolt hatásai jól láthatók az adatsoron, mely alapján kijelenthetjük, hogy a hosszú távú trend, jelentős ösztönzőprogram nélkül csökkenést mutatott a 2011-es évig. Hosszabb távon a CSOK kedvezmény megléte, s egyéb ösztönző programok fordíthatnak a trenden. Az ingatlanállomány lassú modernizációját várjuk</a:t>
            </a:r>
          </a:p>
          <a:p>
            <a:pPr marL="0" indent="0" algn="just">
              <a:buNone/>
            </a:pPr>
            <a:endParaRPr lang="hu-HU" dirty="0"/>
          </a:p>
        </p:txBody>
      </p:sp>
      <p:sp>
        <p:nvSpPr>
          <p:cNvPr id="5" name="Triangle 4"/>
          <p:cNvSpPr/>
          <p:nvPr/>
        </p:nvSpPr>
        <p:spPr>
          <a:xfrm rot="5400000">
            <a:off x="11451883" y="119630"/>
            <a:ext cx="859747" cy="620487"/>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6" name="Straight Connector 5"/>
          <p:cNvCxnSpPr/>
          <p:nvPr/>
        </p:nvCxnSpPr>
        <p:spPr>
          <a:xfrm>
            <a:off x="11571513" y="859747"/>
            <a:ext cx="0" cy="584585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859747"/>
            <a:ext cx="11571513"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339089" y="1825625"/>
            <a:ext cx="5756910" cy="4086860"/>
          </a:xfrm>
          <a:prstGeom prst="rect">
            <a:avLst/>
          </a:prstGeom>
          <a:noFill/>
          <a:ln>
            <a:noFill/>
          </a:ln>
        </p:spPr>
      </p:pic>
    </p:spTree>
    <p:extLst>
      <p:ext uri="{BB962C8B-B14F-4D97-AF65-F5344CB8AC3E}">
        <p14:creationId xmlns:p14="http://schemas.microsoft.com/office/powerpoint/2010/main" val="1927268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427" y="0"/>
            <a:ext cx="10515600" cy="859747"/>
          </a:xfrm>
        </p:spPr>
        <p:txBody>
          <a:bodyPr/>
          <a:lstStyle/>
          <a:p>
            <a:r>
              <a:rPr lang="hu-HU" dirty="0"/>
              <a:t>Adaptáció- Természeti értékek </a:t>
            </a:r>
          </a:p>
        </p:txBody>
      </p:sp>
      <p:sp>
        <p:nvSpPr>
          <p:cNvPr id="3" name="Content Placeholder 2"/>
          <p:cNvSpPr>
            <a:spLocks noGrp="1"/>
          </p:cNvSpPr>
          <p:nvPr>
            <p:ph idx="1"/>
          </p:nvPr>
        </p:nvSpPr>
        <p:spPr>
          <a:xfrm>
            <a:off x="5791199" y="2130425"/>
            <a:ext cx="5747657" cy="3334204"/>
          </a:xfrm>
        </p:spPr>
        <p:txBody>
          <a:bodyPr>
            <a:noAutofit/>
          </a:bodyPr>
          <a:lstStyle/>
          <a:p>
            <a:pPr marL="0" indent="0" algn="just">
              <a:buNone/>
            </a:pPr>
            <a:r>
              <a:rPr lang="hu-HU" sz="2000" dirty="0"/>
              <a:t>Fejér megye mindkét klímamodell alapján az ország kevésbé veszélyeztetett területéhez tartozik. A megyében található ökoszisztémák összességében az ALADIN klímamodell alapján számított veszélyeztetettség szerint van kedvezőtlenebb helyzetben, amely esetében egy kiemelten veszélyeztetett területet lehet lehatárolni Szabadhídvég területén. Szintén magasabb veszélyeztetettség tapasztalható Előszállás és Iszkaszentgyörgy területén. A </a:t>
            </a:r>
            <a:r>
              <a:rPr lang="hu-HU" sz="2000" dirty="0" err="1"/>
              <a:t>RegCM</a:t>
            </a:r>
            <a:r>
              <a:rPr lang="hu-HU" sz="2000" dirty="0"/>
              <a:t> klímamodell szerint számított veszélyeztetettség alapján a megyében sehol sincs kiemelten veszélyeztetett terület és a megye nagy része a legkedvezőbb besorolást kapta.</a:t>
            </a:r>
          </a:p>
        </p:txBody>
      </p:sp>
      <p:sp>
        <p:nvSpPr>
          <p:cNvPr id="5" name="Triangle 4"/>
          <p:cNvSpPr/>
          <p:nvPr/>
        </p:nvSpPr>
        <p:spPr>
          <a:xfrm rot="5400000">
            <a:off x="11451883" y="119630"/>
            <a:ext cx="859747" cy="620487"/>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6" name="Straight Connector 5"/>
          <p:cNvCxnSpPr/>
          <p:nvPr/>
        </p:nvCxnSpPr>
        <p:spPr>
          <a:xfrm>
            <a:off x="11571513" y="859747"/>
            <a:ext cx="0" cy="584585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859747"/>
            <a:ext cx="11571513"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28847" y="1523888"/>
            <a:ext cx="5756910" cy="4261485"/>
          </a:xfrm>
          <a:prstGeom prst="rect">
            <a:avLst/>
          </a:prstGeom>
          <a:noFill/>
          <a:ln>
            <a:noFill/>
          </a:ln>
        </p:spPr>
      </p:pic>
    </p:spTree>
    <p:extLst>
      <p:ext uri="{BB962C8B-B14F-4D97-AF65-F5344CB8AC3E}">
        <p14:creationId xmlns:p14="http://schemas.microsoft.com/office/powerpoint/2010/main" val="735614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859748"/>
          </a:xfrm>
        </p:spPr>
        <p:txBody>
          <a:bodyPr>
            <a:normAutofit/>
          </a:bodyPr>
          <a:lstStyle/>
          <a:p>
            <a:r>
              <a:rPr lang="hu-HU" dirty="0" smtClean="0"/>
              <a:t>Adaptáció - </a:t>
            </a:r>
            <a:r>
              <a:rPr lang="hu-HU" dirty="0"/>
              <a:t>Aszály</a:t>
            </a:r>
          </a:p>
        </p:txBody>
      </p:sp>
      <p:sp>
        <p:nvSpPr>
          <p:cNvPr id="3" name="Content Placeholder 2"/>
          <p:cNvSpPr>
            <a:spLocks noGrp="1"/>
          </p:cNvSpPr>
          <p:nvPr>
            <p:ph idx="1"/>
          </p:nvPr>
        </p:nvSpPr>
        <p:spPr>
          <a:xfrm>
            <a:off x="762000" y="1844221"/>
            <a:ext cx="4953000" cy="4351338"/>
          </a:xfrm>
        </p:spPr>
        <p:txBody>
          <a:bodyPr>
            <a:normAutofit fontScale="62500" lnSpcReduction="20000"/>
          </a:bodyPr>
          <a:lstStyle/>
          <a:p>
            <a:pPr marL="0" indent="0" algn="just">
              <a:buNone/>
            </a:pPr>
            <a:r>
              <a:rPr lang="hu-HU" dirty="0"/>
              <a:t>A modell eredményei szerint a tavaszi vetésű növények (pl. kukorica) vonatkozásában komoly terméscsökkenéssel kell számolni a távolabbi jövőben (2071–2100), azaz e termények termésbiztonsága egész Magyarország területén csökkenni fog. Ugyanakkor az őszi vetésű növények - például búza, árpa, repce - szignifikánsan magasabb (30-50%-</a:t>
            </a:r>
            <a:r>
              <a:rPr lang="hu-HU" dirty="0" err="1"/>
              <a:t>al</a:t>
            </a:r>
            <a:r>
              <a:rPr lang="hu-HU" dirty="0"/>
              <a:t> nagyobb) terméseket hozhatnak a vizsgált periódusban. Ezek alapján tehát a tavaszi vetésű kultúrák sérülékenységét érdemes vizsgálni.</a:t>
            </a:r>
            <a:endParaRPr lang="en-US" dirty="0"/>
          </a:p>
          <a:p>
            <a:pPr marL="0" indent="0" algn="just">
              <a:buNone/>
            </a:pPr>
            <a:r>
              <a:rPr lang="hu-HU" dirty="0"/>
              <a:t>A modell alapján megállapítható, hogy aszályveszélyeztetettség szempontjából Fejér megye országos viszonylatban a sérülékenyebb megyék közé tartozik. A mérsékelten sérülékeny részek északon, a nagymértékben sérülékeny területek a megye déli részén találhatóak, míg a megye középső részei egyáltalán nem számítanak sérülékeny területeknek.</a:t>
            </a:r>
            <a:endParaRPr lang="en-US" dirty="0"/>
          </a:p>
          <a:p>
            <a:pPr marL="0" indent="0" algn="just">
              <a:buNone/>
            </a:pPr>
            <a:endParaRPr lang="hu-HU" dirty="0"/>
          </a:p>
        </p:txBody>
      </p:sp>
      <p:sp>
        <p:nvSpPr>
          <p:cNvPr id="5" name="Triangle 4"/>
          <p:cNvSpPr/>
          <p:nvPr/>
        </p:nvSpPr>
        <p:spPr>
          <a:xfrm rot="5400000">
            <a:off x="11451883" y="119630"/>
            <a:ext cx="859747" cy="620487"/>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6" name="Straight Connector 5"/>
          <p:cNvCxnSpPr/>
          <p:nvPr/>
        </p:nvCxnSpPr>
        <p:spPr>
          <a:xfrm>
            <a:off x="11571513" y="859747"/>
            <a:ext cx="0" cy="584585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859747"/>
            <a:ext cx="11571513"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5814603" y="1844221"/>
            <a:ext cx="5756910" cy="4281805"/>
          </a:xfrm>
          <a:prstGeom prst="rect">
            <a:avLst/>
          </a:prstGeom>
          <a:noFill/>
          <a:ln>
            <a:noFill/>
          </a:ln>
        </p:spPr>
      </p:pic>
    </p:spTree>
    <p:extLst>
      <p:ext uri="{BB962C8B-B14F-4D97-AF65-F5344CB8AC3E}">
        <p14:creationId xmlns:p14="http://schemas.microsoft.com/office/powerpoint/2010/main" val="1303439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59746"/>
          </a:xfrm>
        </p:spPr>
        <p:txBody>
          <a:bodyPr/>
          <a:lstStyle/>
          <a:p>
            <a:r>
              <a:rPr lang="hu-HU" dirty="0" smtClean="0"/>
              <a:t>Adaptáció - </a:t>
            </a:r>
            <a:r>
              <a:rPr lang="hu-HU" dirty="0"/>
              <a:t>Erdőtüzek</a:t>
            </a:r>
          </a:p>
        </p:txBody>
      </p:sp>
      <p:sp>
        <p:nvSpPr>
          <p:cNvPr id="3" name="Content Placeholder 2"/>
          <p:cNvSpPr>
            <a:spLocks noGrp="1"/>
          </p:cNvSpPr>
          <p:nvPr>
            <p:ph idx="1"/>
          </p:nvPr>
        </p:nvSpPr>
        <p:spPr>
          <a:xfrm>
            <a:off x="5987143" y="1279360"/>
            <a:ext cx="5366657" cy="3802289"/>
          </a:xfrm>
        </p:spPr>
        <p:txBody>
          <a:bodyPr>
            <a:noAutofit/>
          </a:bodyPr>
          <a:lstStyle/>
          <a:p>
            <a:pPr marL="0" indent="0" algn="just">
              <a:buNone/>
            </a:pPr>
            <a:r>
              <a:rPr lang="en-US" sz="2000" dirty="0"/>
              <a:t>A </a:t>
            </a:r>
            <a:r>
              <a:rPr lang="en-US" sz="2000" dirty="0" err="1"/>
              <a:t>vizsgálat</a:t>
            </a:r>
            <a:r>
              <a:rPr lang="en-US" sz="2000" dirty="0"/>
              <a:t> </a:t>
            </a:r>
            <a:r>
              <a:rPr lang="en-US" sz="2000" dirty="0" err="1"/>
              <a:t>tárgya</a:t>
            </a:r>
            <a:r>
              <a:rPr lang="en-US" sz="2000" dirty="0"/>
              <a:t> </a:t>
            </a:r>
            <a:r>
              <a:rPr lang="en-US" sz="2000" dirty="0" err="1"/>
              <a:t>az</a:t>
            </a:r>
            <a:r>
              <a:rPr lang="en-US" sz="2000" dirty="0"/>
              <a:t> volt, </a:t>
            </a:r>
            <a:r>
              <a:rPr lang="en-US" sz="2000" dirty="0" err="1"/>
              <a:t>hogy</a:t>
            </a:r>
            <a:r>
              <a:rPr lang="en-US" sz="2000" dirty="0"/>
              <a:t> </a:t>
            </a:r>
            <a:r>
              <a:rPr lang="en-US" sz="2000" dirty="0" err="1"/>
              <a:t>az</a:t>
            </a:r>
            <a:r>
              <a:rPr lang="en-US" sz="2000" dirty="0"/>
              <a:t> </a:t>
            </a:r>
            <a:r>
              <a:rPr lang="en-US" sz="2000" dirty="0" err="1"/>
              <a:t>erdészeti</a:t>
            </a:r>
            <a:r>
              <a:rPr lang="en-US" sz="2000" dirty="0"/>
              <a:t> </a:t>
            </a:r>
            <a:r>
              <a:rPr lang="en-US" sz="2000" dirty="0" err="1"/>
              <a:t>klímatípusok</a:t>
            </a:r>
            <a:r>
              <a:rPr lang="en-US" sz="2000" dirty="0"/>
              <a:t> a </a:t>
            </a:r>
            <a:r>
              <a:rPr lang="en-US" sz="2000" dirty="0" err="1"/>
              <a:t>klímamodellek</a:t>
            </a:r>
            <a:r>
              <a:rPr lang="en-US" sz="2000" dirty="0"/>
              <a:t> </a:t>
            </a:r>
            <a:r>
              <a:rPr lang="en-US" sz="2000" dirty="0" err="1"/>
              <a:t>becslései</a:t>
            </a:r>
            <a:r>
              <a:rPr lang="en-US" sz="2000" dirty="0"/>
              <a:t> </a:t>
            </a:r>
            <a:r>
              <a:rPr lang="en-US" sz="2000" dirty="0" err="1"/>
              <a:t>alapján</a:t>
            </a:r>
            <a:r>
              <a:rPr lang="en-US" sz="2000" dirty="0"/>
              <a:t> </a:t>
            </a:r>
            <a:r>
              <a:rPr lang="en-US" sz="2000" dirty="0" err="1"/>
              <a:t>mennyiben</a:t>
            </a:r>
            <a:r>
              <a:rPr lang="en-US" sz="2000" dirty="0"/>
              <a:t> </a:t>
            </a:r>
            <a:r>
              <a:rPr lang="en-US" sz="2000" dirty="0" err="1"/>
              <a:t>rendeződnek</a:t>
            </a:r>
            <a:r>
              <a:rPr lang="en-US" sz="2000" dirty="0"/>
              <a:t> </a:t>
            </a:r>
            <a:r>
              <a:rPr lang="en-US" sz="2000" dirty="0" err="1"/>
              <a:t>át</a:t>
            </a:r>
            <a:r>
              <a:rPr lang="en-US" sz="2000" dirty="0"/>
              <a:t> a </a:t>
            </a:r>
            <a:r>
              <a:rPr lang="en-US" sz="2000" dirty="0" err="1"/>
              <a:t>század</a:t>
            </a:r>
            <a:r>
              <a:rPr lang="en-US" sz="2000" dirty="0"/>
              <a:t> </a:t>
            </a:r>
            <a:r>
              <a:rPr lang="en-US" sz="2000" dirty="0" err="1"/>
              <a:t>közepére</a:t>
            </a:r>
            <a:r>
              <a:rPr lang="en-US" sz="2000" dirty="0"/>
              <a:t>, </a:t>
            </a:r>
            <a:r>
              <a:rPr lang="en-US" sz="2000" dirty="0" err="1"/>
              <a:t>és</a:t>
            </a:r>
            <a:r>
              <a:rPr lang="en-US" sz="2000" dirty="0"/>
              <a:t> </a:t>
            </a:r>
            <a:r>
              <a:rPr lang="en-US" sz="2000" dirty="0" err="1"/>
              <a:t>ez</a:t>
            </a:r>
            <a:r>
              <a:rPr lang="en-US" sz="2000" dirty="0"/>
              <a:t> </a:t>
            </a:r>
            <a:r>
              <a:rPr lang="en-US" sz="2000" dirty="0" err="1"/>
              <a:t>mekkora</a:t>
            </a:r>
            <a:r>
              <a:rPr lang="en-US" sz="2000" dirty="0"/>
              <a:t> </a:t>
            </a:r>
            <a:r>
              <a:rPr lang="en-US" sz="2000" dirty="0" err="1"/>
              <a:t>hatást</a:t>
            </a:r>
            <a:r>
              <a:rPr lang="en-US" sz="2000" dirty="0"/>
              <a:t> </a:t>
            </a:r>
            <a:r>
              <a:rPr lang="en-US" sz="2000" dirty="0" err="1"/>
              <a:t>fejthet</a:t>
            </a:r>
            <a:r>
              <a:rPr lang="en-US" sz="2000" dirty="0"/>
              <a:t> </a:t>
            </a:r>
            <a:r>
              <a:rPr lang="en-US" sz="2000" dirty="0" err="1"/>
              <a:t>ki</a:t>
            </a:r>
            <a:r>
              <a:rPr lang="en-US" sz="2000" dirty="0"/>
              <a:t> a </a:t>
            </a:r>
            <a:r>
              <a:rPr lang="en-US" sz="2000" dirty="0" err="1"/>
              <a:t>faállományok</a:t>
            </a:r>
            <a:r>
              <a:rPr lang="en-US" sz="2000" dirty="0"/>
              <a:t> </a:t>
            </a:r>
            <a:r>
              <a:rPr lang="en-US" sz="2000" dirty="0" err="1"/>
              <a:t>produkciójára</a:t>
            </a:r>
            <a:r>
              <a:rPr lang="en-US" sz="2000" dirty="0"/>
              <a:t> (</a:t>
            </a:r>
            <a:r>
              <a:rPr lang="en-US" sz="2000" dirty="0" err="1"/>
              <a:t>fatermésére</a:t>
            </a:r>
            <a:r>
              <a:rPr lang="en-US" sz="2000" dirty="0"/>
              <a:t>). A </a:t>
            </a:r>
            <a:r>
              <a:rPr lang="en-US" sz="2000" dirty="0" err="1"/>
              <a:t>számítások</a:t>
            </a:r>
            <a:r>
              <a:rPr lang="en-US" sz="2000" dirty="0"/>
              <a:t> </a:t>
            </a:r>
            <a:r>
              <a:rPr lang="en-US" sz="2000" dirty="0" err="1"/>
              <a:t>az</a:t>
            </a:r>
            <a:r>
              <a:rPr lang="en-US" sz="2000" dirty="0"/>
              <a:t> </a:t>
            </a:r>
            <a:r>
              <a:rPr lang="en-US" sz="2000" dirty="0" err="1"/>
              <a:t>adott</a:t>
            </a:r>
            <a:r>
              <a:rPr lang="en-US" sz="2000" dirty="0"/>
              <a:t> </a:t>
            </a:r>
            <a:r>
              <a:rPr lang="en-US" sz="2000" dirty="0" err="1"/>
              <a:t>terület</a:t>
            </a:r>
            <a:r>
              <a:rPr lang="en-US" sz="2000" dirty="0"/>
              <a:t> </a:t>
            </a:r>
            <a:r>
              <a:rPr lang="en-US" sz="2000" dirty="0" err="1"/>
              <a:t>jelenleg</a:t>
            </a:r>
            <a:r>
              <a:rPr lang="en-US" sz="2000" dirty="0"/>
              <a:t> </a:t>
            </a:r>
            <a:r>
              <a:rPr lang="en-US" sz="2000" dirty="0" err="1"/>
              <a:t>meglévő</a:t>
            </a:r>
            <a:r>
              <a:rPr lang="en-US" sz="2000" dirty="0"/>
              <a:t> </a:t>
            </a:r>
            <a:r>
              <a:rPr lang="en-US" sz="2000" dirty="0" err="1"/>
              <a:t>erdőtípusból</a:t>
            </a:r>
            <a:r>
              <a:rPr lang="en-US" sz="2000" dirty="0"/>
              <a:t> </a:t>
            </a:r>
            <a:r>
              <a:rPr lang="en-US" sz="2000" dirty="0" err="1"/>
              <a:t>indultak</a:t>
            </a:r>
            <a:r>
              <a:rPr lang="en-US" sz="2000" dirty="0"/>
              <a:t> </a:t>
            </a:r>
            <a:r>
              <a:rPr lang="en-US" sz="2000" dirty="0" err="1"/>
              <a:t>ki</a:t>
            </a:r>
            <a:r>
              <a:rPr lang="en-US" sz="2000" dirty="0"/>
              <a:t>. </a:t>
            </a:r>
            <a:r>
              <a:rPr lang="en-US" sz="2000" dirty="0" err="1"/>
              <a:t>Az</a:t>
            </a:r>
            <a:r>
              <a:rPr lang="en-US" sz="2000" dirty="0"/>
              <a:t> </a:t>
            </a:r>
            <a:r>
              <a:rPr lang="en-US" sz="2000" dirty="0" err="1"/>
              <a:t>erdőborítással</a:t>
            </a:r>
            <a:r>
              <a:rPr lang="en-US" sz="2000" dirty="0"/>
              <a:t> </a:t>
            </a:r>
            <a:r>
              <a:rPr lang="en-US" sz="2000" dirty="0" err="1"/>
              <a:t>nem</a:t>
            </a:r>
            <a:r>
              <a:rPr lang="en-US" sz="2000" dirty="0"/>
              <a:t> </a:t>
            </a:r>
            <a:r>
              <a:rPr lang="en-US" sz="2000" dirty="0" err="1"/>
              <a:t>rendelkező</a:t>
            </a:r>
            <a:r>
              <a:rPr lang="en-US" sz="2000" dirty="0"/>
              <a:t> </a:t>
            </a:r>
            <a:r>
              <a:rPr lang="en-US" sz="2000" dirty="0" err="1"/>
              <a:t>területeken</a:t>
            </a:r>
            <a:r>
              <a:rPr lang="en-US" sz="2000" dirty="0"/>
              <a:t> a </a:t>
            </a:r>
            <a:r>
              <a:rPr lang="en-US" sz="2000" dirty="0" err="1"/>
              <a:t>klimatikus</a:t>
            </a:r>
            <a:r>
              <a:rPr lang="en-US" sz="2000" dirty="0"/>
              <a:t> </a:t>
            </a:r>
            <a:r>
              <a:rPr lang="en-US" sz="2000" dirty="0" err="1"/>
              <a:t>viszonyok</a:t>
            </a:r>
            <a:r>
              <a:rPr lang="en-US" sz="2000" dirty="0"/>
              <a:t> </a:t>
            </a:r>
            <a:r>
              <a:rPr lang="en-US" sz="2000" dirty="0" err="1"/>
              <a:t>alapján</a:t>
            </a:r>
            <a:r>
              <a:rPr lang="en-US" sz="2000" dirty="0"/>
              <a:t> </a:t>
            </a:r>
            <a:r>
              <a:rPr lang="en-US" sz="2000" dirty="0" err="1"/>
              <a:t>kiválasztották</a:t>
            </a:r>
            <a:r>
              <a:rPr lang="en-US" sz="2000" dirty="0"/>
              <a:t> </a:t>
            </a:r>
            <a:r>
              <a:rPr lang="en-US" sz="2000" dirty="0" err="1"/>
              <a:t>az</a:t>
            </a:r>
            <a:r>
              <a:rPr lang="en-US" sz="2000" dirty="0"/>
              <a:t> </a:t>
            </a:r>
            <a:r>
              <a:rPr lang="en-US" sz="2000" dirty="0" err="1"/>
              <a:t>optimális</a:t>
            </a:r>
            <a:r>
              <a:rPr lang="en-US" sz="2000" dirty="0"/>
              <a:t> </a:t>
            </a:r>
            <a:r>
              <a:rPr lang="en-US" sz="2000" dirty="0" err="1"/>
              <a:t>erdőtípust</a:t>
            </a:r>
            <a:r>
              <a:rPr lang="en-US" sz="2000" dirty="0"/>
              <a:t>, </a:t>
            </a:r>
            <a:r>
              <a:rPr lang="en-US" sz="2000" dirty="0" err="1"/>
              <a:t>és</a:t>
            </a:r>
            <a:r>
              <a:rPr lang="en-US" sz="2000" dirty="0"/>
              <a:t> </a:t>
            </a:r>
            <a:r>
              <a:rPr lang="en-US" sz="2000" dirty="0" err="1"/>
              <a:t>ennek</a:t>
            </a:r>
            <a:r>
              <a:rPr lang="en-US" sz="2000" dirty="0"/>
              <a:t> </a:t>
            </a:r>
            <a:r>
              <a:rPr lang="en-US" sz="2000" dirty="0" err="1"/>
              <a:t>potenciális</a:t>
            </a:r>
            <a:r>
              <a:rPr lang="en-US" sz="2000" dirty="0"/>
              <a:t> </a:t>
            </a:r>
            <a:r>
              <a:rPr lang="en-US" sz="2000" dirty="0" err="1"/>
              <a:t>érzékenységét</a:t>
            </a:r>
            <a:r>
              <a:rPr lang="en-US" sz="2000" dirty="0"/>
              <a:t> </a:t>
            </a:r>
            <a:r>
              <a:rPr lang="en-US" sz="2000" dirty="0" err="1"/>
              <a:t>vizsgálták</a:t>
            </a:r>
            <a:r>
              <a:rPr lang="en-US" sz="2000" dirty="0"/>
              <a:t>.</a:t>
            </a:r>
          </a:p>
          <a:p>
            <a:pPr marL="0" indent="0" algn="just">
              <a:buNone/>
            </a:pPr>
            <a:r>
              <a:rPr lang="en-US" sz="2000" dirty="0" err="1"/>
              <a:t>Fejér</a:t>
            </a:r>
            <a:r>
              <a:rPr lang="en-US" sz="2000" dirty="0"/>
              <a:t> </a:t>
            </a:r>
            <a:r>
              <a:rPr lang="en-US" sz="2000" dirty="0" err="1"/>
              <a:t>megye</a:t>
            </a:r>
            <a:r>
              <a:rPr lang="en-US" sz="2000" dirty="0"/>
              <a:t> </a:t>
            </a:r>
            <a:r>
              <a:rPr lang="en-US" sz="2000" dirty="0" err="1"/>
              <a:t>erdős</a:t>
            </a:r>
            <a:r>
              <a:rPr lang="en-US" sz="2000" dirty="0"/>
              <a:t> </a:t>
            </a:r>
            <a:r>
              <a:rPr lang="en-US" sz="2000" dirty="0" err="1"/>
              <a:t>területei</a:t>
            </a:r>
            <a:r>
              <a:rPr lang="en-US" sz="2000" dirty="0"/>
              <a:t> </a:t>
            </a:r>
            <a:r>
              <a:rPr lang="en-US" sz="2000" dirty="0" err="1"/>
              <a:t>országos</a:t>
            </a:r>
            <a:r>
              <a:rPr lang="en-US" sz="2000" dirty="0"/>
              <a:t> </a:t>
            </a:r>
            <a:r>
              <a:rPr lang="en-US" sz="2000" dirty="0" err="1"/>
              <a:t>összehasonlításban</a:t>
            </a:r>
            <a:r>
              <a:rPr lang="en-US" sz="2000" dirty="0"/>
              <a:t> a </a:t>
            </a:r>
            <a:r>
              <a:rPr lang="en-US" sz="2000" dirty="0" err="1"/>
              <a:t>nagyon</a:t>
            </a:r>
            <a:r>
              <a:rPr lang="en-US" sz="2000" dirty="0"/>
              <a:t> </a:t>
            </a:r>
            <a:r>
              <a:rPr lang="en-US" sz="2000" dirty="0" err="1"/>
              <a:t>érzékeny</a:t>
            </a:r>
            <a:r>
              <a:rPr lang="en-US" sz="2000" dirty="0"/>
              <a:t> </a:t>
            </a:r>
            <a:r>
              <a:rPr lang="en-US" sz="2000" dirty="0" err="1"/>
              <a:t>kategóriába</a:t>
            </a:r>
            <a:r>
              <a:rPr lang="en-US" sz="2000" dirty="0"/>
              <a:t> </a:t>
            </a:r>
            <a:r>
              <a:rPr lang="en-US" sz="2000" dirty="0" err="1"/>
              <a:t>esnek</a:t>
            </a:r>
            <a:r>
              <a:rPr lang="en-US" sz="2000" dirty="0"/>
              <a:t>. </a:t>
            </a:r>
            <a:r>
              <a:rPr lang="en-US" sz="2000" dirty="0" err="1"/>
              <a:t>Megyén</a:t>
            </a:r>
            <a:r>
              <a:rPr lang="en-US" sz="2000" dirty="0"/>
              <a:t> </a:t>
            </a:r>
            <a:r>
              <a:rPr lang="en-US" sz="2000" dirty="0" err="1"/>
              <a:t>belül</a:t>
            </a:r>
            <a:r>
              <a:rPr lang="en-US" sz="2000" dirty="0"/>
              <a:t> </a:t>
            </a:r>
            <a:r>
              <a:rPr lang="en-US" sz="2000" dirty="0" err="1"/>
              <a:t>az</a:t>
            </a:r>
            <a:r>
              <a:rPr lang="en-US" sz="2000" dirty="0"/>
              <a:t> </a:t>
            </a:r>
            <a:r>
              <a:rPr lang="en-US" sz="2000" dirty="0" err="1"/>
              <a:t>északi</a:t>
            </a:r>
            <a:r>
              <a:rPr lang="en-US" sz="2000" dirty="0"/>
              <a:t>, </a:t>
            </a:r>
            <a:r>
              <a:rPr lang="en-US" sz="2000" dirty="0" err="1"/>
              <a:t>erdős</a:t>
            </a:r>
            <a:r>
              <a:rPr lang="en-US" sz="2000" dirty="0"/>
              <a:t> </a:t>
            </a:r>
            <a:r>
              <a:rPr lang="en-US" sz="2000" dirty="0" err="1"/>
              <a:t>területek</a:t>
            </a:r>
            <a:r>
              <a:rPr lang="en-US" sz="2000" dirty="0"/>
              <a:t> </a:t>
            </a:r>
            <a:r>
              <a:rPr lang="en-US" sz="2000" dirty="0" err="1"/>
              <a:t>vannak</a:t>
            </a:r>
            <a:r>
              <a:rPr lang="en-US" sz="2000" dirty="0"/>
              <a:t> </a:t>
            </a:r>
            <a:r>
              <a:rPr lang="en-US" sz="2000" dirty="0" err="1"/>
              <a:t>kedvező</a:t>
            </a:r>
            <a:r>
              <a:rPr lang="en-US" sz="2000" dirty="0"/>
              <a:t> </a:t>
            </a:r>
            <a:r>
              <a:rPr lang="en-US" sz="2000" dirty="0" err="1"/>
              <a:t>helyzetben</a:t>
            </a:r>
            <a:r>
              <a:rPr lang="en-US" sz="2000" dirty="0"/>
              <a:t>, </a:t>
            </a:r>
            <a:r>
              <a:rPr lang="en-US" sz="2000" dirty="0" err="1"/>
              <a:t>míg</a:t>
            </a:r>
            <a:r>
              <a:rPr lang="en-US" sz="2000" dirty="0"/>
              <a:t> a </a:t>
            </a:r>
            <a:r>
              <a:rPr lang="en-US" sz="2000" dirty="0" err="1"/>
              <a:t>déli</a:t>
            </a:r>
            <a:r>
              <a:rPr lang="en-US" sz="2000" dirty="0"/>
              <a:t> </a:t>
            </a:r>
            <a:r>
              <a:rPr lang="en-US" sz="2000" dirty="0" err="1"/>
              <a:t>részeken</a:t>
            </a:r>
            <a:r>
              <a:rPr lang="en-US" sz="2000" dirty="0"/>
              <a:t> a </a:t>
            </a:r>
            <a:r>
              <a:rPr lang="en-US" sz="2000" dirty="0" err="1"/>
              <a:t>legnagyobb</a:t>
            </a:r>
            <a:r>
              <a:rPr lang="en-US" sz="2000" dirty="0"/>
              <a:t> a </a:t>
            </a:r>
            <a:r>
              <a:rPr lang="en-US" sz="2000" dirty="0" err="1"/>
              <a:t>sérülékenység</a:t>
            </a:r>
            <a:r>
              <a:rPr lang="en-US" sz="2000" dirty="0"/>
              <a:t>. </a:t>
            </a:r>
            <a:r>
              <a:rPr lang="en-US" sz="2000" dirty="0" err="1"/>
              <a:t>Ezen</a:t>
            </a:r>
            <a:r>
              <a:rPr lang="en-US" sz="2000" dirty="0"/>
              <a:t> </a:t>
            </a:r>
            <a:r>
              <a:rPr lang="en-US" sz="2000" dirty="0" err="1"/>
              <a:t>területek</a:t>
            </a:r>
            <a:r>
              <a:rPr lang="en-US" sz="2000" dirty="0"/>
              <a:t> </a:t>
            </a:r>
            <a:r>
              <a:rPr lang="en-US" sz="2000" dirty="0" err="1"/>
              <a:t>erdőborítottsága</a:t>
            </a:r>
            <a:r>
              <a:rPr lang="en-US" sz="2000" dirty="0"/>
              <a:t> </a:t>
            </a:r>
            <a:r>
              <a:rPr lang="en-US" sz="2000" dirty="0" err="1"/>
              <a:t>jelenleg</a:t>
            </a:r>
            <a:r>
              <a:rPr lang="en-US" sz="2000" dirty="0"/>
              <a:t> is </a:t>
            </a:r>
            <a:r>
              <a:rPr lang="en-US" sz="2000" dirty="0" err="1"/>
              <a:t>minimális</a:t>
            </a:r>
            <a:r>
              <a:rPr lang="en-US" sz="2000" dirty="0"/>
              <a:t> </a:t>
            </a:r>
            <a:r>
              <a:rPr lang="en-US" sz="2000" dirty="0" err="1"/>
              <a:t>és</a:t>
            </a:r>
            <a:r>
              <a:rPr lang="en-US" sz="2000" dirty="0"/>
              <a:t> a </a:t>
            </a:r>
            <a:r>
              <a:rPr lang="en-US" sz="2000" dirty="0" err="1"/>
              <a:t>modell</a:t>
            </a:r>
            <a:r>
              <a:rPr lang="en-US" sz="2000" dirty="0"/>
              <a:t> </a:t>
            </a:r>
            <a:r>
              <a:rPr lang="en-US" sz="2000" dirty="0" err="1"/>
              <a:t>alapján</a:t>
            </a:r>
            <a:r>
              <a:rPr lang="en-US" sz="2000" dirty="0"/>
              <a:t> </a:t>
            </a:r>
            <a:r>
              <a:rPr lang="en-US" sz="2000" dirty="0" err="1"/>
              <a:t>erdészeti</a:t>
            </a:r>
            <a:r>
              <a:rPr lang="en-US" sz="2000" dirty="0"/>
              <a:t> </a:t>
            </a:r>
            <a:r>
              <a:rPr lang="en-US" sz="2000" dirty="0" err="1"/>
              <a:t>hasznosításuk</a:t>
            </a:r>
            <a:r>
              <a:rPr lang="en-US" sz="2000" dirty="0"/>
              <a:t> a </a:t>
            </a:r>
            <a:r>
              <a:rPr lang="en-US" sz="2000" dirty="0" err="1"/>
              <a:t>jövőben</a:t>
            </a:r>
            <a:r>
              <a:rPr lang="en-US" sz="2000" dirty="0"/>
              <a:t> </a:t>
            </a:r>
            <a:r>
              <a:rPr lang="en-US" sz="2000" dirty="0" err="1"/>
              <a:t>sem</a:t>
            </a:r>
            <a:r>
              <a:rPr lang="en-US" sz="2000" dirty="0"/>
              <a:t> </a:t>
            </a:r>
            <a:r>
              <a:rPr lang="en-US" sz="2000" dirty="0" err="1"/>
              <a:t>javasolt</a:t>
            </a:r>
            <a:r>
              <a:rPr lang="en-US" sz="2000" dirty="0"/>
              <a:t>.</a:t>
            </a:r>
          </a:p>
        </p:txBody>
      </p:sp>
      <p:sp>
        <p:nvSpPr>
          <p:cNvPr id="6" name="Triangle 5"/>
          <p:cNvSpPr/>
          <p:nvPr/>
        </p:nvSpPr>
        <p:spPr>
          <a:xfrm rot="5400000">
            <a:off x="11451883" y="119630"/>
            <a:ext cx="859747" cy="620487"/>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7" name="Straight Connector 6"/>
          <p:cNvCxnSpPr/>
          <p:nvPr/>
        </p:nvCxnSpPr>
        <p:spPr>
          <a:xfrm>
            <a:off x="11571513" y="859747"/>
            <a:ext cx="0" cy="584585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859747"/>
            <a:ext cx="11571513"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121375" y="1719493"/>
            <a:ext cx="5756910" cy="4281805"/>
          </a:xfrm>
          <a:prstGeom prst="rect">
            <a:avLst/>
          </a:prstGeom>
          <a:noFill/>
          <a:ln>
            <a:noFill/>
          </a:ln>
        </p:spPr>
      </p:pic>
    </p:spTree>
    <p:extLst>
      <p:ext uri="{BB962C8B-B14F-4D97-AF65-F5344CB8AC3E}">
        <p14:creationId xmlns:p14="http://schemas.microsoft.com/office/powerpoint/2010/main" val="542247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1571513" y="859747"/>
            <a:ext cx="0" cy="584585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
            <a:ext cx="10515600" cy="859746"/>
          </a:xfrm>
        </p:spPr>
        <p:txBody>
          <a:bodyPr/>
          <a:lstStyle/>
          <a:p>
            <a:r>
              <a:rPr lang="hu-HU" dirty="0"/>
              <a:t>Adaptáció- Ivóvízbázisok</a:t>
            </a:r>
          </a:p>
        </p:txBody>
      </p:sp>
      <p:sp>
        <p:nvSpPr>
          <p:cNvPr id="3" name="Content Placeholder 2"/>
          <p:cNvSpPr>
            <a:spLocks noGrp="1"/>
          </p:cNvSpPr>
          <p:nvPr>
            <p:ph idx="1"/>
          </p:nvPr>
        </p:nvSpPr>
        <p:spPr>
          <a:xfrm>
            <a:off x="5714999" y="2173346"/>
            <a:ext cx="5747657" cy="3360109"/>
          </a:xfrm>
        </p:spPr>
        <p:txBody>
          <a:bodyPr>
            <a:normAutofit fontScale="92500"/>
          </a:bodyPr>
          <a:lstStyle/>
          <a:p>
            <a:pPr fontAlgn="base" hangingPunct="0"/>
            <a:r>
              <a:rPr lang="hu-HU" sz="2000" dirty="0"/>
              <a:t>A megyén belül a legérzékenyebbek a megye középső területén elhelyezkedő sekély porózus vízadóra települt vízbázisok. Ezek nem egy tömbben helyezkednek el, mérsékelten érzékeny, és nem érzékeny nagyobb mélységű porózus vízbázisok veszik körül őket, így az adoptációs lehetőségek kedvezőek.</a:t>
            </a:r>
            <a:endParaRPr lang="en-US" sz="2000" dirty="0"/>
          </a:p>
          <a:p>
            <a:pPr fontAlgn="base" hangingPunct="0"/>
            <a:r>
              <a:rPr lang="hu-HU" sz="2000" dirty="0"/>
              <a:t>Érzékenyek a Vértesben, és a Keleti-Bakonyban található karszt vízbázisok, amelyek jelentősen függnek a csapadék viszonyoktól. A megye keleti területén, a Duna mentén parti szűrésű vízbázisok találhatóak, amelyek szintén az érzékeny kategóriába tartoznak. </a:t>
            </a:r>
            <a:endParaRPr lang="en-US" sz="2000" dirty="0"/>
          </a:p>
          <a:p>
            <a:pPr algn="just"/>
            <a:endParaRPr lang="hu-HU" sz="1600" dirty="0"/>
          </a:p>
        </p:txBody>
      </p:sp>
      <p:sp>
        <p:nvSpPr>
          <p:cNvPr id="5" name="Triangle 4"/>
          <p:cNvSpPr/>
          <p:nvPr/>
        </p:nvSpPr>
        <p:spPr>
          <a:xfrm rot="5400000">
            <a:off x="11451883" y="119630"/>
            <a:ext cx="859747" cy="620487"/>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7" name="Straight Connector 6"/>
          <p:cNvCxnSpPr/>
          <p:nvPr/>
        </p:nvCxnSpPr>
        <p:spPr>
          <a:xfrm>
            <a:off x="0" y="859747"/>
            <a:ext cx="11571513"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IvovizMegyék-6"/>
          <p:cNvPicPr/>
          <p:nvPr/>
        </p:nvPicPr>
        <p:blipFill>
          <a:blip r:embed="rId2">
            <a:extLst>
              <a:ext uri="{28A0092B-C50C-407E-A947-70E740481C1C}">
                <a14:useLocalDpi xmlns:a14="http://schemas.microsoft.com/office/drawing/2010/main" val="0"/>
              </a:ext>
            </a:extLst>
          </a:blip>
          <a:srcRect/>
          <a:stretch>
            <a:fillRect/>
          </a:stretch>
        </p:blipFill>
        <p:spPr bwMode="auto">
          <a:xfrm>
            <a:off x="0" y="1719493"/>
            <a:ext cx="5348753" cy="4267816"/>
          </a:xfrm>
          <a:prstGeom prst="rect">
            <a:avLst/>
          </a:prstGeom>
          <a:noFill/>
          <a:ln>
            <a:noFill/>
          </a:ln>
        </p:spPr>
      </p:pic>
    </p:spTree>
    <p:extLst>
      <p:ext uri="{BB962C8B-B14F-4D97-AF65-F5344CB8AC3E}">
        <p14:creationId xmlns:p14="http://schemas.microsoft.com/office/powerpoint/2010/main" val="1780014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859747"/>
            <a:ext cx="11571513"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1571513" y="859747"/>
            <a:ext cx="0" cy="584585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
            <a:ext cx="10515600" cy="859746"/>
          </a:xfrm>
        </p:spPr>
        <p:txBody>
          <a:bodyPr/>
          <a:lstStyle/>
          <a:p>
            <a:r>
              <a:rPr lang="hu-HU" dirty="0" smtClean="0"/>
              <a:t>Adaptáció - </a:t>
            </a:r>
            <a:r>
              <a:rPr lang="hu-HU" dirty="0"/>
              <a:t>Hőhullámok</a:t>
            </a:r>
          </a:p>
        </p:txBody>
      </p:sp>
      <p:sp>
        <p:nvSpPr>
          <p:cNvPr id="3" name="Content Placeholder 2"/>
          <p:cNvSpPr>
            <a:spLocks noGrp="1"/>
          </p:cNvSpPr>
          <p:nvPr>
            <p:ph idx="1"/>
          </p:nvPr>
        </p:nvSpPr>
        <p:spPr>
          <a:xfrm>
            <a:off x="838200" y="1648255"/>
            <a:ext cx="5934710" cy="4404203"/>
          </a:xfrm>
        </p:spPr>
        <p:txBody>
          <a:bodyPr>
            <a:normAutofit fontScale="92500" lnSpcReduction="10000"/>
          </a:bodyPr>
          <a:lstStyle/>
          <a:p>
            <a:pPr marL="0" indent="0" algn="just">
              <a:buNone/>
            </a:pPr>
            <a:r>
              <a:rPr lang="hu-HU" sz="2000" dirty="0"/>
              <a:t>Fejér megye érintettsége az országos átlagnál kedvezőbb. Ez elsősorban a hőhullámos napok többlet hőmérsékletével függ össze, ami szintén kedvezőbb az országos átlagnál. A megyén belül tapasztalható különbségek is elsősorban a hőhullámos napok többlet hőmérsékletével függnek össze. Az északi területeken ez a növekedés várhatóan intenzívebb lesz, míg a megye déli részén mérsékeltebb növekedés várható. </a:t>
            </a:r>
            <a:endParaRPr lang="en-US" sz="2000" dirty="0"/>
          </a:p>
          <a:p>
            <a:pPr marL="0" indent="0" algn="just">
              <a:buNone/>
            </a:pPr>
            <a:endParaRPr lang="en-US" sz="2000" dirty="0"/>
          </a:p>
          <a:p>
            <a:pPr lvl="0" algn="just"/>
            <a:r>
              <a:rPr lang="hu-HU" sz="2000" b="1" dirty="0"/>
              <a:t>A 18 év alatti és 60 év feletti lakosság együttesen a népesség kb. 1/3-át teszi ki. </a:t>
            </a:r>
            <a:endParaRPr lang="en-US" sz="2000" dirty="0"/>
          </a:p>
          <a:p>
            <a:pPr lvl="0" algn="just"/>
            <a:r>
              <a:rPr lang="hu-HU" sz="2000" b="1" dirty="0"/>
              <a:t>Melyből 17-18% a 60 év felettiek aránya.</a:t>
            </a:r>
            <a:endParaRPr lang="en-US" sz="2000" dirty="0"/>
          </a:p>
          <a:p>
            <a:pPr algn="just"/>
            <a:r>
              <a:rPr lang="hu-HU" sz="2000" b="1" dirty="0"/>
              <a:t>A hőhullámok alapvetően ezen utóbbi korosztály halálozási rátáját befolyásolják negatívan, az ő viszonylag magas számuk jelentős megyei kitettséget jelez az életkori szegmensben. </a:t>
            </a:r>
            <a:endParaRPr lang="hu-HU" sz="2000" dirty="0"/>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6879770" y="3763644"/>
            <a:ext cx="5205957" cy="3094355"/>
          </a:xfrm>
          <a:prstGeom prst="rect">
            <a:avLst/>
          </a:prstGeom>
        </p:spPr>
      </p:pic>
      <p:sp>
        <p:nvSpPr>
          <p:cNvPr id="6" name="Triangle 5"/>
          <p:cNvSpPr/>
          <p:nvPr/>
        </p:nvSpPr>
        <p:spPr>
          <a:xfrm rot="5400000">
            <a:off x="11451883" y="119630"/>
            <a:ext cx="859747" cy="620487"/>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7206251" y="1031180"/>
            <a:ext cx="3931920" cy="2819176"/>
          </a:xfrm>
          <a:prstGeom prst="rect">
            <a:avLst/>
          </a:prstGeom>
          <a:noFill/>
          <a:ln>
            <a:noFill/>
          </a:ln>
        </p:spPr>
      </p:pic>
    </p:spTree>
    <p:extLst>
      <p:ext uri="{BB962C8B-B14F-4D97-AF65-F5344CB8AC3E}">
        <p14:creationId xmlns:p14="http://schemas.microsoft.com/office/powerpoint/2010/main" val="825297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7018" y="5190673"/>
            <a:ext cx="9144000" cy="893762"/>
          </a:xfrm>
        </p:spPr>
        <p:txBody>
          <a:bodyPr>
            <a:noAutofit/>
          </a:bodyPr>
          <a:lstStyle/>
          <a:p>
            <a:r>
              <a:rPr lang="hu-HU" sz="2800" b="1" i="1" dirty="0">
                <a:solidFill>
                  <a:schemeClr val="bg1"/>
                </a:solidFill>
              </a:rPr>
              <a:t>„A klímaváltozás a mi generációnk kihívása. S válaszunktól nem a világ jó sora függ, hanem a miénk.”</a:t>
            </a:r>
          </a:p>
          <a:p>
            <a:r>
              <a:rPr lang="hu-HU" sz="2800" b="1" dirty="0">
                <a:solidFill>
                  <a:schemeClr val="bg1"/>
                </a:solidFill>
              </a:rPr>
              <a:t>Wolfgang </a:t>
            </a:r>
            <a:r>
              <a:rPr lang="hu-HU" sz="2800" b="1" dirty="0" err="1">
                <a:solidFill>
                  <a:schemeClr val="bg1"/>
                </a:solidFill>
              </a:rPr>
              <a:t>Behringer</a:t>
            </a:r>
            <a:endParaRPr lang="hu-HU" sz="2800" b="1" dirty="0">
              <a:solidFill>
                <a:schemeClr val="bg1"/>
              </a:solidFill>
            </a:endParaRPr>
          </a:p>
        </p:txBody>
      </p:sp>
    </p:spTree>
    <p:extLst>
      <p:ext uri="{BB962C8B-B14F-4D97-AF65-F5344CB8AC3E}">
        <p14:creationId xmlns:p14="http://schemas.microsoft.com/office/powerpoint/2010/main" val="1903779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11571513" y="859747"/>
            <a:ext cx="0" cy="584585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106387" y="0"/>
            <a:ext cx="5657603" cy="859747"/>
          </a:xfrm>
        </p:spPr>
        <p:txBody>
          <a:bodyPr>
            <a:normAutofit fontScale="90000"/>
          </a:bodyPr>
          <a:lstStyle/>
          <a:p>
            <a:r>
              <a:rPr lang="hu-HU"/>
              <a:t>Megyespecifikus értékek</a:t>
            </a:r>
            <a:endParaRPr lang="hu-HU" dirty="0"/>
          </a:p>
        </p:txBody>
      </p:sp>
      <p:sp>
        <p:nvSpPr>
          <p:cNvPr id="9" name="Triangle 8"/>
          <p:cNvSpPr/>
          <p:nvPr/>
        </p:nvSpPr>
        <p:spPr>
          <a:xfrm rot="5400000">
            <a:off x="11451883" y="119630"/>
            <a:ext cx="859747" cy="620487"/>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11" name="Straight Connector 10"/>
          <p:cNvCxnSpPr/>
          <p:nvPr/>
        </p:nvCxnSpPr>
        <p:spPr>
          <a:xfrm>
            <a:off x="0" y="859747"/>
            <a:ext cx="11571513"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321" y="3863598"/>
            <a:ext cx="4417620" cy="284200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740" y="3972794"/>
            <a:ext cx="4858321" cy="273280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061" y="1016000"/>
            <a:ext cx="5607618" cy="2724727"/>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718" y="1405223"/>
            <a:ext cx="3559057" cy="2377450"/>
          </a:xfrm>
          <a:prstGeom prst="rect">
            <a:avLst/>
          </a:prstGeom>
        </p:spPr>
      </p:pic>
    </p:spTree>
    <p:extLst>
      <p:ext uri="{BB962C8B-B14F-4D97-AF65-F5344CB8AC3E}">
        <p14:creationId xmlns:p14="http://schemas.microsoft.com/office/powerpoint/2010/main" val="2026221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1571513" y="859747"/>
            <a:ext cx="0" cy="5845853"/>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
            <a:ext cx="10515600" cy="859746"/>
          </a:xfrm>
        </p:spPr>
        <p:txBody>
          <a:bodyPr/>
          <a:lstStyle/>
          <a:p>
            <a:pPr algn="ctr"/>
            <a:r>
              <a:rPr lang="hu-HU"/>
              <a:t>Szemléletformálási helyzetértékelés</a:t>
            </a:r>
          </a:p>
        </p:txBody>
      </p:sp>
      <p:sp>
        <p:nvSpPr>
          <p:cNvPr id="3" name="Content Placeholder 2"/>
          <p:cNvSpPr>
            <a:spLocks noGrp="1"/>
          </p:cNvSpPr>
          <p:nvPr>
            <p:ph idx="1"/>
          </p:nvPr>
        </p:nvSpPr>
        <p:spPr>
          <a:xfrm>
            <a:off x="5617029" y="1995394"/>
            <a:ext cx="5736771" cy="1523217"/>
          </a:xfrm>
        </p:spPr>
        <p:txBody>
          <a:bodyPr/>
          <a:lstStyle/>
          <a:p>
            <a:pPr algn="just"/>
            <a:r>
              <a:rPr lang="hu-HU" dirty="0"/>
              <a:t>Alapszintű tájékozottság magas</a:t>
            </a:r>
          </a:p>
          <a:p>
            <a:pPr algn="just"/>
            <a:r>
              <a:rPr lang="hu-HU" dirty="0"/>
              <a:t>Azonban az attitűdindex csak átlagos</a:t>
            </a:r>
          </a:p>
          <a:p>
            <a:pPr algn="just"/>
            <a:endParaRPr lang="hu-HU" dirty="0"/>
          </a:p>
          <a:p>
            <a:pPr algn="just"/>
            <a:endParaRPr lang="hu-HU"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415636" y="1323707"/>
            <a:ext cx="5059556" cy="269413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629" y="4350224"/>
            <a:ext cx="6250632" cy="2480871"/>
          </a:xfrm>
          <a:prstGeom prst="rect">
            <a:avLst/>
          </a:prstGeom>
        </p:spPr>
      </p:pic>
      <p:sp>
        <p:nvSpPr>
          <p:cNvPr id="7" name="Triangle 6"/>
          <p:cNvSpPr/>
          <p:nvPr/>
        </p:nvSpPr>
        <p:spPr>
          <a:xfrm rot="5400000">
            <a:off x="11451883" y="119630"/>
            <a:ext cx="859747" cy="620487"/>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9" name="Straight Connector 8"/>
          <p:cNvCxnSpPr/>
          <p:nvPr/>
        </p:nvCxnSpPr>
        <p:spPr>
          <a:xfrm>
            <a:off x="0" y="859747"/>
            <a:ext cx="1157151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9301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59746"/>
          </a:xfrm>
        </p:spPr>
        <p:txBody>
          <a:bodyPr/>
          <a:lstStyle/>
          <a:p>
            <a:pPr algn="ctr"/>
            <a:r>
              <a:rPr lang="hu-HU" dirty="0"/>
              <a:t>SWOT és Problémafa eredménye</a:t>
            </a:r>
          </a:p>
        </p:txBody>
      </p:sp>
      <p:sp>
        <p:nvSpPr>
          <p:cNvPr id="3" name="Content Placeholder 2"/>
          <p:cNvSpPr>
            <a:spLocks noGrp="1"/>
          </p:cNvSpPr>
          <p:nvPr>
            <p:ph idx="1"/>
          </p:nvPr>
        </p:nvSpPr>
        <p:spPr>
          <a:xfrm>
            <a:off x="368135" y="1362487"/>
            <a:ext cx="10985665" cy="4337669"/>
          </a:xfrm>
        </p:spPr>
        <p:txBody>
          <a:bodyPr>
            <a:noAutofit/>
          </a:bodyPr>
          <a:lstStyle/>
          <a:p>
            <a:pPr algn="just"/>
            <a:r>
              <a:rPr lang="hu-HU" sz="1600" dirty="0"/>
              <a:t>Ahogyan a lehetőségek között is olvasható, mind TOP mind KEHOP konstrukcióban van lehetőség a klímatudatosság kommunikációjának és a klímastratégia lehető legkisebb területegységre történő lebontásának megvalósítására,. A megye erőssége, hogy a lakosság klímatudatossága a felmérések alapján az országos átlag feletti az alapvető témák tekintetében, így egy fejlettebb, a részletekbe menő, nagyobb tömegeket aktivizáló kampány kiépítése is </a:t>
            </a:r>
            <a:r>
              <a:rPr lang="hu-HU" sz="1600" dirty="0" smtClean="0"/>
              <a:t>lehetségessé </a:t>
            </a:r>
            <a:r>
              <a:rPr lang="hu-HU" sz="1600" dirty="0"/>
              <a:t>válik. A klímatudatosság növelésén túl ezen pályázatok segítségével beépíthető a kis területegységek területfejlesztési stratégiáiba is a klímatudatos tervezés gondolata (pl. forgalomszervezés, energetikai felújítások, stb.).</a:t>
            </a:r>
          </a:p>
          <a:p>
            <a:pPr algn="just"/>
            <a:r>
              <a:rPr lang="hu-HU" sz="1600" dirty="0"/>
              <a:t>A megye egyik legjelentősebb </a:t>
            </a:r>
            <a:r>
              <a:rPr lang="hu-HU" sz="1600" dirty="0" err="1"/>
              <a:t>klimatikai</a:t>
            </a:r>
            <a:r>
              <a:rPr lang="hu-HU" sz="1600" dirty="0"/>
              <a:t> problémája (mely egyben gazdasági erejének forrása is) a földrajzi elhelyezkedése s az abból adódó forgalmi és ipari kibocsátás, a megye belső </a:t>
            </a:r>
            <a:r>
              <a:rPr lang="hu-HU" sz="1600" dirty="0" err="1"/>
              <a:t>klimatikai</a:t>
            </a:r>
            <a:r>
              <a:rPr lang="hu-HU" sz="1600" dirty="0"/>
              <a:t> jellegű gyengesége az ipar túlsúlya az ÜHG kibocsátásban valamint a forgalmi „</a:t>
            </a:r>
            <a:r>
              <a:rPr lang="hu-HU" sz="1600" dirty="0" err="1"/>
              <a:t>bottleneck</a:t>
            </a:r>
            <a:r>
              <a:rPr lang="hu-HU" sz="1600" dirty="0"/>
              <a:t>”-</a:t>
            </a:r>
            <a:r>
              <a:rPr lang="hu-HU" sz="1600" dirty="0" err="1"/>
              <a:t>ek</a:t>
            </a:r>
            <a:r>
              <a:rPr lang="hu-HU" sz="1600" dirty="0"/>
              <a:t>, azaz szűkületek kialakulása (pl. M7 Székesfehérvár környékén) melyhez külső veszélyként a tranzitforgalom növekedése a </a:t>
            </a:r>
            <a:r>
              <a:rPr lang="hu-HU" sz="1600" dirty="0" smtClean="0"/>
              <a:t>tranzitfolyosók </a:t>
            </a:r>
            <a:r>
              <a:rPr lang="hu-HU" sz="1600" dirty="0"/>
              <a:t>mentén társul. Mivel Budapest forgalmi gravitációs mezeje tovább tágult az elmúlt években a megye útjain is érezhető a forgalomnövekedés, ez pedig új </a:t>
            </a:r>
            <a:r>
              <a:rPr lang="hu-HU" sz="1600" dirty="0" smtClean="0"/>
              <a:t>forgalomszervezési </a:t>
            </a:r>
            <a:r>
              <a:rPr lang="hu-HU" sz="1600" dirty="0"/>
              <a:t>kihívásokat állít a megye elé. </a:t>
            </a:r>
            <a:endParaRPr lang="en-US" sz="1600" dirty="0"/>
          </a:p>
          <a:p>
            <a:endParaRPr lang="hu-HU" sz="1600" dirty="0"/>
          </a:p>
          <a:p>
            <a:pPr algn="just"/>
            <a:r>
              <a:rPr lang="hu-HU" sz="1600" dirty="0"/>
              <a:t>Az alternatív hajtáslánc elterjedése a megyében </a:t>
            </a:r>
            <a:r>
              <a:rPr lang="hu-HU" sz="1600" dirty="0" smtClean="0"/>
              <a:t>elindult </a:t>
            </a:r>
            <a:r>
              <a:rPr lang="hu-HU" sz="1600" dirty="0"/>
              <a:t>az elmúlt évtizedben, ám az országos átlaghoz hasonlóan lassan. A megindult pozitív folyamat felgyorsítására szolgálhat az </a:t>
            </a:r>
            <a:r>
              <a:rPr lang="hu-HU" sz="1600" dirty="0" smtClean="0"/>
              <a:t>elektromos töltőállomások telepítésére </a:t>
            </a:r>
            <a:r>
              <a:rPr lang="hu-HU" sz="1600" dirty="0"/>
              <a:t>szolgáló </a:t>
            </a:r>
            <a:r>
              <a:rPr lang="hu-HU" sz="1600" dirty="0" smtClean="0"/>
              <a:t>állami támogatás</a:t>
            </a:r>
            <a:r>
              <a:rPr lang="hu-HU" sz="1600" dirty="0"/>
              <a:t>, valamit a GZR-D-Ö pályázati rendszer, azaz állami támogatás elektromos hajtásláncú autók megvásárlásához. A kettő együttes elterjedése (</a:t>
            </a:r>
            <a:r>
              <a:rPr lang="hu-HU" sz="1600" dirty="0" smtClean="0"/>
              <a:t>autók </a:t>
            </a:r>
            <a:r>
              <a:rPr lang="hu-HU" sz="1600" dirty="0"/>
              <a:t>+ kiszolgáló infrastruktúra) képes </a:t>
            </a:r>
            <a:r>
              <a:rPr lang="hu-HU" sz="1600" dirty="0" smtClean="0"/>
              <a:t>lehet </a:t>
            </a:r>
            <a:r>
              <a:rPr lang="hu-HU" sz="1600" dirty="0"/>
              <a:t>a forgalmi eredetű ÜHG kibocsátás részleges csökkentésére. </a:t>
            </a:r>
            <a:endParaRPr lang="en-US" sz="1600" dirty="0"/>
          </a:p>
          <a:p>
            <a:pPr algn="just"/>
            <a:r>
              <a:rPr lang="hu-HU" sz="1600" dirty="0"/>
              <a:t>Harmadik probléma az EU pályázati finanszírozás. Míg 2020-ig több megyei fejlesztés és klímastratégiához fűződő tevékenység finanszírozható belőle, azaz a rövid távú célok finanszírozása megoldott, hosszú távon, az igazán jelentős beruházások, s egyben a KEHOP prioritás 2020 utáni megléte is kérdéses, ez a jelentős, elhúzódó, esetleg csak jövőben megvalósítható klíma és energiahatékonysági projektek kivitelezését teszi kérdésessé mind megyei, mind lokális önkormányzati, kistérségi szinten.</a:t>
            </a:r>
            <a:endParaRPr lang="en-US" sz="1600" dirty="0"/>
          </a:p>
        </p:txBody>
      </p:sp>
      <p:cxnSp>
        <p:nvCxnSpPr>
          <p:cNvPr id="7" name="Straight Connector 6"/>
          <p:cNvCxnSpPr/>
          <p:nvPr/>
        </p:nvCxnSpPr>
        <p:spPr>
          <a:xfrm>
            <a:off x="11571513" y="859747"/>
            <a:ext cx="0" cy="5845853"/>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Triangle 7"/>
          <p:cNvSpPr/>
          <p:nvPr/>
        </p:nvSpPr>
        <p:spPr>
          <a:xfrm rot="5400000">
            <a:off x="11451883" y="119630"/>
            <a:ext cx="859747" cy="620487"/>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9" name="Straight Connector 8"/>
          <p:cNvCxnSpPr/>
          <p:nvPr/>
        </p:nvCxnSpPr>
        <p:spPr>
          <a:xfrm>
            <a:off x="0" y="859747"/>
            <a:ext cx="1157151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9865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36423" y="127619"/>
            <a:ext cx="2700647" cy="1325563"/>
          </a:xfrm>
        </p:spPr>
        <p:txBody>
          <a:bodyPr/>
          <a:lstStyle/>
          <a:p>
            <a:r>
              <a:rPr lang="hu-HU"/>
              <a:t>Jelmondat</a:t>
            </a:r>
          </a:p>
        </p:txBody>
      </p:sp>
      <p:sp>
        <p:nvSpPr>
          <p:cNvPr id="4" name="Content Placeholder 2"/>
          <p:cNvSpPr txBox="1">
            <a:spLocks/>
          </p:cNvSpPr>
          <p:nvPr/>
        </p:nvSpPr>
        <p:spPr>
          <a:xfrm>
            <a:off x="810120" y="4916384"/>
            <a:ext cx="10515600" cy="1757548"/>
          </a:xfrm>
          <a:prstGeom prst="rect">
            <a:avLst/>
          </a:prstGeom>
          <a:solidFill>
            <a:schemeClr val="accent1">
              <a:lumMod val="40000"/>
              <a:lumOff val="60000"/>
            </a:schemeClr>
          </a:solidFill>
          <a:ln w="38100">
            <a:solidFill>
              <a:schemeClr val="accent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buNone/>
            </a:pPr>
            <a:r>
              <a:rPr lang="hu-HU" sz="2400" b="1" dirty="0"/>
              <a:t>Fejér megye 2030-ra a megyék arányos ÜHG kibocsátását figyelembe véve az egyik legnagyobb (preferáltan TOP 3) százalékos kibocsátáscsökkenést éri el, megőrizve gazdasági erejét, s pozícióját a megyék között, mindemellett a megye lesz a legfelkészültebb a </a:t>
            </a:r>
            <a:r>
              <a:rPr lang="hu-HU" sz="2400" b="1" dirty="0" smtClean="0"/>
              <a:t>villámárvizek </a:t>
            </a:r>
            <a:r>
              <a:rPr lang="hu-HU" sz="2400" b="1" dirty="0"/>
              <a:t>és aszályok veszélyei, valamint a hőhullámok hatásai szempontjából.</a:t>
            </a:r>
            <a:endParaRPr lang="hu-HU" sz="2400" dirty="0"/>
          </a:p>
        </p:txBody>
      </p:sp>
    </p:spTree>
    <p:extLst>
      <p:ext uri="{BB962C8B-B14F-4D97-AF65-F5344CB8AC3E}">
        <p14:creationId xmlns:p14="http://schemas.microsoft.com/office/powerpoint/2010/main" val="16778033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6000"/>
            <a:lum/>
          </a:blip>
          <a:srcRect/>
          <a:stretch>
            <a:fillRect l="-55000" r="-4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hu-HU" dirty="0"/>
              <a:t>Tovább lépési lehetőségek</a:t>
            </a:r>
          </a:p>
        </p:txBody>
      </p:sp>
      <p:sp>
        <p:nvSpPr>
          <p:cNvPr id="4" name="Rectangle 3"/>
          <p:cNvSpPr/>
          <p:nvPr/>
        </p:nvSpPr>
        <p:spPr>
          <a:xfrm>
            <a:off x="6096000" y="2651626"/>
            <a:ext cx="4445391" cy="3539430"/>
          </a:xfrm>
          <a:prstGeom prst="rect">
            <a:avLst/>
          </a:prstGeom>
        </p:spPr>
        <p:txBody>
          <a:bodyPr wrap="square">
            <a:spAutoFit/>
          </a:bodyPr>
          <a:lstStyle/>
          <a:p>
            <a:r>
              <a:rPr lang="hu-HU" sz="3200" dirty="0"/>
              <a:t>MTA KRTK KTI javaslatok</a:t>
            </a:r>
          </a:p>
          <a:p>
            <a:r>
              <a:rPr lang="hu-HU" sz="3200" dirty="0"/>
              <a:t>A stratégia továbbvitele</a:t>
            </a:r>
          </a:p>
          <a:p>
            <a:r>
              <a:rPr lang="hu-HU" sz="3200" dirty="0"/>
              <a:t>SECAP</a:t>
            </a:r>
          </a:p>
          <a:p>
            <a:r>
              <a:rPr lang="hu-HU" sz="3200" dirty="0"/>
              <a:t>KEHOP 1.2.0</a:t>
            </a:r>
          </a:p>
          <a:p>
            <a:r>
              <a:rPr lang="hu-HU" sz="3200" dirty="0" err="1"/>
              <a:t>Interreg</a:t>
            </a:r>
            <a:r>
              <a:rPr lang="hu-HU" sz="3200" dirty="0"/>
              <a:t>/EBRD/EACEA</a:t>
            </a:r>
          </a:p>
          <a:p>
            <a:endParaRPr lang="hu-HU" sz="3200" dirty="0"/>
          </a:p>
          <a:p>
            <a:endParaRPr lang="hu-HU" sz="3200" dirty="0"/>
          </a:p>
        </p:txBody>
      </p:sp>
    </p:spTree>
    <p:extLst>
      <p:ext uri="{BB962C8B-B14F-4D97-AF65-F5344CB8AC3E}">
        <p14:creationId xmlns:p14="http://schemas.microsoft.com/office/powerpoint/2010/main" val="583088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25805" y="5532437"/>
            <a:ext cx="5277592" cy="1325563"/>
          </a:xfrm>
        </p:spPr>
        <p:txBody>
          <a:bodyPr/>
          <a:lstStyle/>
          <a:p>
            <a:r>
              <a:rPr lang="hu-HU" dirty="0">
                <a:solidFill>
                  <a:schemeClr val="bg1"/>
                </a:solidFill>
              </a:rPr>
              <a:t>Köszönöm a figyelmet!</a:t>
            </a:r>
          </a:p>
        </p:txBody>
      </p:sp>
    </p:spTree>
    <p:extLst>
      <p:ext uri="{BB962C8B-B14F-4D97-AF65-F5344CB8AC3E}">
        <p14:creationId xmlns:p14="http://schemas.microsoft.com/office/powerpoint/2010/main" val="1443454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87821" y="1588815"/>
            <a:ext cx="3156857" cy="1325563"/>
          </a:xfrm>
        </p:spPr>
        <p:txBody>
          <a:bodyPr>
            <a:normAutofit/>
          </a:bodyPr>
          <a:lstStyle/>
          <a:p>
            <a:r>
              <a:rPr lang="hu-HU" sz="6000" b="1" dirty="0"/>
              <a:t>Tartalom</a:t>
            </a:r>
          </a:p>
        </p:txBody>
      </p:sp>
      <p:sp>
        <p:nvSpPr>
          <p:cNvPr id="3" name="Content Placeholder 2"/>
          <p:cNvSpPr>
            <a:spLocks noGrp="1"/>
          </p:cNvSpPr>
          <p:nvPr>
            <p:ph idx="1"/>
          </p:nvPr>
        </p:nvSpPr>
        <p:spPr>
          <a:xfrm>
            <a:off x="272142" y="2030749"/>
            <a:ext cx="3363687" cy="3990523"/>
          </a:xfrm>
        </p:spPr>
        <p:txBody>
          <a:bodyPr/>
          <a:lstStyle/>
          <a:p>
            <a:r>
              <a:rPr lang="hu-HU" dirty="0">
                <a:solidFill>
                  <a:schemeClr val="bg1"/>
                </a:solidFill>
              </a:rPr>
              <a:t>Kiinduló feltételezések</a:t>
            </a:r>
          </a:p>
          <a:p>
            <a:r>
              <a:rPr lang="hu-HU" dirty="0">
                <a:solidFill>
                  <a:schemeClr val="bg1"/>
                </a:solidFill>
              </a:rPr>
              <a:t>Bepillantás a végleges stratégiába</a:t>
            </a:r>
          </a:p>
          <a:p>
            <a:pPr lvl="1"/>
            <a:r>
              <a:rPr lang="hu-HU" dirty="0">
                <a:solidFill>
                  <a:schemeClr val="bg1"/>
                </a:solidFill>
              </a:rPr>
              <a:t>Változásokkal kiegészítve</a:t>
            </a:r>
          </a:p>
        </p:txBody>
      </p:sp>
      <p:sp>
        <p:nvSpPr>
          <p:cNvPr id="6" name="Rectangle 5"/>
          <p:cNvSpPr/>
          <p:nvPr/>
        </p:nvSpPr>
        <p:spPr>
          <a:xfrm>
            <a:off x="1373057" y="5303391"/>
            <a:ext cx="1259832" cy="584775"/>
          </a:xfrm>
          <a:prstGeom prst="rect">
            <a:avLst/>
          </a:prstGeom>
        </p:spPr>
        <p:txBody>
          <a:bodyPr wrap="none">
            <a:spAutoFit/>
          </a:bodyPr>
          <a:lstStyle/>
          <a:p>
            <a:r>
              <a:rPr lang="hu-HU" sz="3200" b="1" dirty="0"/>
              <a:t>Zárszó</a:t>
            </a:r>
          </a:p>
        </p:txBody>
      </p:sp>
    </p:spTree>
    <p:extLst>
      <p:ext uri="{BB962C8B-B14F-4D97-AF65-F5344CB8AC3E}">
        <p14:creationId xmlns:p14="http://schemas.microsoft.com/office/powerpoint/2010/main" val="510664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673E4A5D-13A3-4510-AD0A-3051B8B58406}"/>
              </a:ext>
            </a:extLst>
          </p:cNvPr>
          <p:cNvSpPr>
            <a:spLocks noGrp="1"/>
          </p:cNvSpPr>
          <p:nvPr>
            <p:ph type="title"/>
          </p:nvPr>
        </p:nvSpPr>
        <p:spPr/>
        <p:txBody>
          <a:bodyPr/>
          <a:lstStyle/>
          <a:p>
            <a:r>
              <a:rPr lang="hu-HU" dirty="0"/>
              <a:t>Kiinduló feltételezések, változások a folyamat során</a:t>
            </a:r>
          </a:p>
        </p:txBody>
      </p:sp>
      <p:sp>
        <p:nvSpPr>
          <p:cNvPr id="3" name="Tartalom helye 2">
            <a:extLst>
              <a:ext uri="{FF2B5EF4-FFF2-40B4-BE49-F238E27FC236}">
                <a16:creationId xmlns:a16="http://schemas.microsoft.com/office/drawing/2014/main" xmlns="" id="{B290DED2-0BA3-4960-B85B-337628145BDA}"/>
              </a:ext>
            </a:extLst>
          </p:cNvPr>
          <p:cNvSpPr>
            <a:spLocks noGrp="1"/>
          </p:cNvSpPr>
          <p:nvPr>
            <p:ph idx="1"/>
          </p:nvPr>
        </p:nvSpPr>
        <p:spPr>
          <a:xfrm>
            <a:off x="6528956" y="2694730"/>
            <a:ext cx="5663044" cy="2677103"/>
          </a:xfrm>
        </p:spPr>
        <p:txBody>
          <a:bodyPr>
            <a:normAutofit lnSpcReduction="10000"/>
          </a:bodyPr>
          <a:lstStyle/>
          <a:p>
            <a:r>
              <a:rPr lang="hu-HU" dirty="0"/>
              <a:t>A lakosság jelentős szeletét adja az ÜHG kibocsájtásnak </a:t>
            </a:r>
          </a:p>
          <a:p>
            <a:r>
              <a:rPr lang="hu-HU" dirty="0"/>
              <a:t>Az ipar mérete/becslése</a:t>
            </a:r>
          </a:p>
          <a:p>
            <a:r>
              <a:rPr lang="hu-HU" dirty="0"/>
              <a:t>Erdőfelület…</a:t>
            </a:r>
          </a:p>
          <a:p>
            <a:r>
              <a:rPr lang="hu-HU" dirty="0"/>
              <a:t>A lakosság klíma attitűdje</a:t>
            </a:r>
          </a:p>
          <a:p>
            <a:r>
              <a:rPr lang="hu-HU" dirty="0"/>
              <a:t>ÜHG módszertan, apróbb változások</a:t>
            </a:r>
          </a:p>
          <a:p>
            <a:endParaRPr lang="hu-HU" dirty="0"/>
          </a:p>
          <a:p>
            <a:endParaRPr lang="hu-HU" dirty="0"/>
          </a:p>
        </p:txBody>
      </p:sp>
      <p:pic>
        <p:nvPicPr>
          <p:cNvPr id="5" name="Kép 4">
            <a:extLst>
              <a:ext uri="{FF2B5EF4-FFF2-40B4-BE49-F238E27FC236}">
                <a16:creationId xmlns:a16="http://schemas.microsoft.com/office/drawing/2014/main" xmlns="" id="{5A30EEF2-5238-4B4B-A619-F5E4503AFE84}"/>
              </a:ext>
            </a:extLst>
          </p:cNvPr>
          <p:cNvPicPr>
            <a:picLocks noChangeAspect="1"/>
          </p:cNvPicPr>
          <p:nvPr/>
        </p:nvPicPr>
        <p:blipFill>
          <a:blip r:embed="rId2"/>
          <a:stretch>
            <a:fillRect/>
          </a:stretch>
        </p:blipFill>
        <p:spPr>
          <a:xfrm>
            <a:off x="624216" y="2271058"/>
            <a:ext cx="5663046" cy="3775364"/>
          </a:xfrm>
          <a:prstGeom prst="rect">
            <a:avLst/>
          </a:prstGeom>
        </p:spPr>
      </p:pic>
    </p:spTree>
    <p:extLst>
      <p:ext uri="{BB962C8B-B14F-4D97-AF65-F5344CB8AC3E}">
        <p14:creationId xmlns:p14="http://schemas.microsoft.com/office/powerpoint/2010/main" val="3504198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290" y="245383"/>
            <a:ext cx="5756910" cy="527504"/>
          </a:xfrm>
        </p:spPr>
        <p:txBody>
          <a:bodyPr>
            <a:normAutofit fontScale="90000"/>
          </a:bodyPr>
          <a:lstStyle/>
          <a:p>
            <a:r>
              <a:rPr lang="hu-HU" dirty="0" err="1" smtClean="0"/>
              <a:t>Mitigáció</a:t>
            </a:r>
            <a:r>
              <a:rPr lang="hu-HU" dirty="0" smtClean="0"/>
              <a:t> - </a:t>
            </a:r>
            <a:r>
              <a:rPr lang="hu-HU" dirty="0"/>
              <a:t>Villamosenergia</a:t>
            </a:r>
          </a:p>
        </p:txBody>
      </p:sp>
      <p:sp>
        <p:nvSpPr>
          <p:cNvPr id="3" name="Content Placeholder 2"/>
          <p:cNvSpPr>
            <a:spLocks noGrp="1"/>
          </p:cNvSpPr>
          <p:nvPr>
            <p:ph idx="1"/>
          </p:nvPr>
        </p:nvSpPr>
        <p:spPr>
          <a:xfrm>
            <a:off x="7195456" y="1132342"/>
            <a:ext cx="4376057" cy="5573258"/>
          </a:xfrm>
        </p:spPr>
        <p:txBody>
          <a:bodyPr>
            <a:normAutofit fontScale="62500" lnSpcReduction="20000"/>
          </a:bodyPr>
          <a:lstStyle/>
          <a:p>
            <a:pPr marL="0" indent="0" algn="just">
              <a:buNone/>
            </a:pPr>
            <a:r>
              <a:rPr lang="hu-HU" dirty="0"/>
              <a:t>A fogyasztás összetételét látva elmondható, hogy az egyes karakterisztikák illeszkednek a megye gazdasági profiljához, az erős ipari szereplőkhöz köthető a legnagyobb kibocsátási mutató, melyet a több mint 300.000 fős lakosság és a szintén erős szolgáltató szektor adatai követnek. A trend a következő években várhatóan az iparban további növekedést jelez előre, míg a további </a:t>
            </a:r>
            <a:r>
              <a:rPr lang="hu-HU" dirty="0" err="1"/>
              <a:t>szektoriális</a:t>
            </a:r>
            <a:r>
              <a:rPr lang="hu-HU" dirty="0"/>
              <a:t> értékek várhatóan stagnálni fognak. A stratégiában tehát középtávon ezen információkat kell figyelembe vennünk: </a:t>
            </a:r>
            <a:endParaRPr lang="en-US" dirty="0"/>
          </a:p>
          <a:p>
            <a:pPr lvl="0"/>
            <a:r>
              <a:rPr lang="hu-HU" dirty="0"/>
              <a:t>Ipari fogyasztás várható növekedése (negligálja az energiamegtakarítást/ÜHG kibocsátás csökkentését) </a:t>
            </a:r>
            <a:endParaRPr lang="en-US" dirty="0"/>
          </a:p>
          <a:p>
            <a:pPr lvl="0"/>
            <a:r>
              <a:rPr lang="hu-HU" dirty="0"/>
              <a:t>Vélhetően a legnagyobb befolyásoló tényező hosszú távon is a klasszikusan magas energiaigényű feldolgozóipari forma a jármű és gépgyártás. </a:t>
            </a:r>
            <a:endParaRPr lang="en-US" dirty="0"/>
          </a:p>
          <a:p>
            <a:pPr lvl="0"/>
            <a:r>
              <a:rPr lang="hu-HU" dirty="0"/>
              <a:t>A többi szereplő kibocsátása várhatóan stagnál (rövid távon is érzékelhető ÜHG megtakarítás) </a:t>
            </a:r>
            <a:endParaRPr lang="en-US" dirty="0"/>
          </a:p>
        </p:txBody>
      </p:sp>
      <p:sp>
        <p:nvSpPr>
          <p:cNvPr id="7" name="Triangle 6"/>
          <p:cNvSpPr/>
          <p:nvPr/>
        </p:nvSpPr>
        <p:spPr>
          <a:xfrm rot="5400000">
            <a:off x="11451883" y="119630"/>
            <a:ext cx="859747" cy="620487"/>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9" name="Straight Connector 8"/>
          <p:cNvCxnSpPr>
            <a:stCxn id="7" idx="4"/>
          </p:cNvCxnSpPr>
          <p:nvPr/>
        </p:nvCxnSpPr>
        <p:spPr>
          <a:xfrm>
            <a:off x="11571513" y="859747"/>
            <a:ext cx="0" cy="584585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7" idx="4"/>
          </p:cNvCxnSpPr>
          <p:nvPr/>
        </p:nvCxnSpPr>
        <p:spPr>
          <a:xfrm>
            <a:off x="0" y="859747"/>
            <a:ext cx="1157151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aphicFrame>
        <p:nvGraphicFramePr>
          <p:cNvPr id="10" name="Chart 9"/>
          <p:cNvGraphicFramePr/>
          <p:nvPr>
            <p:extLst>
              <p:ext uri="{D42A27DB-BD31-4B8C-83A1-F6EECF244321}">
                <p14:modId xmlns:p14="http://schemas.microsoft.com/office/powerpoint/2010/main" val="426230474"/>
              </p:ext>
            </p:extLst>
          </p:nvPr>
        </p:nvGraphicFramePr>
        <p:xfrm>
          <a:off x="415289" y="903178"/>
          <a:ext cx="5756909" cy="29776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p:cNvGraphicFramePr/>
          <p:nvPr>
            <p:extLst>
              <p:ext uri="{D42A27DB-BD31-4B8C-83A1-F6EECF244321}">
                <p14:modId xmlns:p14="http://schemas.microsoft.com/office/powerpoint/2010/main" val="1664893109"/>
              </p:ext>
            </p:extLst>
          </p:nvPr>
        </p:nvGraphicFramePr>
        <p:xfrm>
          <a:off x="439706" y="3918971"/>
          <a:ext cx="5732492" cy="28642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1983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1571513" y="859747"/>
            <a:ext cx="0" cy="584585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778829" y="123830"/>
            <a:ext cx="1709057" cy="614589"/>
          </a:xfrm>
        </p:spPr>
        <p:txBody>
          <a:bodyPr>
            <a:normAutofit fontScale="90000"/>
          </a:bodyPr>
          <a:lstStyle/>
          <a:p>
            <a:r>
              <a:rPr lang="hu-HU"/>
              <a:t>Energia</a:t>
            </a:r>
            <a:endParaRPr lang="hu-HU" dirty="0"/>
          </a:p>
        </p:txBody>
      </p:sp>
      <p:sp>
        <p:nvSpPr>
          <p:cNvPr id="3" name="Content Placeholder 2"/>
          <p:cNvSpPr>
            <a:spLocks noGrp="1"/>
          </p:cNvSpPr>
          <p:nvPr>
            <p:ph idx="1"/>
          </p:nvPr>
        </p:nvSpPr>
        <p:spPr>
          <a:xfrm>
            <a:off x="4906054" y="1409106"/>
            <a:ext cx="6665459" cy="4609874"/>
          </a:xfrm>
        </p:spPr>
        <p:txBody>
          <a:bodyPr>
            <a:normAutofit/>
          </a:bodyPr>
          <a:lstStyle/>
          <a:p>
            <a:pPr lvl="0"/>
            <a:r>
              <a:rPr lang="hu-HU" sz="1800" dirty="0"/>
              <a:t>A lakosság éves CO2 kibocsátása: </a:t>
            </a:r>
            <a:r>
              <a:rPr lang="hu-HU" sz="1800" b="1" dirty="0"/>
              <a:t>427 073 t</a:t>
            </a:r>
            <a:endParaRPr lang="en-US" sz="1800" dirty="0"/>
          </a:p>
          <a:p>
            <a:pPr lvl="0"/>
            <a:r>
              <a:rPr lang="hu-HU" sz="1800" dirty="0"/>
              <a:t>Az ipar éves CO2 kibocsátása: </a:t>
            </a:r>
            <a:r>
              <a:rPr lang="hu-HU" sz="1800" b="1" dirty="0"/>
              <a:t>1 534 520 t </a:t>
            </a:r>
            <a:endParaRPr lang="en-US" sz="1800" dirty="0"/>
          </a:p>
          <a:p>
            <a:pPr lvl="0"/>
            <a:r>
              <a:rPr lang="hu-HU" sz="1800" dirty="0"/>
              <a:t>A szolgáltató szektor éves CO2 kibocsátása </a:t>
            </a:r>
            <a:r>
              <a:rPr lang="hu-HU" sz="1800" b="1" dirty="0"/>
              <a:t>370 994 t</a:t>
            </a:r>
            <a:endParaRPr lang="en-US" sz="1800" dirty="0"/>
          </a:p>
          <a:p>
            <a:pPr marL="0" lvl="0" indent="0">
              <a:buNone/>
            </a:pPr>
            <a:endParaRPr lang="en-US" sz="1800" dirty="0"/>
          </a:p>
          <a:p>
            <a:pPr marL="0" indent="0" algn="just">
              <a:buNone/>
            </a:pPr>
            <a:r>
              <a:rPr lang="hu-HU" sz="1800" dirty="0"/>
              <a:t>Mind a villamos energia, mind a földgázfogyasztás tekintetében rámutattunk, hogy a háztartások, az ipar és a szolgáltatások hármas egysége a legmeghatározóbb fogyasztó, egyben a legmagasabb ÜHG kibocsátást eredményező szegmens. Az energia fogyasztást középtávon meghatározó tényezők a következők: </a:t>
            </a:r>
            <a:endParaRPr lang="en-US" sz="1800" dirty="0"/>
          </a:p>
          <a:p>
            <a:pPr lvl="0"/>
            <a:r>
              <a:rPr lang="hu-HU" sz="1800" dirty="0"/>
              <a:t>A jelentős ipari túlsúly miatt a technológia változás és a kapacitások bővülése</a:t>
            </a:r>
            <a:endParaRPr lang="en-US" sz="1800" dirty="0"/>
          </a:p>
          <a:p>
            <a:pPr lvl="0"/>
            <a:r>
              <a:rPr lang="hu-HU" sz="1800" dirty="0"/>
              <a:t>A telek és </a:t>
            </a:r>
            <a:r>
              <a:rPr lang="hu-HU" sz="1800" dirty="0" err="1"/>
              <a:t>nyarak</a:t>
            </a:r>
            <a:r>
              <a:rPr lang="hu-HU" sz="1800" dirty="0"/>
              <a:t> átlaghőmérsékletének változása</a:t>
            </a:r>
            <a:endParaRPr lang="en-US" sz="1800" dirty="0"/>
          </a:p>
          <a:p>
            <a:pPr lvl="0"/>
            <a:r>
              <a:rPr lang="hu-HU" sz="1800" dirty="0"/>
              <a:t>A szolgáltató szektor teljesítménye, szolgáltató vállalkozások számbeli növekedése</a:t>
            </a:r>
            <a:endParaRPr lang="en-US" sz="1800" dirty="0"/>
          </a:p>
          <a:p>
            <a:endParaRPr lang="hu-HU" sz="1600" dirty="0"/>
          </a:p>
        </p:txBody>
      </p:sp>
      <p:sp>
        <p:nvSpPr>
          <p:cNvPr id="4" name="Triangle 3"/>
          <p:cNvSpPr/>
          <p:nvPr/>
        </p:nvSpPr>
        <p:spPr>
          <a:xfrm rot="5400000">
            <a:off x="11451883" y="119630"/>
            <a:ext cx="859747" cy="620487"/>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8" name="Straight Connector 7"/>
          <p:cNvCxnSpPr/>
          <p:nvPr/>
        </p:nvCxnSpPr>
        <p:spPr>
          <a:xfrm>
            <a:off x="0" y="859747"/>
            <a:ext cx="1157151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86" y="1099212"/>
            <a:ext cx="4222311" cy="5606388"/>
          </a:xfrm>
          <a:prstGeom prst="rect">
            <a:avLst/>
          </a:prstGeom>
        </p:spPr>
      </p:pic>
    </p:spTree>
    <p:extLst>
      <p:ext uri="{BB962C8B-B14F-4D97-AF65-F5344CB8AC3E}">
        <p14:creationId xmlns:p14="http://schemas.microsoft.com/office/powerpoint/2010/main" val="926881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11571513" y="859747"/>
            <a:ext cx="0" cy="584585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5427" y="-149906"/>
            <a:ext cx="10515600" cy="1325563"/>
          </a:xfrm>
        </p:spPr>
        <p:txBody>
          <a:bodyPr/>
          <a:lstStyle/>
          <a:p>
            <a:r>
              <a:rPr lang="hu-HU" dirty="0" err="1" smtClean="0"/>
              <a:t>Mitigáció</a:t>
            </a:r>
            <a:r>
              <a:rPr lang="hu-HU" dirty="0" smtClean="0"/>
              <a:t> - </a:t>
            </a:r>
            <a:r>
              <a:rPr lang="hu-HU" dirty="0"/>
              <a:t>Nagyipar</a:t>
            </a:r>
          </a:p>
        </p:txBody>
      </p:sp>
      <p:sp>
        <p:nvSpPr>
          <p:cNvPr id="11" name="Rectangle 10"/>
          <p:cNvSpPr/>
          <p:nvPr/>
        </p:nvSpPr>
        <p:spPr>
          <a:xfrm>
            <a:off x="435427" y="1230549"/>
            <a:ext cx="5535386" cy="3693319"/>
          </a:xfrm>
          <a:prstGeom prst="rect">
            <a:avLst/>
          </a:prstGeom>
        </p:spPr>
        <p:txBody>
          <a:bodyPr wrap="square">
            <a:spAutoFit/>
          </a:bodyPr>
          <a:lstStyle/>
          <a:p>
            <a:pPr algn="just"/>
            <a:r>
              <a:rPr lang="hu-HU" dirty="0"/>
              <a:t>ETS: </a:t>
            </a:r>
          </a:p>
          <a:p>
            <a:pPr algn="just"/>
            <a:r>
              <a:rPr lang="hu-HU" dirty="0"/>
              <a:t>7 év alatt 14%-os ÜHG csökkenés prognosztizálható a 2013-as bázishoz képest. A termelés fluktuációja lehet a legerősebb indok az adatsor képe mellett, 2017 és 2020 között azonban így is 6,4% csökkenés prognosztizálható. </a:t>
            </a:r>
            <a:endParaRPr lang="en-US" dirty="0"/>
          </a:p>
          <a:p>
            <a:endParaRPr lang="hu-HU" dirty="0"/>
          </a:p>
          <a:p>
            <a:r>
              <a:rPr lang="hu-HU" dirty="0"/>
              <a:t>EPRTR</a:t>
            </a:r>
          </a:p>
          <a:p>
            <a:r>
              <a:rPr lang="hu-HU" dirty="0"/>
              <a:t>Az adatok alapján látható, hogy a nagyipari kibocsátás tekintetében az </a:t>
            </a:r>
            <a:r>
              <a:rPr lang="hu-HU" dirty="0" smtClean="0"/>
              <a:t>energiatermelést </a:t>
            </a:r>
            <a:r>
              <a:rPr lang="hu-HU" dirty="0"/>
              <a:t>leszámítva a kibocsátás értéke: 2.924.000 t CO</a:t>
            </a:r>
            <a:r>
              <a:rPr lang="hu-HU" baseline="-25000" dirty="0"/>
              <a:t>2</a:t>
            </a:r>
            <a:r>
              <a:rPr lang="hu-HU" dirty="0"/>
              <a:t>, azonban a Közép-Dunántúli régióban megtalálható vállalkozások kb. 1/3-ada működik a megyében a végső érték így: </a:t>
            </a:r>
            <a:r>
              <a:rPr lang="hu-HU" b="1" dirty="0"/>
              <a:t>974.666 t CO</a:t>
            </a:r>
            <a:r>
              <a:rPr lang="hu-HU" b="1" baseline="-25000" dirty="0"/>
              <a:t>2,</a:t>
            </a:r>
            <a:r>
              <a:rPr lang="hu-HU" dirty="0"/>
              <a:t> mely érték beépítésre kerül a megye </a:t>
            </a:r>
            <a:r>
              <a:rPr lang="hu-HU" dirty="0" err="1"/>
              <a:t>mitigációs</a:t>
            </a:r>
            <a:r>
              <a:rPr lang="hu-HU" dirty="0"/>
              <a:t> mérlegébe is. </a:t>
            </a:r>
          </a:p>
        </p:txBody>
      </p:sp>
      <p:sp>
        <p:nvSpPr>
          <p:cNvPr id="12" name="Triangle 11"/>
          <p:cNvSpPr/>
          <p:nvPr/>
        </p:nvSpPr>
        <p:spPr>
          <a:xfrm rot="5400000">
            <a:off x="11451883" y="119630"/>
            <a:ext cx="859747" cy="620487"/>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14" name="Straight Connector 13"/>
          <p:cNvCxnSpPr/>
          <p:nvPr/>
        </p:nvCxnSpPr>
        <p:spPr>
          <a:xfrm>
            <a:off x="0" y="859747"/>
            <a:ext cx="1157151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5" name="Picture 14"/>
          <p:cNvPicPr/>
          <p:nvPr/>
        </p:nvPicPr>
        <p:blipFill>
          <a:blip r:embed="rId3">
            <a:extLst>
              <a:ext uri="{28A0092B-C50C-407E-A947-70E740481C1C}">
                <a14:useLocalDpi xmlns:a14="http://schemas.microsoft.com/office/drawing/2010/main" val="0"/>
              </a:ext>
            </a:extLst>
          </a:blip>
          <a:stretch>
            <a:fillRect/>
          </a:stretch>
        </p:blipFill>
        <p:spPr>
          <a:xfrm>
            <a:off x="6373586" y="965346"/>
            <a:ext cx="4950877" cy="2621002"/>
          </a:xfrm>
          <a:prstGeom prst="rect">
            <a:avLst/>
          </a:prstGeom>
        </p:spPr>
      </p:pic>
      <p:pic>
        <p:nvPicPr>
          <p:cNvPr id="17" name="Picture 16"/>
          <p:cNvPicPr/>
          <p:nvPr/>
        </p:nvPicPr>
        <p:blipFill>
          <a:blip r:embed="rId4">
            <a:extLst>
              <a:ext uri="{28A0092B-C50C-407E-A947-70E740481C1C}">
                <a14:useLocalDpi xmlns:a14="http://schemas.microsoft.com/office/drawing/2010/main" val="0"/>
              </a:ext>
            </a:extLst>
          </a:blip>
          <a:stretch>
            <a:fillRect/>
          </a:stretch>
        </p:blipFill>
        <p:spPr>
          <a:xfrm>
            <a:off x="6373586" y="3719672"/>
            <a:ext cx="5052695" cy="2797175"/>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677698220"/>
              </p:ext>
            </p:extLst>
          </p:nvPr>
        </p:nvGraphicFramePr>
        <p:xfrm>
          <a:off x="117028" y="5118259"/>
          <a:ext cx="5978972" cy="1258784"/>
        </p:xfrm>
        <a:graphic>
          <a:graphicData uri="http://schemas.openxmlformats.org/drawingml/2006/table">
            <a:tbl>
              <a:tblPr firstRow="1" firstCol="1" bandRow="1">
                <a:tableStyleId>{93296810-A885-4BE3-A3E7-6D5BEEA58F35}</a:tableStyleId>
              </a:tblPr>
              <a:tblGrid>
                <a:gridCol w="1002558">
                  <a:extLst>
                    <a:ext uri="{9D8B030D-6E8A-4147-A177-3AD203B41FA5}">
                      <a16:colId xmlns:a16="http://schemas.microsoft.com/office/drawing/2014/main" xmlns="" val="20000"/>
                    </a:ext>
                  </a:extLst>
                </a:gridCol>
                <a:gridCol w="791141">
                  <a:extLst>
                    <a:ext uri="{9D8B030D-6E8A-4147-A177-3AD203B41FA5}">
                      <a16:colId xmlns:a16="http://schemas.microsoft.com/office/drawing/2014/main" xmlns="" val="20001"/>
                    </a:ext>
                  </a:extLst>
                </a:gridCol>
                <a:gridCol w="706313">
                  <a:extLst>
                    <a:ext uri="{9D8B030D-6E8A-4147-A177-3AD203B41FA5}">
                      <a16:colId xmlns:a16="http://schemas.microsoft.com/office/drawing/2014/main" xmlns="" val="20002"/>
                    </a:ext>
                  </a:extLst>
                </a:gridCol>
                <a:gridCol w="732966">
                  <a:extLst>
                    <a:ext uri="{9D8B030D-6E8A-4147-A177-3AD203B41FA5}">
                      <a16:colId xmlns:a16="http://schemas.microsoft.com/office/drawing/2014/main" xmlns="" val="20003"/>
                    </a:ext>
                  </a:extLst>
                </a:gridCol>
                <a:gridCol w="658953">
                  <a:extLst>
                    <a:ext uri="{9D8B030D-6E8A-4147-A177-3AD203B41FA5}">
                      <a16:colId xmlns:a16="http://schemas.microsoft.com/office/drawing/2014/main" xmlns="" val="20004"/>
                    </a:ext>
                  </a:extLst>
                </a:gridCol>
                <a:gridCol w="475802">
                  <a:extLst>
                    <a:ext uri="{9D8B030D-6E8A-4147-A177-3AD203B41FA5}">
                      <a16:colId xmlns:a16="http://schemas.microsoft.com/office/drawing/2014/main" xmlns="" val="20005"/>
                    </a:ext>
                  </a:extLst>
                </a:gridCol>
                <a:gridCol w="475802">
                  <a:extLst>
                    <a:ext uri="{9D8B030D-6E8A-4147-A177-3AD203B41FA5}">
                      <a16:colId xmlns:a16="http://schemas.microsoft.com/office/drawing/2014/main" xmlns="" val="20006"/>
                    </a:ext>
                  </a:extLst>
                </a:gridCol>
                <a:gridCol w="536822">
                  <a:extLst>
                    <a:ext uri="{9D8B030D-6E8A-4147-A177-3AD203B41FA5}">
                      <a16:colId xmlns:a16="http://schemas.microsoft.com/office/drawing/2014/main" xmlns="" val="20007"/>
                    </a:ext>
                  </a:extLst>
                </a:gridCol>
                <a:gridCol w="598615">
                  <a:extLst>
                    <a:ext uri="{9D8B030D-6E8A-4147-A177-3AD203B41FA5}">
                      <a16:colId xmlns:a16="http://schemas.microsoft.com/office/drawing/2014/main" xmlns="" val="20008"/>
                    </a:ext>
                  </a:extLst>
                </a:gridCol>
              </a:tblGrid>
              <a:tr h="629392">
                <a:tc>
                  <a:txBody>
                    <a:bodyPr/>
                    <a:lstStyle/>
                    <a:p>
                      <a:pPr>
                        <a:spcAft>
                          <a:spcPts val="0"/>
                        </a:spcAft>
                      </a:pPr>
                      <a:endParaRPr lang="en-US" sz="1200">
                        <a:effectLst/>
                        <a:latin typeface="Times New Roman" charset="0"/>
                        <a:ea typeface="Calibri" charset="0"/>
                      </a:endParaRPr>
                    </a:p>
                  </a:txBody>
                  <a:tcPr marL="38100" marR="38100" marT="19050" marB="19050"/>
                </a:tc>
                <a:tc>
                  <a:txBody>
                    <a:bodyPr/>
                    <a:lstStyle/>
                    <a:p>
                      <a:pPr>
                        <a:spcAft>
                          <a:spcPts val="0"/>
                        </a:spcAft>
                      </a:pPr>
                      <a:r>
                        <a:rPr lang="en-US" sz="1200" dirty="0">
                          <a:effectLst/>
                        </a:rPr>
                        <a:t>2013</a:t>
                      </a:r>
                      <a:endParaRPr lang="en-US" sz="1200" dirty="0">
                        <a:effectLst/>
                        <a:latin typeface="Times New Roman" charset="0"/>
                        <a:ea typeface="Calibri" charset="0"/>
                      </a:endParaRPr>
                    </a:p>
                  </a:txBody>
                  <a:tcPr marL="38100" marR="38100" marT="19050" marB="19050" anchor="ctr"/>
                </a:tc>
                <a:tc>
                  <a:txBody>
                    <a:bodyPr/>
                    <a:lstStyle/>
                    <a:p>
                      <a:pPr>
                        <a:spcAft>
                          <a:spcPts val="0"/>
                        </a:spcAft>
                      </a:pPr>
                      <a:r>
                        <a:rPr lang="en-US" sz="1200" dirty="0">
                          <a:effectLst/>
                        </a:rPr>
                        <a:t>2014</a:t>
                      </a:r>
                      <a:endParaRPr lang="en-US" sz="1200" dirty="0">
                        <a:effectLst/>
                        <a:latin typeface="Times New Roman" charset="0"/>
                        <a:ea typeface="Calibri" charset="0"/>
                      </a:endParaRPr>
                    </a:p>
                  </a:txBody>
                  <a:tcPr marL="38100" marR="38100" marT="19050" marB="19050" anchor="ctr"/>
                </a:tc>
                <a:tc>
                  <a:txBody>
                    <a:bodyPr/>
                    <a:lstStyle/>
                    <a:p>
                      <a:pPr>
                        <a:spcAft>
                          <a:spcPts val="0"/>
                        </a:spcAft>
                      </a:pPr>
                      <a:r>
                        <a:rPr lang="en-US" sz="1200" dirty="0">
                          <a:effectLst/>
                        </a:rPr>
                        <a:t>2015</a:t>
                      </a:r>
                      <a:endParaRPr lang="en-US" sz="1200" dirty="0">
                        <a:effectLst/>
                        <a:latin typeface="Times New Roman" charset="0"/>
                        <a:ea typeface="Calibri" charset="0"/>
                      </a:endParaRPr>
                    </a:p>
                  </a:txBody>
                  <a:tcPr marL="38100" marR="38100" marT="19050" marB="19050" anchor="ctr"/>
                </a:tc>
                <a:tc>
                  <a:txBody>
                    <a:bodyPr/>
                    <a:lstStyle/>
                    <a:p>
                      <a:pPr>
                        <a:spcAft>
                          <a:spcPts val="0"/>
                        </a:spcAft>
                      </a:pPr>
                      <a:r>
                        <a:rPr lang="en-US" sz="1200" dirty="0">
                          <a:effectLst/>
                        </a:rPr>
                        <a:t>2016</a:t>
                      </a:r>
                      <a:endParaRPr lang="en-US" sz="1200" dirty="0">
                        <a:effectLst/>
                        <a:latin typeface="Times New Roman" charset="0"/>
                        <a:ea typeface="Calibri" charset="0"/>
                      </a:endParaRPr>
                    </a:p>
                  </a:txBody>
                  <a:tcPr marL="38100" marR="38100" marT="19050" marB="19050" anchor="ctr"/>
                </a:tc>
                <a:tc>
                  <a:txBody>
                    <a:bodyPr/>
                    <a:lstStyle/>
                    <a:p>
                      <a:pPr>
                        <a:spcAft>
                          <a:spcPts val="0"/>
                        </a:spcAft>
                      </a:pPr>
                      <a:r>
                        <a:rPr lang="en-US" sz="1200" dirty="0">
                          <a:effectLst/>
                        </a:rPr>
                        <a:t>2017</a:t>
                      </a:r>
                      <a:endParaRPr lang="en-US" sz="1200" dirty="0">
                        <a:effectLst/>
                        <a:latin typeface="Times New Roman" charset="0"/>
                        <a:ea typeface="Calibri" charset="0"/>
                      </a:endParaRPr>
                    </a:p>
                  </a:txBody>
                  <a:tcPr marL="38100" marR="38100" marT="19050" marB="19050" anchor="ctr"/>
                </a:tc>
                <a:tc>
                  <a:txBody>
                    <a:bodyPr/>
                    <a:lstStyle/>
                    <a:p>
                      <a:pPr>
                        <a:spcAft>
                          <a:spcPts val="0"/>
                        </a:spcAft>
                      </a:pPr>
                      <a:r>
                        <a:rPr lang="en-US" sz="1200" dirty="0">
                          <a:effectLst/>
                        </a:rPr>
                        <a:t>2018</a:t>
                      </a:r>
                      <a:endParaRPr lang="en-US" sz="1200" dirty="0">
                        <a:effectLst/>
                        <a:latin typeface="Times New Roman" charset="0"/>
                        <a:ea typeface="Calibri" charset="0"/>
                      </a:endParaRPr>
                    </a:p>
                  </a:txBody>
                  <a:tcPr marL="38100" marR="38100" marT="19050" marB="19050" anchor="ctr"/>
                </a:tc>
                <a:tc>
                  <a:txBody>
                    <a:bodyPr/>
                    <a:lstStyle/>
                    <a:p>
                      <a:pPr>
                        <a:spcAft>
                          <a:spcPts val="0"/>
                        </a:spcAft>
                      </a:pPr>
                      <a:r>
                        <a:rPr lang="en-US" sz="1200" dirty="0">
                          <a:effectLst/>
                        </a:rPr>
                        <a:t>2019</a:t>
                      </a:r>
                      <a:endParaRPr lang="en-US" sz="1200" dirty="0">
                        <a:effectLst/>
                        <a:latin typeface="Times New Roman" charset="0"/>
                        <a:ea typeface="Calibri" charset="0"/>
                      </a:endParaRPr>
                    </a:p>
                  </a:txBody>
                  <a:tcPr marL="38100" marR="38100" marT="19050" marB="19050" anchor="ctr"/>
                </a:tc>
                <a:tc>
                  <a:txBody>
                    <a:bodyPr/>
                    <a:lstStyle/>
                    <a:p>
                      <a:pPr>
                        <a:spcAft>
                          <a:spcPts val="0"/>
                        </a:spcAft>
                      </a:pPr>
                      <a:r>
                        <a:rPr lang="en-US" sz="1200" dirty="0">
                          <a:effectLst/>
                        </a:rPr>
                        <a:t>2020</a:t>
                      </a:r>
                      <a:endParaRPr lang="en-US" sz="1200" dirty="0">
                        <a:effectLst/>
                        <a:latin typeface="Times New Roman" charset="0"/>
                        <a:ea typeface="Calibri" charset="0"/>
                      </a:endParaRPr>
                    </a:p>
                  </a:txBody>
                  <a:tcPr marL="38100" marR="38100" marT="19050" marB="19050" anchor="ctr"/>
                </a:tc>
                <a:extLst>
                  <a:ext uri="{0D108BD9-81ED-4DB2-BD59-A6C34878D82A}">
                    <a16:rowId xmlns:a16="http://schemas.microsoft.com/office/drawing/2014/main" xmlns="" val="10000"/>
                  </a:ext>
                </a:extLst>
              </a:tr>
              <a:tr h="629392">
                <a:tc>
                  <a:txBody>
                    <a:bodyPr/>
                    <a:lstStyle/>
                    <a:p>
                      <a:pPr>
                        <a:spcAft>
                          <a:spcPts val="0"/>
                        </a:spcAft>
                      </a:pPr>
                      <a:r>
                        <a:rPr lang="en-US" sz="1200">
                          <a:effectLst/>
                        </a:rPr>
                        <a:t>Összesen</a:t>
                      </a:r>
                      <a:endParaRPr lang="en-US" sz="1200">
                        <a:effectLst/>
                        <a:latin typeface="Times New Roman" charset="0"/>
                        <a:ea typeface="Calibri" charset="0"/>
                      </a:endParaRPr>
                    </a:p>
                  </a:txBody>
                  <a:tcPr marL="38100" marR="38100" marT="19050" marB="19050"/>
                </a:tc>
                <a:tc>
                  <a:txBody>
                    <a:bodyPr/>
                    <a:lstStyle/>
                    <a:p>
                      <a:pPr>
                        <a:spcAft>
                          <a:spcPts val="0"/>
                        </a:spcAft>
                      </a:pPr>
                      <a:r>
                        <a:rPr lang="en-US" sz="1200" dirty="0">
                          <a:effectLst/>
                        </a:rPr>
                        <a:t>2.836.802</a:t>
                      </a:r>
                      <a:endParaRPr lang="en-US" sz="1200" dirty="0">
                        <a:effectLst/>
                        <a:latin typeface="Times New Roman" charset="0"/>
                        <a:ea typeface="Calibri" charset="0"/>
                      </a:endParaRPr>
                    </a:p>
                  </a:txBody>
                  <a:tcPr marL="38100" marR="38100" marT="19050" marB="19050" anchor="ctr"/>
                </a:tc>
                <a:tc>
                  <a:txBody>
                    <a:bodyPr/>
                    <a:lstStyle/>
                    <a:p>
                      <a:pPr>
                        <a:spcAft>
                          <a:spcPts val="0"/>
                        </a:spcAft>
                      </a:pPr>
                      <a:r>
                        <a:rPr lang="en-US" sz="1200" dirty="0">
                          <a:effectLst/>
                        </a:rPr>
                        <a:t>1964379</a:t>
                      </a:r>
                      <a:endParaRPr lang="en-US" sz="1200" dirty="0">
                        <a:effectLst/>
                        <a:latin typeface="Times New Roman" charset="0"/>
                        <a:ea typeface="Calibri" charset="0"/>
                      </a:endParaRPr>
                    </a:p>
                  </a:txBody>
                  <a:tcPr marL="38100" marR="38100" marT="19050" marB="19050" anchor="ctr"/>
                </a:tc>
                <a:tc>
                  <a:txBody>
                    <a:bodyPr/>
                    <a:lstStyle/>
                    <a:p>
                      <a:pPr>
                        <a:spcAft>
                          <a:spcPts val="0"/>
                        </a:spcAft>
                      </a:pPr>
                      <a:r>
                        <a:rPr lang="en-US" sz="1200">
                          <a:effectLst/>
                        </a:rPr>
                        <a:t>2722503</a:t>
                      </a:r>
                      <a:endParaRPr lang="en-US" sz="1200">
                        <a:effectLst/>
                        <a:latin typeface="Times New Roman" charset="0"/>
                        <a:ea typeface="Calibri" charset="0"/>
                      </a:endParaRPr>
                    </a:p>
                  </a:txBody>
                  <a:tcPr marL="38100" marR="38100" marT="19050" marB="19050" anchor="ctr"/>
                </a:tc>
                <a:tc>
                  <a:txBody>
                    <a:bodyPr/>
                    <a:lstStyle/>
                    <a:p>
                      <a:pPr>
                        <a:spcAft>
                          <a:spcPts val="0"/>
                        </a:spcAft>
                      </a:pPr>
                      <a:r>
                        <a:rPr lang="en-US" sz="1200" dirty="0">
                          <a:effectLst/>
                        </a:rPr>
                        <a:t>2667811</a:t>
                      </a:r>
                      <a:endParaRPr lang="en-US" sz="1200" dirty="0">
                        <a:effectLst/>
                        <a:latin typeface="Times New Roman" charset="0"/>
                        <a:ea typeface="Calibri" charset="0"/>
                      </a:endParaRPr>
                    </a:p>
                  </a:txBody>
                  <a:tcPr marL="38100" marR="38100" marT="19050" marB="19050" anchor="ctr"/>
                </a:tc>
                <a:tc>
                  <a:txBody>
                    <a:bodyPr/>
                    <a:lstStyle/>
                    <a:p>
                      <a:pPr>
                        <a:spcAft>
                          <a:spcPts val="0"/>
                        </a:spcAft>
                      </a:pPr>
                      <a:r>
                        <a:rPr lang="en-US" sz="1200">
                          <a:effectLst/>
                        </a:rPr>
                        <a:t>2612764</a:t>
                      </a:r>
                      <a:endParaRPr lang="en-US" sz="1200">
                        <a:effectLst/>
                        <a:latin typeface="Times New Roman" charset="0"/>
                        <a:ea typeface="Calibri" charset="0"/>
                      </a:endParaRPr>
                    </a:p>
                  </a:txBody>
                  <a:tcPr marL="38100" marR="38100" marT="19050" marB="19050" anchor="ctr"/>
                </a:tc>
                <a:tc>
                  <a:txBody>
                    <a:bodyPr/>
                    <a:lstStyle/>
                    <a:p>
                      <a:pPr>
                        <a:spcAft>
                          <a:spcPts val="0"/>
                        </a:spcAft>
                      </a:pPr>
                      <a:r>
                        <a:rPr lang="en-US" sz="1200">
                          <a:effectLst/>
                        </a:rPr>
                        <a:t>2557409</a:t>
                      </a:r>
                      <a:endParaRPr lang="en-US" sz="1200">
                        <a:effectLst/>
                        <a:latin typeface="Times New Roman" charset="0"/>
                        <a:ea typeface="Calibri" charset="0"/>
                      </a:endParaRPr>
                    </a:p>
                  </a:txBody>
                  <a:tcPr marL="38100" marR="38100" marT="19050" marB="19050" anchor="ctr"/>
                </a:tc>
                <a:tc>
                  <a:txBody>
                    <a:bodyPr/>
                    <a:lstStyle/>
                    <a:p>
                      <a:pPr>
                        <a:spcAft>
                          <a:spcPts val="0"/>
                        </a:spcAft>
                      </a:pPr>
                      <a:r>
                        <a:rPr lang="en-US" sz="1200">
                          <a:effectLst/>
                        </a:rPr>
                        <a:t>2501598</a:t>
                      </a:r>
                      <a:endParaRPr lang="en-US" sz="1200">
                        <a:effectLst/>
                        <a:latin typeface="Times New Roman" charset="0"/>
                        <a:ea typeface="Calibri" charset="0"/>
                      </a:endParaRPr>
                    </a:p>
                  </a:txBody>
                  <a:tcPr marL="38100" marR="38100" marT="19050" marB="19050" anchor="ctr"/>
                </a:tc>
                <a:tc>
                  <a:txBody>
                    <a:bodyPr/>
                    <a:lstStyle/>
                    <a:p>
                      <a:pPr>
                        <a:spcAft>
                          <a:spcPts val="0"/>
                        </a:spcAft>
                      </a:pPr>
                      <a:r>
                        <a:rPr lang="en-US" sz="1200" dirty="0">
                          <a:effectLst/>
                        </a:rPr>
                        <a:t>2445790</a:t>
                      </a:r>
                      <a:endParaRPr lang="en-US" sz="1200" dirty="0">
                        <a:effectLst/>
                        <a:latin typeface="Times New Roman" charset="0"/>
                        <a:ea typeface="Calibri" charset="0"/>
                      </a:endParaRPr>
                    </a:p>
                  </a:txBody>
                  <a:tcPr marL="38100" marR="38100" marT="19050" marB="19050" anchor="ct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559325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165"/>
            <a:ext cx="5627914" cy="821418"/>
          </a:xfrm>
        </p:spPr>
        <p:txBody>
          <a:bodyPr/>
          <a:lstStyle/>
          <a:p>
            <a:r>
              <a:rPr lang="hu-HU" dirty="0" err="1" smtClean="0"/>
              <a:t>Mitigáció</a:t>
            </a:r>
            <a:r>
              <a:rPr lang="hu-HU" dirty="0" smtClean="0"/>
              <a:t> - </a:t>
            </a:r>
            <a:r>
              <a:rPr lang="hu-HU" dirty="0"/>
              <a:t>Közlekedés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35563356"/>
              </p:ext>
            </p:extLst>
          </p:nvPr>
        </p:nvGraphicFramePr>
        <p:xfrm>
          <a:off x="361043" y="4682452"/>
          <a:ext cx="5310413" cy="891034"/>
        </p:xfrm>
        <a:graphic>
          <a:graphicData uri="http://schemas.openxmlformats.org/drawingml/2006/table">
            <a:tbl>
              <a:tblPr firstRow="1" firstCol="1" bandRow="1">
                <a:tableStyleId>{93296810-A885-4BE3-A3E7-6D5BEEA58F35}</a:tableStyleId>
              </a:tblPr>
              <a:tblGrid>
                <a:gridCol w="1160481">
                  <a:extLst>
                    <a:ext uri="{9D8B030D-6E8A-4147-A177-3AD203B41FA5}">
                      <a16:colId xmlns:a16="http://schemas.microsoft.com/office/drawing/2014/main" xmlns="" val="20000"/>
                    </a:ext>
                  </a:extLst>
                </a:gridCol>
                <a:gridCol w="847930">
                  <a:extLst>
                    <a:ext uri="{9D8B030D-6E8A-4147-A177-3AD203B41FA5}">
                      <a16:colId xmlns:a16="http://schemas.microsoft.com/office/drawing/2014/main" xmlns="" val="20001"/>
                    </a:ext>
                  </a:extLst>
                </a:gridCol>
                <a:gridCol w="1090112">
                  <a:extLst>
                    <a:ext uri="{9D8B030D-6E8A-4147-A177-3AD203B41FA5}">
                      <a16:colId xmlns:a16="http://schemas.microsoft.com/office/drawing/2014/main" xmlns="" val="20002"/>
                    </a:ext>
                  </a:extLst>
                </a:gridCol>
                <a:gridCol w="1312943">
                  <a:extLst>
                    <a:ext uri="{9D8B030D-6E8A-4147-A177-3AD203B41FA5}">
                      <a16:colId xmlns:a16="http://schemas.microsoft.com/office/drawing/2014/main" xmlns="" val="20003"/>
                    </a:ext>
                  </a:extLst>
                </a:gridCol>
                <a:gridCol w="898947">
                  <a:extLst>
                    <a:ext uri="{9D8B030D-6E8A-4147-A177-3AD203B41FA5}">
                      <a16:colId xmlns:a16="http://schemas.microsoft.com/office/drawing/2014/main" xmlns="" val="20004"/>
                    </a:ext>
                  </a:extLst>
                </a:gridCol>
              </a:tblGrid>
              <a:tr h="539397">
                <a:tc>
                  <a:txBody>
                    <a:bodyPr/>
                    <a:lstStyle/>
                    <a:p>
                      <a:pPr algn="ctr">
                        <a:lnSpc>
                          <a:spcPct val="112000"/>
                        </a:lnSpc>
                        <a:spcBef>
                          <a:spcPts val="1000"/>
                        </a:spcBef>
                        <a:spcAft>
                          <a:spcPts val="0"/>
                        </a:spcAft>
                      </a:pPr>
                      <a:r>
                        <a:rPr lang="hu-HU" sz="1000" dirty="0">
                          <a:effectLst/>
                        </a:rPr>
                        <a:t> </a:t>
                      </a:r>
                      <a:endParaRPr lang="en-US" sz="1100" dirty="0">
                        <a:effectLst/>
                        <a:latin typeface="Times New Roman" charset="0"/>
                        <a:ea typeface="Calibri" charset="0"/>
                      </a:endParaRPr>
                    </a:p>
                  </a:txBody>
                  <a:tcPr marL="61151" marR="61151" marT="0" marB="0"/>
                </a:tc>
                <a:tc>
                  <a:txBody>
                    <a:bodyPr/>
                    <a:lstStyle/>
                    <a:p>
                      <a:pPr algn="ctr">
                        <a:lnSpc>
                          <a:spcPct val="112000"/>
                        </a:lnSpc>
                        <a:spcBef>
                          <a:spcPts val="1000"/>
                        </a:spcBef>
                        <a:spcAft>
                          <a:spcPts val="0"/>
                        </a:spcAft>
                      </a:pPr>
                      <a:r>
                        <a:rPr lang="hu-HU" sz="1000">
                          <a:effectLst/>
                        </a:rPr>
                        <a:t>Egyéni közlekedés</a:t>
                      </a:r>
                      <a:endParaRPr lang="en-US" sz="1100">
                        <a:effectLst/>
                        <a:latin typeface="Times New Roman" charset="0"/>
                        <a:ea typeface="Calibri" charset="0"/>
                      </a:endParaRPr>
                    </a:p>
                  </a:txBody>
                  <a:tcPr marL="61151" marR="61151" marT="0" marB="0"/>
                </a:tc>
                <a:tc>
                  <a:txBody>
                    <a:bodyPr/>
                    <a:lstStyle/>
                    <a:p>
                      <a:pPr algn="ctr">
                        <a:lnSpc>
                          <a:spcPct val="112000"/>
                        </a:lnSpc>
                        <a:spcBef>
                          <a:spcPts val="1000"/>
                        </a:spcBef>
                        <a:spcAft>
                          <a:spcPts val="0"/>
                        </a:spcAft>
                      </a:pPr>
                      <a:r>
                        <a:rPr lang="hu-HU" sz="1000">
                          <a:effectLst/>
                        </a:rPr>
                        <a:t>Tömegközlekedés </a:t>
                      </a:r>
                      <a:endParaRPr lang="en-US" sz="1100">
                        <a:effectLst/>
                        <a:latin typeface="Times New Roman" charset="0"/>
                        <a:ea typeface="Calibri" charset="0"/>
                      </a:endParaRPr>
                    </a:p>
                  </a:txBody>
                  <a:tcPr marL="61151" marR="61151" marT="0" marB="0"/>
                </a:tc>
                <a:tc>
                  <a:txBody>
                    <a:bodyPr/>
                    <a:lstStyle/>
                    <a:p>
                      <a:pPr algn="ctr">
                        <a:lnSpc>
                          <a:spcPct val="112000"/>
                        </a:lnSpc>
                        <a:spcBef>
                          <a:spcPts val="1000"/>
                        </a:spcBef>
                        <a:spcAft>
                          <a:spcPts val="0"/>
                        </a:spcAft>
                      </a:pPr>
                      <a:r>
                        <a:rPr lang="hu-HU" sz="1000">
                          <a:effectLst/>
                        </a:rPr>
                        <a:t>Teherszállítás</a:t>
                      </a:r>
                      <a:endParaRPr lang="en-US" sz="1100">
                        <a:effectLst/>
                        <a:latin typeface="Times New Roman" charset="0"/>
                        <a:ea typeface="Calibri" charset="0"/>
                      </a:endParaRPr>
                    </a:p>
                  </a:txBody>
                  <a:tcPr marL="61151" marR="61151" marT="0" marB="0"/>
                </a:tc>
                <a:tc>
                  <a:txBody>
                    <a:bodyPr/>
                    <a:lstStyle/>
                    <a:p>
                      <a:pPr algn="ctr">
                        <a:lnSpc>
                          <a:spcPct val="112000"/>
                        </a:lnSpc>
                        <a:spcBef>
                          <a:spcPts val="1000"/>
                        </a:spcBef>
                        <a:spcAft>
                          <a:spcPts val="0"/>
                        </a:spcAft>
                      </a:pPr>
                      <a:r>
                        <a:rPr lang="hu-HU" sz="1000">
                          <a:effectLst/>
                        </a:rPr>
                        <a:t>Összesen</a:t>
                      </a:r>
                      <a:endParaRPr lang="en-US" sz="1100">
                        <a:effectLst/>
                        <a:latin typeface="Times New Roman" charset="0"/>
                        <a:ea typeface="Calibri" charset="0"/>
                      </a:endParaRPr>
                    </a:p>
                  </a:txBody>
                  <a:tcPr marL="61151" marR="61151" marT="0" marB="0"/>
                </a:tc>
                <a:extLst>
                  <a:ext uri="{0D108BD9-81ED-4DB2-BD59-A6C34878D82A}">
                    <a16:rowId xmlns:a16="http://schemas.microsoft.com/office/drawing/2014/main" xmlns="" val="10000"/>
                  </a:ext>
                </a:extLst>
              </a:tr>
              <a:tr h="351637">
                <a:tc>
                  <a:txBody>
                    <a:bodyPr/>
                    <a:lstStyle/>
                    <a:p>
                      <a:pPr algn="just">
                        <a:lnSpc>
                          <a:spcPct val="112000"/>
                        </a:lnSpc>
                        <a:spcBef>
                          <a:spcPts val="1000"/>
                        </a:spcBef>
                        <a:spcAft>
                          <a:spcPts val="0"/>
                        </a:spcAft>
                      </a:pPr>
                      <a:r>
                        <a:rPr lang="hu-HU" sz="1000" dirty="0">
                          <a:effectLst/>
                        </a:rPr>
                        <a:t>CO 2 kibocsátás (t)</a:t>
                      </a:r>
                      <a:endParaRPr lang="en-US" sz="1100" dirty="0">
                        <a:effectLst/>
                        <a:latin typeface="Times New Roman" charset="0"/>
                        <a:ea typeface="Calibri" charset="0"/>
                      </a:endParaRPr>
                    </a:p>
                  </a:txBody>
                  <a:tcPr marL="61151" marR="61151" marT="0" marB="0"/>
                </a:tc>
                <a:tc>
                  <a:txBody>
                    <a:bodyPr/>
                    <a:lstStyle/>
                    <a:p>
                      <a:pPr algn="ctr">
                        <a:lnSpc>
                          <a:spcPct val="112000"/>
                        </a:lnSpc>
                        <a:spcBef>
                          <a:spcPts val="1000"/>
                        </a:spcBef>
                        <a:spcAft>
                          <a:spcPts val="0"/>
                        </a:spcAft>
                      </a:pPr>
                      <a:r>
                        <a:rPr lang="hu-HU" sz="1100" dirty="0">
                          <a:effectLst/>
                          <a:latin typeface="Times New Roman" charset="0"/>
                          <a:ea typeface="Calibri" charset="0"/>
                        </a:rPr>
                        <a:t>176 541,05</a:t>
                      </a:r>
                      <a:endParaRPr lang="en-US" sz="1200" dirty="0">
                        <a:effectLst/>
                        <a:latin typeface="Times New Roman" charset="0"/>
                        <a:ea typeface="Calibri" charset="0"/>
                      </a:endParaRPr>
                    </a:p>
                  </a:txBody>
                  <a:tcPr marL="68580" marR="68580" marT="0" marB="0"/>
                </a:tc>
                <a:tc>
                  <a:txBody>
                    <a:bodyPr/>
                    <a:lstStyle/>
                    <a:p>
                      <a:pPr algn="ctr">
                        <a:lnSpc>
                          <a:spcPct val="112000"/>
                        </a:lnSpc>
                        <a:spcBef>
                          <a:spcPts val="1000"/>
                        </a:spcBef>
                        <a:spcAft>
                          <a:spcPts val="0"/>
                        </a:spcAft>
                      </a:pPr>
                      <a:r>
                        <a:rPr lang="hu-HU" sz="1100" dirty="0">
                          <a:effectLst/>
                          <a:latin typeface="Times New Roman" charset="0"/>
                          <a:ea typeface="Calibri" charset="0"/>
                        </a:rPr>
                        <a:t>68 667</a:t>
                      </a:r>
                      <a:endParaRPr lang="en-US" sz="1200" dirty="0">
                        <a:effectLst/>
                        <a:latin typeface="Times New Roman" charset="0"/>
                        <a:ea typeface="Calibri" charset="0"/>
                      </a:endParaRPr>
                    </a:p>
                  </a:txBody>
                  <a:tcPr marL="68580" marR="68580" marT="0" marB="0"/>
                </a:tc>
                <a:tc>
                  <a:txBody>
                    <a:bodyPr/>
                    <a:lstStyle/>
                    <a:p>
                      <a:pPr algn="ctr">
                        <a:lnSpc>
                          <a:spcPct val="112000"/>
                        </a:lnSpc>
                        <a:spcBef>
                          <a:spcPts val="1000"/>
                        </a:spcBef>
                        <a:spcAft>
                          <a:spcPts val="0"/>
                        </a:spcAft>
                      </a:pPr>
                      <a:r>
                        <a:rPr lang="hu-HU" sz="1100" dirty="0">
                          <a:effectLst/>
                          <a:latin typeface="Times New Roman" charset="0"/>
                          <a:ea typeface="Calibri" charset="0"/>
                        </a:rPr>
                        <a:t>410 367</a:t>
                      </a:r>
                      <a:endParaRPr lang="en-US" sz="1200" dirty="0">
                        <a:effectLst/>
                        <a:latin typeface="Times New Roman" charset="0"/>
                        <a:ea typeface="Calibri" charset="0"/>
                      </a:endParaRPr>
                    </a:p>
                  </a:txBody>
                  <a:tcPr marL="68580" marR="68580" marT="0" marB="0"/>
                </a:tc>
                <a:tc>
                  <a:txBody>
                    <a:bodyPr/>
                    <a:lstStyle/>
                    <a:p>
                      <a:pPr algn="ctr">
                        <a:lnSpc>
                          <a:spcPct val="112000"/>
                        </a:lnSpc>
                        <a:spcBef>
                          <a:spcPts val="1000"/>
                        </a:spcBef>
                        <a:spcAft>
                          <a:spcPts val="0"/>
                        </a:spcAft>
                      </a:pPr>
                      <a:r>
                        <a:rPr lang="hu-HU" sz="1100" dirty="0">
                          <a:effectLst/>
                          <a:latin typeface="Times New Roman" charset="0"/>
                          <a:ea typeface="Calibri" charset="0"/>
                        </a:rPr>
                        <a:t>655 574,98</a:t>
                      </a:r>
                      <a:endParaRPr lang="en-US" sz="1200" dirty="0">
                        <a:effectLst/>
                        <a:latin typeface="Times New Roman" charset="0"/>
                        <a:ea typeface="Calibri" charset="0"/>
                      </a:endParaRPr>
                    </a:p>
                  </a:txBody>
                  <a:tcPr marL="68580" marR="68580" marT="0" marB="0"/>
                </a:tc>
                <a:extLst>
                  <a:ext uri="{0D108BD9-81ED-4DB2-BD59-A6C34878D82A}">
                    <a16:rowId xmlns:a16="http://schemas.microsoft.com/office/drawing/2014/main" xmlns="" val="10001"/>
                  </a:ext>
                </a:extLst>
              </a:tr>
            </a:tbl>
          </a:graphicData>
        </a:graphic>
      </p:graphicFrame>
      <p:sp>
        <p:nvSpPr>
          <p:cNvPr id="6" name="Rectangle 5"/>
          <p:cNvSpPr/>
          <p:nvPr/>
        </p:nvSpPr>
        <p:spPr>
          <a:xfrm>
            <a:off x="5830784" y="878911"/>
            <a:ext cx="5740729" cy="5909310"/>
          </a:xfrm>
          <a:prstGeom prst="rect">
            <a:avLst/>
          </a:prstGeom>
        </p:spPr>
        <p:txBody>
          <a:bodyPr wrap="square">
            <a:spAutoFit/>
          </a:bodyPr>
          <a:lstStyle/>
          <a:p>
            <a:pPr algn="just"/>
            <a:r>
              <a:rPr lang="hu-HU" dirty="0"/>
              <a:t>A közlekedés így, mint látható, önmagában viszonylag magas, </a:t>
            </a:r>
            <a:r>
              <a:rPr lang="hu-HU" b="1" dirty="0"/>
              <a:t>655 574,98 t CO2-t</a:t>
            </a:r>
            <a:r>
              <a:rPr lang="hu-HU" dirty="0"/>
              <a:t> kitevő kibocsátással rendelkezik. A statisztika alapján elmondható, hogy az országos átlag feletti megyei kibocsátás legnagyobb szeletét kb. hasonló arányban az egyéni és a teherszállítás adja. Az összetétel oka a fő logisztikai útvonalak és 3 autópálya jelenléte, melynek folyamán hatalmas átmenő forgalmat érzékelhetünk a fő közlekedési vonalakon. A prognózis így középtávon illeszkedik a gazdasági növekedési pályák megvalósulásához. Az export kapcsolatok erősödése, valamint a gazdaság fellendülése esetén az észak déli és kelet- nyugati forgalom növekedésére, így az ÜHG kibocsátás növekedésére számíthatunk, míg egy esetleges újabb recesszió visszafoghatja a forgalom bővülését.</a:t>
            </a:r>
          </a:p>
          <a:p>
            <a:pPr algn="just"/>
            <a:r>
              <a:rPr lang="hu-HU" dirty="0"/>
              <a:t>A prognózist a továbbiakban befolyásolja a megyei motorizáció szintje is, mely a KSH adatai alapján 2001 és 2015 között </a:t>
            </a:r>
            <a:r>
              <a:rPr lang="hu-HU" b="1" dirty="0"/>
              <a:t>7,82%-</a:t>
            </a:r>
            <a:r>
              <a:rPr lang="hu-HU" b="1" dirty="0" err="1"/>
              <a:t>al</a:t>
            </a:r>
            <a:r>
              <a:rPr lang="hu-HU" b="1" dirty="0"/>
              <a:t> </a:t>
            </a:r>
            <a:r>
              <a:rPr lang="hu-HU" dirty="0"/>
              <a:t>bővült a benzin üzemű személygépjárművek tekintetében, míg a diesel járművek száma több mint háromszorosára duzzadt, </a:t>
            </a:r>
            <a:r>
              <a:rPr lang="hu-HU" b="1" dirty="0"/>
              <a:t>10 734 db-ról, 39 039 darabra. </a:t>
            </a:r>
            <a:r>
              <a:rPr lang="hu-HU" dirty="0"/>
              <a:t>A benzinüzemű járművek darabszáma 2015-ben </a:t>
            </a:r>
            <a:r>
              <a:rPr lang="hu-HU" b="1" dirty="0"/>
              <a:t>100 223 db </a:t>
            </a:r>
            <a:r>
              <a:rPr lang="hu-HU" dirty="0"/>
              <a:t>volt.</a:t>
            </a:r>
          </a:p>
        </p:txBody>
      </p:sp>
      <p:sp>
        <p:nvSpPr>
          <p:cNvPr id="7" name="Triangle 6"/>
          <p:cNvSpPr/>
          <p:nvPr/>
        </p:nvSpPr>
        <p:spPr>
          <a:xfrm rot="5400000">
            <a:off x="11451883" y="119630"/>
            <a:ext cx="859747" cy="620487"/>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8" name="Straight Connector 7"/>
          <p:cNvCxnSpPr/>
          <p:nvPr/>
        </p:nvCxnSpPr>
        <p:spPr>
          <a:xfrm>
            <a:off x="11571513" y="859747"/>
            <a:ext cx="0" cy="584585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859747"/>
            <a:ext cx="1157151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aphicFrame>
        <p:nvGraphicFramePr>
          <p:cNvPr id="3" name="Table 2"/>
          <p:cNvGraphicFramePr>
            <a:graphicFrameLocks noGrp="1"/>
          </p:cNvGraphicFramePr>
          <p:nvPr>
            <p:extLst>
              <p:ext uri="{D42A27DB-BD31-4B8C-83A1-F6EECF244321}">
                <p14:modId xmlns:p14="http://schemas.microsoft.com/office/powerpoint/2010/main" val="1205115539"/>
              </p:ext>
            </p:extLst>
          </p:nvPr>
        </p:nvGraphicFramePr>
        <p:xfrm>
          <a:off x="838200" y="1099458"/>
          <a:ext cx="3786249" cy="3140031"/>
        </p:xfrm>
        <a:graphic>
          <a:graphicData uri="http://schemas.openxmlformats.org/drawingml/2006/table">
            <a:tbl>
              <a:tblPr firstRow="1" firstCol="1" bandRow="1">
                <a:tableStyleId>{93296810-A885-4BE3-A3E7-6D5BEEA58F35}</a:tableStyleId>
              </a:tblPr>
              <a:tblGrid>
                <a:gridCol w="2105154">
                  <a:extLst>
                    <a:ext uri="{9D8B030D-6E8A-4147-A177-3AD203B41FA5}">
                      <a16:colId xmlns:a16="http://schemas.microsoft.com/office/drawing/2014/main" xmlns="" val="20000"/>
                    </a:ext>
                  </a:extLst>
                </a:gridCol>
                <a:gridCol w="1681095">
                  <a:extLst>
                    <a:ext uri="{9D8B030D-6E8A-4147-A177-3AD203B41FA5}">
                      <a16:colId xmlns:a16="http://schemas.microsoft.com/office/drawing/2014/main" xmlns="" val="20001"/>
                    </a:ext>
                  </a:extLst>
                </a:gridCol>
              </a:tblGrid>
              <a:tr h="363010">
                <a:tc>
                  <a:txBody>
                    <a:bodyPr/>
                    <a:lstStyle/>
                    <a:p>
                      <a:pPr>
                        <a:spcAft>
                          <a:spcPts val="0"/>
                        </a:spcAft>
                      </a:pPr>
                      <a:r>
                        <a:rPr lang="en-US" sz="1000">
                          <a:effectLst/>
                        </a:rPr>
                        <a:t>Típus</a:t>
                      </a:r>
                      <a:endParaRPr lang="en-US" sz="1200">
                        <a:effectLst/>
                        <a:latin typeface="Times New Roman" charset="0"/>
                        <a:ea typeface="Calibri" charset="0"/>
                      </a:endParaRPr>
                    </a:p>
                  </a:txBody>
                  <a:tcPr marL="68580" marR="68580" marT="0" marB="0" anchor="b"/>
                </a:tc>
                <a:tc>
                  <a:txBody>
                    <a:bodyPr/>
                    <a:lstStyle/>
                    <a:p>
                      <a:pPr algn="r">
                        <a:spcAft>
                          <a:spcPts val="0"/>
                        </a:spcAft>
                      </a:pPr>
                      <a:r>
                        <a:rPr lang="en-US" sz="1000">
                          <a:effectLst/>
                        </a:rPr>
                        <a:t>Futásteljesítmény (járműkm/nap)</a:t>
                      </a:r>
                      <a:endParaRPr lang="en-US" sz="1200">
                        <a:effectLst/>
                        <a:latin typeface="Times New Roman" charset="0"/>
                        <a:ea typeface="Calibri" charset="0"/>
                      </a:endParaRPr>
                    </a:p>
                  </a:txBody>
                  <a:tcPr marL="68580" marR="68580" marT="0" marB="0" anchor="b"/>
                </a:tc>
                <a:extLst>
                  <a:ext uri="{0D108BD9-81ED-4DB2-BD59-A6C34878D82A}">
                    <a16:rowId xmlns:a16="http://schemas.microsoft.com/office/drawing/2014/main" xmlns="" val="10000"/>
                  </a:ext>
                </a:extLst>
              </a:tr>
              <a:tr h="196630">
                <a:tc>
                  <a:txBody>
                    <a:bodyPr/>
                    <a:lstStyle/>
                    <a:p>
                      <a:pPr>
                        <a:spcAft>
                          <a:spcPts val="0"/>
                        </a:spcAft>
                      </a:pPr>
                      <a:r>
                        <a:rPr lang="en-US" sz="1000">
                          <a:effectLst/>
                        </a:rPr>
                        <a:t>személygépkocsi</a:t>
                      </a:r>
                      <a:endParaRPr lang="en-US" sz="1200">
                        <a:effectLst/>
                        <a:latin typeface="Times New Roman" charset="0"/>
                        <a:ea typeface="Calibri" charset="0"/>
                      </a:endParaRPr>
                    </a:p>
                  </a:txBody>
                  <a:tcPr marL="68580" marR="68580" marT="0" marB="0" anchor="b"/>
                </a:tc>
                <a:tc>
                  <a:txBody>
                    <a:bodyPr/>
                    <a:lstStyle/>
                    <a:p>
                      <a:pPr algn="r">
                        <a:spcAft>
                          <a:spcPts val="0"/>
                        </a:spcAft>
                      </a:pPr>
                      <a:r>
                        <a:rPr lang="en-US" sz="1050">
                          <a:effectLst/>
                        </a:rPr>
                        <a:t>2 644 008</a:t>
                      </a:r>
                      <a:endParaRPr lang="en-US" sz="1200">
                        <a:effectLst/>
                        <a:latin typeface="Times New Roman" charset="0"/>
                        <a:ea typeface="Calibri" charset="0"/>
                      </a:endParaRPr>
                    </a:p>
                  </a:txBody>
                  <a:tcPr marL="68580" marR="68580" marT="0" marB="0"/>
                </a:tc>
                <a:extLst>
                  <a:ext uri="{0D108BD9-81ED-4DB2-BD59-A6C34878D82A}">
                    <a16:rowId xmlns:a16="http://schemas.microsoft.com/office/drawing/2014/main" xmlns="" val="10001"/>
                  </a:ext>
                </a:extLst>
              </a:tr>
              <a:tr h="196630">
                <a:tc>
                  <a:txBody>
                    <a:bodyPr/>
                    <a:lstStyle/>
                    <a:p>
                      <a:pPr>
                        <a:spcAft>
                          <a:spcPts val="0"/>
                        </a:spcAft>
                      </a:pPr>
                      <a:r>
                        <a:rPr lang="en-US" sz="1000">
                          <a:effectLst/>
                        </a:rPr>
                        <a:t>kistehergépkocsi</a:t>
                      </a:r>
                      <a:endParaRPr lang="en-US" sz="1200">
                        <a:effectLst/>
                        <a:latin typeface="Times New Roman" charset="0"/>
                        <a:ea typeface="Calibri" charset="0"/>
                      </a:endParaRPr>
                    </a:p>
                  </a:txBody>
                  <a:tcPr marL="68580" marR="68580" marT="0" marB="0" anchor="b"/>
                </a:tc>
                <a:tc>
                  <a:txBody>
                    <a:bodyPr/>
                    <a:lstStyle/>
                    <a:p>
                      <a:pPr algn="r">
                        <a:spcAft>
                          <a:spcPts val="0"/>
                        </a:spcAft>
                      </a:pPr>
                      <a:r>
                        <a:rPr lang="en-US" sz="1050">
                          <a:effectLst/>
                        </a:rPr>
                        <a:t>569 661</a:t>
                      </a:r>
                      <a:endParaRPr lang="en-US" sz="1200">
                        <a:effectLst/>
                        <a:latin typeface="Times New Roman" charset="0"/>
                        <a:ea typeface="Calibri" charset="0"/>
                      </a:endParaRPr>
                    </a:p>
                  </a:txBody>
                  <a:tcPr marL="68580" marR="68580" marT="0" marB="0"/>
                </a:tc>
                <a:extLst>
                  <a:ext uri="{0D108BD9-81ED-4DB2-BD59-A6C34878D82A}">
                    <a16:rowId xmlns:a16="http://schemas.microsoft.com/office/drawing/2014/main" xmlns="" val="10002"/>
                  </a:ext>
                </a:extLst>
              </a:tr>
              <a:tr h="196630">
                <a:tc>
                  <a:txBody>
                    <a:bodyPr/>
                    <a:lstStyle/>
                    <a:p>
                      <a:pPr>
                        <a:spcAft>
                          <a:spcPts val="0"/>
                        </a:spcAft>
                      </a:pPr>
                      <a:r>
                        <a:rPr lang="en-US" sz="1000">
                          <a:effectLst/>
                        </a:rPr>
                        <a:t>egyes autóbusz</a:t>
                      </a:r>
                      <a:endParaRPr lang="en-US" sz="1200">
                        <a:effectLst/>
                        <a:latin typeface="Times New Roman" charset="0"/>
                        <a:ea typeface="Calibri" charset="0"/>
                      </a:endParaRPr>
                    </a:p>
                  </a:txBody>
                  <a:tcPr marL="68580" marR="68580" marT="0" marB="0" anchor="b"/>
                </a:tc>
                <a:tc>
                  <a:txBody>
                    <a:bodyPr/>
                    <a:lstStyle/>
                    <a:p>
                      <a:pPr algn="r">
                        <a:spcAft>
                          <a:spcPts val="0"/>
                        </a:spcAft>
                      </a:pPr>
                      <a:r>
                        <a:rPr lang="en-US" sz="1050">
                          <a:effectLst/>
                        </a:rPr>
                        <a:t>181 936</a:t>
                      </a:r>
                      <a:endParaRPr lang="en-US" sz="1200">
                        <a:effectLst/>
                        <a:latin typeface="Times New Roman" charset="0"/>
                        <a:ea typeface="Calibri" charset="0"/>
                      </a:endParaRPr>
                    </a:p>
                  </a:txBody>
                  <a:tcPr marL="68580" marR="68580" marT="0" marB="0"/>
                </a:tc>
                <a:extLst>
                  <a:ext uri="{0D108BD9-81ED-4DB2-BD59-A6C34878D82A}">
                    <a16:rowId xmlns:a16="http://schemas.microsoft.com/office/drawing/2014/main" xmlns="" val="10003"/>
                  </a:ext>
                </a:extLst>
              </a:tr>
              <a:tr h="196630">
                <a:tc>
                  <a:txBody>
                    <a:bodyPr/>
                    <a:lstStyle/>
                    <a:p>
                      <a:pPr>
                        <a:spcAft>
                          <a:spcPts val="0"/>
                        </a:spcAft>
                      </a:pPr>
                      <a:r>
                        <a:rPr lang="en-US" sz="1000">
                          <a:effectLst/>
                        </a:rPr>
                        <a:t>csuklós autóbusz</a:t>
                      </a:r>
                      <a:endParaRPr lang="en-US" sz="1200">
                        <a:effectLst/>
                        <a:latin typeface="Times New Roman" charset="0"/>
                        <a:ea typeface="Calibri" charset="0"/>
                      </a:endParaRPr>
                    </a:p>
                  </a:txBody>
                  <a:tcPr marL="68580" marR="68580" marT="0" marB="0" anchor="b"/>
                </a:tc>
                <a:tc>
                  <a:txBody>
                    <a:bodyPr/>
                    <a:lstStyle/>
                    <a:p>
                      <a:pPr algn="r">
                        <a:spcAft>
                          <a:spcPts val="0"/>
                        </a:spcAft>
                      </a:pPr>
                      <a:r>
                        <a:rPr lang="en-US" sz="1050">
                          <a:effectLst/>
                        </a:rPr>
                        <a:t>17 282</a:t>
                      </a:r>
                      <a:endParaRPr lang="en-US" sz="1200">
                        <a:effectLst/>
                        <a:latin typeface="Times New Roman" charset="0"/>
                        <a:ea typeface="Calibri" charset="0"/>
                      </a:endParaRPr>
                    </a:p>
                  </a:txBody>
                  <a:tcPr marL="68580" marR="68580" marT="0" marB="0"/>
                </a:tc>
                <a:extLst>
                  <a:ext uri="{0D108BD9-81ED-4DB2-BD59-A6C34878D82A}">
                    <a16:rowId xmlns:a16="http://schemas.microsoft.com/office/drawing/2014/main" xmlns="" val="10004"/>
                  </a:ext>
                </a:extLst>
              </a:tr>
              <a:tr h="220831">
                <a:tc>
                  <a:txBody>
                    <a:bodyPr/>
                    <a:lstStyle/>
                    <a:p>
                      <a:pPr>
                        <a:spcAft>
                          <a:spcPts val="0"/>
                        </a:spcAft>
                      </a:pPr>
                      <a:r>
                        <a:rPr lang="en-US" sz="1000">
                          <a:effectLst/>
                        </a:rPr>
                        <a:t>közepes nehéz tgk.</a:t>
                      </a:r>
                      <a:endParaRPr lang="en-US" sz="1200">
                        <a:effectLst/>
                        <a:latin typeface="Times New Roman" charset="0"/>
                        <a:ea typeface="Calibri" charset="0"/>
                      </a:endParaRPr>
                    </a:p>
                  </a:txBody>
                  <a:tcPr marL="68580" marR="68580" marT="0" marB="0" anchor="b"/>
                </a:tc>
                <a:tc>
                  <a:txBody>
                    <a:bodyPr/>
                    <a:lstStyle/>
                    <a:p>
                      <a:pPr algn="r">
                        <a:spcAft>
                          <a:spcPts val="0"/>
                        </a:spcAft>
                      </a:pPr>
                      <a:r>
                        <a:rPr lang="en-US" sz="1050">
                          <a:effectLst/>
                        </a:rPr>
                        <a:t>136 172</a:t>
                      </a:r>
                      <a:endParaRPr lang="en-US" sz="1200">
                        <a:effectLst/>
                        <a:latin typeface="Times New Roman" charset="0"/>
                        <a:ea typeface="Calibri" charset="0"/>
                      </a:endParaRPr>
                    </a:p>
                  </a:txBody>
                  <a:tcPr marL="68580" marR="68580" marT="0" marB="0"/>
                </a:tc>
                <a:extLst>
                  <a:ext uri="{0D108BD9-81ED-4DB2-BD59-A6C34878D82A}">
                    <a16:rowId xmlns:a16="http://schemas.microsoft.com/office/drawing/2014/main" xmlns="" val="10005"/>
                  </a:ext>
                </a:extLst>
              </a:tr>
              <a:tr h="196630">
                <a:tc>
                  <a:txBody>
                    <a:bodyPr/>
                    <a:lstStyle/>
                    <a:p>
                      <a:pPr>
                        <a:spcAft>
                          <a:spcPts val="0"/>
                        </a:spcAft>
                      </a:pPr>
                      <a:r>
                        <a:rPr lang="en-US" sz="1000">
                          <a:effectLst/>
                        </a:rPr>
                        <a:t>nehéz tgk.</a:t>
                      </a:r>
                      <a:endParaRPr lang="en-US" sz="1200">
                        <a:effectLst/>
                        <a:latin typeface="Times New Roman" charset="0"/>
                        <a:ea typeface="Calibri" charset="0"/>
                      </a:endParaRPr>
                    </a:p>
                  </a:txBody>
                  <a:tcPr marL="68580" marR="68580" marT="0" marB="0" anchor="b"/>
                </a:tc>
                <a:tc>
                  <a:txBody>
                    <a:bodyPr/>
                    <a:lstStyle/>
                    <a:p>
                      <a:pPr algn="r">
                        <a:spcAft>
                          <a:spcPts val="0"/>
                        </a:spcAft>
                      </a:pPr>
                      <a:r>
                        <a:rPr lang="en-US" sz="1050">
                          <a:effectLst/>
                        </a:rPr>
                        <a:t>165 494</a:t>
                      </a:r>
                      <a:endParaRPr lang="en-US" sz="1200">
                        <a:effectLst/>
                        <a:latin typeface="Times New Roman" charset="0"/>
                        <a:ea typeface="Calibri" charset="0"/>
                      </a:endParaRPr>
                    </a:p>
                  </a:txBody>
                  <a:tcPr marL="68580" marR="68580" marT="0" marB="0"/>
                </a:tc>
                <a:extLst>
                  <a:ext uri="{0D108BD9-81ED-4DB2-BD59-A6C34878D82A}">
                    <a16:rowId xmlns:a16="http://schemas.microsoft.com/office/drawing/2014/main" xmlns="" val="10006"/>
                  </a:ext>
                </a:extLst>
              </a:tr>
              <a:tr h="196630">
                <a:tc>
                  <a:txBody>
                    <a:bodyPr/>
                    <a:lstStyle/>
                    <a:p>
                      <a:pPr>
                        <a:spcAft>
                          <a:spcPts val="0"/>
                        </a:spcAft>
                      </a:pPr>
                      <a:r>
                        <a:rPr lang="en-US" sz="1000">
                          <a:effectLst/>
                        </a:rPr>
                        <a:t>pótkocsis tgk.</a:t>
                      </a:r>
                      <a:endParaRPr lang="en-US" sz="1200">
                        <a:effectLst/>
                        <a:latin typeface="Times New Roman" charset="0"/>
                        <a:ea typeface="Calibri" charset="0"/>
                      </a:endParaRPr>
                    </a:p>
                  </a:txBody>
                  <a:tcPr marL="68580" marR="68580" marT="0" marB="0" anchor="b"/>
                </a:tc>
                <a:tc>
                  <a:txBody>
                    <a:bodyPr/>
                    <a:lstStyle/>
                    <a:p>
                      <a:pPr algn="r">
                        <a:spcAft>
                          <a:spcPts val="0"/>
                        </a:spcAft>
                      </a:pPr>
                      <a:r>
                        <a:rPr lang="en-US" sz="1050">
                          <a:effectLst/>
                        </a:rPr>
                        <a:t>130 590</a:t>
                      </a:r>
                      <a:endParaRPr lang="en-US" sz="1200">
                        <a:effectLst/>
                        <a:latin typeface="Times New Roman" charset="0"/>
                        <a:ea typeface="Calibri" charset="0"/>
                      </a:endParaRPr>
                    </a:p>
                  </a:txBody>
                  <a:tcPr marL="68580" marR="68580" marT="0" marB="0"/>
                </a:tc>
                <a:extLst>
                  <a:ext uri="{0D108BD9-81ED-4DB2-BD59-A6C34878D82A}">
                    <a16:rowId xmlns:a16="http://schemas.microsoft.com/office/drawing/2014/main" xmlns="" val="10007"/>
                  </a:ext>
                </a:extLst>
              </a:tr>
              <a:tr h="196630">
                <a:tc>
                  <a:txBody>
                    <a:bodyPr/>
                    <a:lstStyle/>
                    <a:p>
                      <a:pPr>
                        <a:spcAft>
                          <a:spcPts val="0"/>
                        </a:spcAft>
                      </a:pPr>
                      <a:r>
                        <a:rPr lang="en-US" sz="1000">
                          <a:effectLst/>
                        </a:rPr>
                        <a:t>nyerges tgk.</a:t>
                      </a:r>
                      <a:endParaRPr lang="en-US" sz="1200">
                        <a:effectLst/>
                        <a:latin typeface="Times New Roman" charset="0"/>
                        <a:ea typeface="Calibri" charset="0"/>
                      </a:endParaRPr>
                    </a:p>
                  </a:txBody>
                  <a:tcPr marL="68580" marR="68580" marT="0" marB="0" anchor="b"/>
                </a:tc>
                <a:tc>
                  <a:txBody>
                    <a:bodyPr/>
                    <a:lstStyle/>
                    <a:p>
                      <a:pPr algn="r">
                        <a:spcAft>
                          <a:spcPts val="0"/>
                        </a:spcAft>
                      </a:pPr>
                      <a:r>
                        <a:rPr lang="en-US" sz="1050">
                          <a:effectLst/>
                        </a:rPr>
                        <a:t>446 219</a:t>
                      </a:r>
                      <a:endParaRPr lang="en-US" sz="1200">
                        <a:effectLst/>
                        <a:latin typeface="Times New Roman" charset="0"/>
                        <a:ea typeface="Calibri" charset="0"/>
                      </a:endParaRPr>
                    </a:p>
                  </a:txBody>
                  <a:tcPr marL="68580" marR="68580" marT="0" marB="0"/>
                </a:tc>
                <a:extLst>
                  <a:ext uri="{0D108BD9-81ED-4DB2-BD59-A6C34878D82A}">
                    <a16:rowId xmlns:a16="http://schemas.microsoft.com/office/drawing/2014/main" xmlns="" val="10008"/>
                  </a:ext>
                </a:extLst>
              </a:tr>
              <a:tr h="196630">
                <a:tc>
                  <a:txBody>
                    <a:bodyPr/>
                    <a:lstStyle/>
                    <a:p>
                      <a:pPr>
                        <a:spcAft>
                          <a:spcPts val="0"/>
                        </a:spcAft>
                      </a:pPr>
                      <a:r>
                        <a:rPr lang="en-US" sz="1000">
                          <a:effectLst/>
                        </a:rPr>
                        <a:t>speciális</a:t>
                      </a:r>
                      <a:endParaRPr lang="en-US" sz="1200">
                        <a:effectLst/>
                        <a:latin typeface="Times New Roman" charset="0"/>
                        <a:ea typeface="Calibri" charset="0"/>
                      </a:endParaRPr>
                    </a:p>
                  </a:txBody>
                  <a:tcPr marL="68580" marR="68580" marT="0" marB="0" anchor="b"/>
                </a:tc>
                <a:tc>
                  <a:txBody>
                    <a:bodyPr/>
                    <a:lstStyle/>
                    <a:p>
                      <a:pPr algn="r">
                        <a:spcAft>
                          <a:spcPts val="0"/>
                        </a:spcAft>
                      </a:pPr>
                      <a:r>
                        <a:rPr lang="en-US" sz="1050">
                          <a:effectLst/>
                        </a:rPr>
                        <a:t>3 914</a:t>
                      </a:r>
                      <a:endParaRPr lang="en-US" sz="1200">
                        <a:effectLst/>
                        <a:latin typeface="Times New Roman" charset="0"/>
                        <a:ea typeface="Calibri" charset="0"/>
                      </a:endParaRPr>
                    </a:p>
                  </a:txBody>
                  <a:tcPr marL="68580" marR="68580" marT="0" marB="0"/>
                </a:tc>
                <a:extLst>
                  <a:ext uri="{0D108BD9-81ED-4DB2-BD59-A6C34878D82A}">
                    <a16:rowId xmlns:a16="http://schemas.microsoft.com/office/drawing/2014/main" xmlns="" val="10009"/>
                  </a:ext>
                </a:extLst>
              </a:tr>
              <a:tr h="196630">
                <a:tc>
                  <a:txBody>
                    <a:bodyPr/>
                    <a:lstStyle/>
                    <a:p>
                      <a:pPr>
                        <a:spcAft>
                          <a:spcPts val="0"/>
                        </a:spcAft>
                      </a:pPr>
                      <a:r>
                        <a:rPr lang="en-US" sz="1000">
                          <a:effectLst/>
                        </a:rPr>
                        <a:t>motorkerékpár</a:t>
                      </a:r>
                      <a:endParaRPr lang="en-US" sz="1200">
                        <a:effectLst/>
                        <a:latin typeface="Times New Roman" charset="0"/>
                        <a:ea typeface="Calibri" charset="0"/>
                      </a:endParaRPr>
                    </a:p>
                  </a:txBody>
                  <a:tcPr marL="68580" marR="68580" marT="0" marB="0" anchor="b"/>
                </a:tc>
                <a:tc>
                  <a:txBody>
                    <a:bodyPr/>
                    <a:lstStyle/>
                    <a:p>
                      <a:pPr algn="r">
                        <a:spcAft>
                          <a:spcPts val="0"/>
                        </a:spcAft>
                      </a:pPr>
                      <a:r>
                        <a:rPr lang="en-US" sz="1050">
                          <a:effectLst/>
                        </a:rPr>
                        <a:t>37 046</a:t>
                      </a:r>
                      <a:endParaRPr lang="en-US" sz="1200">
                        <a:effectLst/>
                        <a:latin typeface="Times New Roman" charset="0"/>
                        <a:ea typeface="Calibri" charset="0"/>
                      </a:endParaRPr>
                    </a:p>
                  </a:txBody>
                  <a:tcPr marL="68580" marR="68580" marT="0" marB="0"/>
                </a:tc>
                <a:extLst>
                  <a:ext uri="{0D108BD9-81ED-4DB2-BD59-A6C34878D82A}">
                    <a16:rowId xmlns:a16="http://schemas.microsoft.com/office/drawing/2014/main" xmlns="" val="10010"/>
                  </a:ext>
                </a:extLst>
              </a:tr>
              <a:tr h="196630">
                <a:tc>
                  <a:txBody>
                    <a:bodyPr/>
                    <a:lstStyle/>
                    <a:p>
                      <a:pPr>
                        <a:spcAft>
                          <a:spcPts val="0"/>
                        </a:spcAft>
                      </a:pPr>
                      <a:r>
                        <a:rPr lang="en-US" sz="1000">
                          <a:effectLst/>
                        </a:rPr>
                        <a:t>lassú jármű</a:t>
                      </a:r>
                      <a:endParaRPr lang="en-US" sz="1200">
                        <a:effectLst/>
                        <a:latin typeface="Times New Roman" charset="0"/>
                        <a:ea typeface="Calibri" charset="0"/>
                      </a:endParaRPr>
                    </a:p>
                  </a:txBody>
                  <a:tcPr marL="68580" marR="68580" marT="0" marB="0" anchor="b"/>
                </a:tc>
                <a:tc>
                  <a:txBody>
                    <a:bodyPr/>
                    <a:lstStyle/>
                    <a:p>
                      <a:pPr algn="r">
                        <a:spcAft>
                          <a:spcPts val="0"/>
                        </a:spcAft>
                      </a:pPr>
                      <a:r>
                        <a:rPr lang="en-US" sz="1050">
                          <a:effectLst/>
                        </a:rPr>
                        <a:t>48 044</a:t>
                      </a:r>
                      <a:endParaRPr lang="en-US" sz="1200">
                        <a:effectLst/>
                        <a:latin typeface="Times New Roman" charset="0"/>
                        <a:ea typeface="Calibri" charset="0"/>
                      </a:endParaRPr>
                    </a:p>
                  </a:txBody>
                  <a:tcPr marL="68580" marR="68580" marT="0" marB="0"/>
                </a:tc>
                <a:extLst>
                  <a:ext uri="{0D108BD9-81ED-4DB2-BD59-A6C34878D82A}">
                    <a16:rowId xmlns:a16="http://schemas.microsoft.com/office/drawing/2014/main" xmlns="" val="10011"/>
                  </a:ext>
                </a:extLst>
              </a:tr>
              <a:tr h="196630">
                <a:tc>
                  <a:txBody>
                    <a:bodyPr/>
                    <a:lstStyle/>
                    <a:p>
                      <a:pPr>
                        <a:spcAft>
                          <a:spcPts val="0"/>
                        </a:spcAft>
                      </a:pPr>
                      <a:r>
                        <a:rPr lang="en-US" sz="1000">
                          <a:effectLst/>
                        </a:rPr>
                        <a:t>autóbusz összesen</a:t>
                      </a:r>
                      <a:endParaRPr lang="en-US" sz="1200">
                        <a:effectLst/>
                        <a:latin typeface="Times New Roman" charset="0"/>
                        <a:ea typeface="Calibri" charset="0"/>
                      </a:endParaRPr>
                    </a:p>
                  </a:txBody>
                  <a:tcPr marL="68580" marR="68580" marT="0" marB="0" anchor="b"/>
                </a:tc>
                <a:tc>
                  <a:txBody>
                    <a:bodyPr/>
                    <a:lstStyle/>
                    <a:p>
                      <a:pPr algn="r">
                        <a:spcAft>
                          <a:spcPts val="0"/>
                        </a:spcAft>
                      </a:pPr>
                      <a:r>
                        <a:rPr lang="en-US" sz="1050">
                          <a:effectLst/>
                        </a:rPr>
                        <a:t>199218</a:t>
                      </a:r>
                      <a:endParaRPr lang="en-US" sz="1200">
                        <a:effectLst/>
                        <a:latin typeface="Times New Roman" charset="0"/>
                        <a:ea typeface="Calibri" charset="0"/>
                      </a:endParaRPr>
                    </a:p>
                  </a:txBody>
                  <a:tcPr marL="68580" marR="68580" marT="0" marB="0"/>
                </a:tc>
                <a:extLst>
                  <a:ext uri="{0D108BD9-81ED-4DB2-BD59-A6C34878D82A}">
                    <a16:rowId xmlns:a16="http://schemas.microsoft.com/office/drawing/2014/main" xmlns="" val="10012"/>
                  </a:ext>
                </a:extLst>
              </a:tr>
              <a:tr h="196630">
                <a:tc>
                  <a:txBody>
                    <a:bodyPr/>
                    <a:lstStyle/>
                    <a:p>
                      <a:pPr>
                        <a:spcAft>
                          <a:spcPts val="0"/>
                        </a:spcAft>
                      </a:pPr>
                      <a:r>
                        <a:rPr lang="en-US" sz="1000">
                          <a:effectLst/>
                        </a:rPr>
                        <a:t>tehergépkocsik összesen</a:t>
                      </a:r>
                      <a:endParaRPr lang="en-US" sz="1200">
                        <a:effectLst/>
                        <a:latin typeface="Times New Roman" charset="0"/>
                        <a:ea typeface="Calibri" charset="0"/>
                      </a:endParaRPr>
                    </a:p>
                  </a:txBody>
                  <a:tcPr marL="68580" marR="68580" marT="0" marB="0" anchor="b"/>
                </a:tc>
                <a:tc>
                  <a:txBody>
                    <a:bodyPr/>
                    <a:lstStyle/>
                    <a:p>
                      <a:pPr algn="r">
                        <a:spcAft>
                          <a:spcPts val="0"/>
                        </a:spcAft>
                      </a:pPr>
                      <a:r>
                        <a:rPr lang="en-US" sz="1050">
                          <a:effectLst/>
                        </a:rPr>
                        <a:t>353624</a:t>
                      </a:r>
                      <a:endParaRPr lang="en-US" sz="1200">
                        <a:effectLst/>
                        <a:latin typeface="Times New Roman" charset="0"/>
                        <a:ea typeface="Calibri" charset="0"/>
                      </a:endParaRPr>
                    </a:p>
                  </a:txBody>
                  <a:tcPr marL="68580" marR="68580" marT="0" marB="0"/>
                </a:tc>
                <a:extLst>
                  <a:ext uri="{0D108BD9-81ED-4DB2-BD59-A6C34878D82A}">
                    <a16:rowId xmlns:a16="http://schemas.microsoft.com/office/drawing/2014/main" xmlns="" val="10013"/>
                  </a:ext>
                </a:extLst>
              </a:tr>
              <a:tr h="196630">
                <a:tc>
                  <a:txBody>
                    <a:bodyPr/>
                    <a:lstStyle/>
                    <a:p>
                      <a:pPr>
                        <a:spcAft>
                          <a:spcPts val="0"/>
                        </a:spcAft>
                      </a:pPr>
                      <a:r>
                        <a:rPr lang="en-US" sz="1000">
                          <a:effectLst/>
                        </a:rPr>
                        <a:t>szerelvények összesen</a:t>
                      </a:r>
                      <a:endParaRPr lang="en-US" sz="1200">
                        <a:effectLst/>
                        <a:latin typeface="Times New Roman" charset="0"/>
                        <a:ea typeface="Calibri" charset="0"/>
                      </a:endParaRPr>
                    </a:p>
                  </a:txBody>
                  <a:tcPr marL="68580" marR="68580" marT="0" marB="0" anchor="b"/>
                </a:tc>
                <a:tc>
                  <a:txBody>
                    <a:bodyPr/>
                    <a:lstStyle/>
                    <a:p>
                      <a:pPr algn="r">
                        <a:spcAft>
                          <a:spcPts val="0"/>
                        </a:spcAft>
                      </a:pPr>
                      <a:r>
                        <a:rPr lang="en-US" sz="1050" dirty="0">
                          <a:effectLst/>
                        </a:rPr>
                        <a:t>576809</a:t>
                      </a:r>
                      <a:endParaRPr lang="en-US" sz="1200" dirty="0">
                        <a:effectLst/>
                        <a:latin typeface="Times New Roman" charset="0"/>
                        <a:ea typeface="Calibri" charset="0"/>
                      </a:endParaRPr>
                    </a:p>
                  </a:txBody>
                  <a:tcPr marL="68580" marR="68580" marT="0" marB="0"/>
                </a:tc>
                <a:extLst>
                  <a:ext uri="{0D108BD9-81ED-4DB2-BD59-A6C34878D82A}">
                    <a16:rowId xmlns:a16="http://schemas.microsoft.com/office/drawing/2014/main" xmlns="" val="10014"/>
                  </a:ext>
                </a:extLst>
              </a:tr>
            </a:tbl>
          </a:graphicData>
        </a:graphic>
      </p:graphicFrame>
    </p:spTree>
    <p:extLst>
      <p:ext uri="{BB962C8B-B14F-4D97-AF65-F5344CB8AC3E}">
        <p14:creationId xmlns:p14="http://schemas.microsoft.com/office/powerpoint/2010/main" val="521930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1571513" y="859747"/>
            <a:ext cx="0" cy="584585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66057" y="17036"/>
            <a:ext cx="5856514" cy="843189"/>
          </a:xfrm>
        </p:spPr>
        <p:txBody>
          <a:bodyPr>
            <a:normAutofit fontScale="90000"/>
          </a:bodyPr>
          <a:lstStyle/>
          <a:p>
            <a:r>
              <a:rPr lang="hu-HU" dirty="0" err="1" smtClean="0"/>
              <a:t>Mitigáció</a:t>
            </a:r>
            <a:r>
              <a:rPr lang="hu-HU" dirty="0" smtClean="0"/>
              <a:t> - </a:t>
            </a:r>
            <a:r>
              <a:rPr lang="hu-HU" dirty="0"/>
              <a:t>Mezőgazdaság</a:t>
            </a:r>
          </a:p>
        </p:txBody>
      </p:sp>
      <p:sp>
        <p:nvSpPr>
          <p:cNvPr id="6" name="Rectangle 5"/>
          <p:cNvSpPr/>
          <p:nvPr/>
        </p:nvSpPr>
        <p:spPr>
          <a:xfrm>
            <a:off x="566057" y="1225689"/>
            <a:ext cx="5535386" cy="5355312"/>
          </a:xfrm>
          <a:prstGeom prst="rect">
            <a:avLst/>
          </a:prstGeom>
        </p:spPr>
        <p:txBody>
          <a:bodyPr wrap="square">
            <a:spAutoFit/>
          </a:bodyPr>
          <a:lstStyle/>
          <a:p>
            <a:r>
              <a:rPr lang="hu-HU" b="1" dirty="0"/>
              <a:t>Elemzés, prognózis: </a:t>
            </a:r>
            <a:endParaRPr lang="en-US" dirty="0"/>
          </a:p>
          <a:p>
            <a:pPr algn="just"/>
            <a:r>
              <a:rPr lang="hu-HU" dirty="0"/>
              <a:t>A mezőgazdasági ÜHG kibocsátás esetében megállapítható, hogy a kibocsátás túlnyomó része, </a:t>
            </a:r>
            <a:r>
              <a:rPr lang="hu-HU" b="1" dirty="0"/>
              <a:t>78 617 t CO2e</a:t>
            </a:r>
            <a:r>
              <a:rPr lang="hu-HU" dirty="0"/>
              <a:t> a kérődzők táplálkozási szokásaihoz kötődik, ezáltal csak a mezőgazdasági haszon egyértelmű csökkenésével korlátozható (kevesebb állat), mely nem szolgálja sem a fenntartható fejlődést, s nem is ésszerű lépés. A hígtrágya emisszió szintén az állattartás járulékos kibocsátása, </a:t>
            </a:r>
            <a:r>
              <a:rPr lang="hu-HU" b="1" dirty="0"/>
              <a:t>17 992,94 t CO2e</a:t>
            </a:r>
            <a:r>
              <a:rPr lang="hu-HU" dirty="0"/>
              <a:t>-t tesz ki összesen. Ezek alapján megállapítható, hogy a mezőgazdaság tekintetében csak a rendelkezésre álló területek ésszerű trágyázásával takarítható meg a CO2 egyenértékes kibocsátás egy része. A fenti vizsgálat alapján az is kijelenthető kijelenthető, hogy a megyei klímastratégia esetében a mezőgazdaság kibocsátásának csökkentése nem jelent elsődleges fókuszpontot, az itt keletkező üvegházhatású gáz kibocsátás elenyésző mennyiségét adja a megyei teljes emissziónak.</a:t>
            </a:r>
            <a:endParaRPr lang="en-US" dirty="0"/>
          </a:p>
          <a:p>
            <a:endParaRPr lang="hu-HU" dirty="0"/>
          </a:p>
        </p:txBody>
      </p:sp>
      <p:sp>
        <p:nvSpPr>
          <p:cNvPr id="7" name="Triangle 6"/>
          <p:cNvSpPr/>
          <p:nvPr/>
        </p:nvSpPr>
        <p:spPr>
          <a:xfrm rot="5400000">
            <a:off x="11451883" y="119630"/>
            <a:ext cx="859747" cy="620487"/>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9" name="Straight Connector 8"/>
          <p:cNvCxnSpPr/>
          <p:nvPr/>
        </p:nvCxnSpPr>
        <p:spPr>
          <a:xfrm>
            <a:off x="0" y="859747"/>
            <a:ext cx="1157151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aphicFrame>
        <p:nvGraphicFramePr>
          <p:cNvPr id="10" name="Chart 9"/>
          <p:cNvGraphicFramePr>
            <a:graphicFrameLocks/>
          </p:cNvGraphicFramePr>
          <p:nvPr>
            <p:extLst>
              <p:ext uri="{D42A27DB-BD31-4B8C-83A1-F6EECF244321}">
                <p14:modId xmlns:p14="http://schemas.microsoft.com/office/powerpoint/2010/main" val="204326375"/>
              </p:ext>
            </p:extLst>
          </p:nvPr>
        </p:nvGraphicFramePr>
        <p:xfrm>
          <a:off x="6379026" y="1225689"/>
          <a:ext cx="5053693" cy="33344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33125841"/>
              </p:ext>
            </p:extLst>
          </p:nvPr>
        </p:nvGraphicFramePr>
        <p:xfrm>
          <a:off x="5939516" y="4925589"/>
          <a:ext cx="5562600" cy="1689928"/>
        </p:xfrm>
        <a:graphic>
          <a:graphicData uri="http://schemas.openxmlformats.org/drawingml/2006/table">
            <a:tbl>
              <a:tblPr firstRow="1" firstCol="1" bandRow="1">
                <a:tableStyleId>{93296810-A885-4BE3-A3E7-6D5BEEA58F35}</a:tableStyleId>
              </a:tblPr>
              <a:tblGrid>
                <a:gridCol w="1390650">
                  <a:extLst>
                    <a:ext uri="{9D8B030D-6E8A-4147-A177-3AD203B41FA5}">
                      <a16:colId xmlns:a16="http://schemas.microsoft.com/office/drawing/2014/main" xmlns="" val="20000"/>
                    </a:ext>
                  </a:extLst>
                </a:gridCol>
                <a:gridCol w="1390650">
                  <a:extLst>
                    <a:ext uri="{9D8B030D-6E8A-4147-A177-3AD203B41FA5}">
                      <a16:colId xmlns:a16="http://schemas.microsoft.com/office/drawing/2014/main" xmlns="" val="20001"/>
                    </a:ext>
                  </a:extLst>
                </a:gridCol>
                <a:gridCol w="1390650">
                  <a:extLst>
                    <a:ext uri="{9D8B030D-6E8A-4147-A177-3AD203B41FA5}">
                      <a16:colId xmlns:a16="http://schemas.microsoft.com/office/drawing/2014/main" xmlns="" val="20002"/>
                    </a:ext>
                  </a:extLst>
                </a:gridCol>
                <a:gridCol w="1390650">
                  <a:extLst>
                    <a:ext uri="{9D8B030D-6E8A-4147-A177-3AD203B41FA5}">
                      <a16:colId xmlns:a16="http://schemas.microsoft.com/office/drawing/2014/main" xmlns="" val="20003"/>
                    </a:ext>
                  </a:extLst>
                </a:gridCol>
              </a:tblGrid>
              <a:tr h="0">
                <a:tc>
                  <a:txBody>
                    <a:bodyPr/>
                    <a:lstStyle/>
                    <a:p>
                      <a:pPr algn="ctr">
                        <a:lnSpc>
                          <a:spcPct val="112000"/>
                        </a:lnSpc>
                        <a:spcBef>
                          <a:spcPts val="1000"/>
                        </a:spcBef>
                        <a:spcAft>
                          <a:spcPts val="0"/>
                        </a:spcAft>
                      </a:pPr>
                      <a:r>
                        <a:rPr lang="hu-HU" sz="1100">
                          <a:effectLst/>
                        </a:rPr>
                        <a:t>Állat</a:t>
                      </a:r>
                      <a:endParaRPr lang="en-US" sz="1200">
                        <a:effectLst/>
                        <a:latin typeface="Times New Roman" charset="0"/>
                        <a:ea typeface="Calibri" charset="0"/>
                      </a:endParaRPr>
                    </a:p>
                  </a:txBody>
                  <a:tcPr marL="68580" marR="68580" marT="0" marB="0"/>
                </a:tc>
                <a:tc>
                  <a:txBody>
                    <a:bodyPr/>
                    <a:lstStyle/>
                    <a:p>
                      <a:pPr algn="ctr">
                        <a:lnSpc>
                          <a:spcPct val="112000"/>
                        </a:lnSpc>
                        <a:spcBef>
                          <a:spcPts val="1000"/>
                        </a:spcBef>
                        <a:spcAft>
                          <a:spcPts val="0"/>
                        </a:spcAft>
                      </a:pPr>
                      <a:r>
                        <a:rPr lang="hu-HU" sz="1100">
                          <a:effectLst/>
                        </a:rPr>
                        <a:t>Metán (t CO2e)</a:t>
                      </a:r>
                      <a:endParaRPr lang="en-US" sz="1200">
                        <a:effectLst/>
                        <a:latin typeface="Times New Roman" charset="0"/>
                        <a:ea typeface="Calibri" charset="0"/>
                      </a:endParaRPr>
                    </a:p>
                  </a:txBody>
                  <a:tcPr marL="68580" marR="68580" marT="0" marB="0"/>
                </a:tc>
                <a:tc>
                  <a:txBody>
                    <a:bodyPr/>
                    <a:lstStyle/>
                    <a:p>
                      <a:pPr algn="ctr">
                        <a:lnSpc>
                          <a:spcPct val="112000"/>
                        </a:lnSpc>
                        <a:spcBef>
                          <a:spcPts val="1000"/>
                        </a:spcBef>
                        <a:spcAft>
                          <a:spcPts val="0"/>
                        </a:spcAft>
                      </a:pPr>
                      <a:r>
                        <a:rPr lang="hu-HU" sz="1100">
                          <a:effectLst/>
                        </a:rPr>
                        <a:t>N2O (t CO2e)</a:t>
                      </a:r>
                      <a:endParaRPr lang="en-US" sz="1200">
                        <a:effectLst/>
                        <a:latin typeface="Times New Roman" charset="0"/>
                        <a:ea typeface="Calibri" charset="0"/>
                      </a:endParaRPr>
                    </a:p>
                  </a:txBody>
                  <a:tcPr marL="68580" marR="68580" marT="0" marB="0"/>
                </a:tc>
                <a:tc>
                  <a:txBody>
                    <a:bodyPr/>
                    <a:lstStyle/>
                    <a:p>
                      <a:pPr algn="ctr">
                        <a:lnSpc>
                          <a:spcPct val="112000"/>
                        </a:lnSpc>
                        <a:spcBef>
                          <a:spcPts val="1000"/>
                        </a:spcBef>
                        <a:spcAft>
                          <a:spcPts val="0"/>
                        </a:spcAft>
                      </a:pPr>
                      <a:r>
                        <a:rPr lang="hu-HU" sz="1100">
                          <a:effectLst/>
                        </a:rPr>
                        <a:t>CO2 egyenértékes összesen</a:t>
                      </a:r>
                      <a:endParaRPr lang="en-US" sz="1200">
                        <a:effectLst/>
                        <a:latin typeface="Times New Roman" charset="0"/>
                        <a:ea typeface="Calibri" charset="0"/>
                      </a:endParaRPr>
                    </a:p>
                  </a:txBody>
                  <a:tcPr marL="68580" marR="68580" marT="0" marB="0"/>
                </a:tc>
                <a:extLst>
                  <a:ext uri="{0D108BD9-81ED-4DB2-BD59-A6C34878D82A}">
                    <a16:rowId xmlns:a16="http://schemas.microsoft.com/office/drawing/2014/main" xmlns="" val="10000"/>
                  </a:ext>
                </a:extLst>
              </a:tr>
              <a:tr h="0">
                <a:tc>
                  <a:txBody>
                    <a:bodyPr/>
                    <a:lstStyle/>
                    <a:p>
                      <a:pPr algn="just">
                        <a:lnSpc>
                          <a:spcPct val="112000"/>
                        </a:lnSpc>
                        <a:spcBef>
                          <a:spcPts val="1000"/>
                        </a:spcBef>
                        <a:spcAft>
                          <a:spcPts val="0"/>
                        </a:spcAft>
                      </a:pPr>
                      <a:r>
                        <a:rPr lang="hu-HU" sz="1100">
                          <a:effectLst/>
                        </a:rPr>
                        <a:t>Összes szarvasmarha*</a:t>
                      </a:r>
                      <a:endParaRPr lang="en-US" sz="1200">
                        <a:effectLst/>
                        <a:latin typeface="Times New Roman" charset="0"/>
                        <a:ea typeface="Calibri" charset="0"/>
                      </a:endParaRPr>
                    </a:p>
                  </a:txBody>
                  <a:tcPr marL="68580" marR="68580" marT="0" marB="0"/>
                </a:tc>
                <a:tc>
                  <a:txBody>
                    <a:bodyPr/>
                    <a:lstStyle/>
                    <a:p>
                      <a:pPr algn="ctr">
                        <a:spcAft>
                          <a:spcPts val="0"/>
                        </a:spcAft>
                      </a:pPr>
                      <a:r>
                        <a:rPr lang="en-US" sz="1100">
                          <a:effectLst/>
                        </a:rPr>
                        <a:t>16 623,76</a:t>
                      </a:r>
                      <a:endParaRPr lang="en-US" sz="1200">
                        <a:effectLst/>
                        <a:latin typeface="Times New Roman" charset="0"/>
                        <a:ea typeface="Calibri" charset="0"/>
                      </a:endParaRPr>
                    </a:p>
                  </a:txBody>
                  <a:tcPr marL="68580" marR="68580" marT="0" marB="0" anchor="ctr"/>
                </a:tc>
                <a:tc>
                  <a:txBody>
                    <a:bodyPr/>
                    <a:lstStyle/>
                    <a:p>
                      <a:pPr algn="ctr">
                        <a:spcAft>
                          <a:spcPts val="0"/>
                        </a:spcAft>
                      </a:pPr>
                      <a:r>
                        <a:rPr lang="en-US" sz="1100">
                          <a:effectLst/>
                        </a:rPr>
                        <a:t>9 809,14</a:t>
                      </a:r>
                      <a:endParaRPr lang="en-US" sz="1200">
                        <a:effectLst/>
                        <a:latin typeface="Times New Roman" charset="0"/>
                        <a:ea typeface="Calibri" charset="0"/>
                      </a:endParaRPr>
                    </a:p>
                  </a:txBody>
                  <a:tcPr marL="68580" marR="68580" marT="0" marB="0" anchor="ctr"/>
                </a:tc>
                <a:tc>
                  <a:txBody>
                    <a:bodyPr/>
                    <a:lstStyle/>
                    <a:p>
                      <a:pPr algn="ctr">
                        <a:lnSpc>
                          <a:spcPct val="112000"/>
                        </a:lnSpc>
                        <a:spcBef>
                          <a:spcPts val="1000"/>
                        </a:spcBef>
                        <a:spcAft>
                          <a:spcPts val="0"/>
                        </a:spcAft>
                      </a:pPr>
                      <a:r>
                        <a:rPr lang="en-US" sz="1100">
                          <a:effectLst/>
                        </a:rPr>
                        <a:t>26 432,90</a:t>
                      </a:r>
                      <a:endParaRPr lang="en-US" sz="1200">
                        <a:effectLst/>
                        <a:latin typeface="Times New Roman" charset="0"/>
                        <a:ea typeface="Calibri" charset="0"/>
                      </a:endParaRPr>
                    </a:p>
                  </a:txBody>
                  <a:tcPr marL="68580" marR="68580" marT="0" marB="0" anchor="ctr"/>
                </a:tc>
                <a:extLst>
                  <a:ext uri="{0D108BD9-81ED-4DB2-BD59-A6C34878D82A}">
                    <a16:rowId xmlns:a16="http://schemas.microsoft.com/office/drawing/2014/main" xmlns="" val="10001"/>
                  </a:ext>
                </a:extLst>
              </a:tr>
              <a:tr h="0">
                <a:tc>
                  <a:txBody>
                    <a:bodyPr/>
                    <a:lstStyle/>
                    <a:p>
                      <a:pPr marL="457200" algn="just">
                        <a:lnSpc>
                          <a:spcPct val="112000"/>
                        </a:lnSpc>
                        <a:spcBef>
                          <a:spcPts val="1000"/>
                        </a:spcBef>
                        <a:spcAft>
                          <a:spcPts val="0"/>
                        </a:spcAft>
                      </a:pPr>
                      <a:r>
                        <a:rPr lang="hu-HU" sz="1100">
                          <a:effectLst/>
                        </a:rPr>
                        <a:t>Tehén</a:t>
                      </a:r>
                      <a:endParaRPr lang="en-US" sz="1200">
                        <a:effectLst/>
                        <a:latin typeface="Times New Roman" charset="0"/>
                        <a:ea typeface="Calibri" charset="0"/>
                      </a:endParaRPr>
                    </a:p>
                  </a:txBody>
                  <a:tcPr marL="68580" marR="68580" marT="0" marB="0"/>
                </a:tc>
                <a:tc>
                  <a:txBody>
                    <a:bodyPr/>
                    <a:lstStyle/>
                    <a:p>
                      <a:pPr algn="ctr">
                        <a:spcAft>
                          <a:spcPts val="0"/>
                        </a:spcAft>
                      </a:pPr>
                      <a:r>
                        <a:rPr lang="en-US" sz="1100">
                          <a:effectLst/>
                        </a:rPr>
                        <a:t>12 484,91</a:t>
                      </a:r>
                      <a:endParaRPr lang="en-US" sz="1200">
                        <a:effectLst/>
                        <a:latin typeface="Times New Roman" charset="0"/>
                        <a:ea typeface="Calibri" charset="0"/>
                      </a:endParaRPr>
                    </a:p>
                  </a:txBody>
                  <a:tcPr marL="68580" marR="68580" marT="0" marB="0" anchor="ctr"/>
                </a:tc>
                <a:tc>
                  <a:txBody>
                    <a:bodyPr/>
                    <a:lstStyle/>
                    <a:p>
                      <a:pPr algn="ctr">
                        <a:spcAft>
                          <a:spcPts val="0"/>
                        </a:spcAft>
                      </a:pPr>
                      <a:r>
                        <a:rPr lang="en-US" sz="1100">
                          <a:effectLst/>
                        </a:rPr>
                        <a:t>6 543,70</a:t>
                      </a:r>
                      <a:endParaRPr lang="en-US" sz="1200">
                        <a:effectLst/>
                        <a:latin typeface="Times New Roman" charset="0"/>
                        <a:ea typeface="Calibri" charset="0"/>
                      </a:endParaRPr>
                    </a:p>
                  </a:txBody>
                  <a:tcPr marL="68580" marR="68580" marT="0" marB="0" anchor="ctr"/>
                </a:tc>
                <a:tc>
                  <a:txBody>
                    <a:bodyPr/>
                    <a:lstStyle/>
                    <a:p>
                      <a:pPr algn="ctr">
                        <a:lnSpc>
                          <a:spcPct val="112000"/>
                        </a:lnSpc>
                        <a:spcBef>
                          <a:spcPts val="1000"/>
                        </a:spcBef>
                        <a:spcAft>
                          <a:spcPts val="0"/>
                        </a:spcAft>
                      </a:pPr>
                      <a:r>
                        <a:rPr lang="en-US" sz="1100">
                          <a:effectLst/>
                        </a:rPr>
                        <a:t>19 028,60</a:t>
                      </a:r>
                      <a:endParaRPr lang="en-US" sz="1200">
                        <a:effectLst/>
                        <a:latin typeface="Times New Roman" charset="0"/>
                        <a:ea typeface="Calibri" charset="0"/>
                      </a:endParaRPr>
                    </a:p>
                  </a:txBody>
                  <a:tcPr marL="68580" marR="68580" marT="0" marB="0" anchor="ctr"/>
                </a:tc>
                <a:extLst>
                  <a:ext uri="{0D108BD9-81ED-4DB2-BD59-A6C34878D82A}">
                    <a16:rowId xmlns:a16="http://schemas.microsoft.com/office/drawing/2014/main" xmlns="" val="10002"/>
                  </a:ext>
                </a:extLst>
              </a:tr>
              <a:tr h="0">
                <a:tc>
                  <a:txBody>
                    <a:bodyPr/>
                    <a:lstStyle/>
                    <a:p>
                      <a:pPr marL="457200" algn="just">
                        <a:lnSpc>
                          <a:spcPct val="112000"/>
                        </a:lnSpc>
                        <a:spcBef>
                          <a:spcPts val="1000"/>
                        </a:spcBef>
                        <a:spcAft>
                          <a:spcPts val="0"/>
                        </a:spcAft>
                      </a:pPr>
                      <a:r>
                        <a:rPr lang="hu-HU" sz="1100">
                          <a:effectLst/>
                        </a:rPr>
                        <a:t>NT marha</a:t>
                      </a:r>
                      <a:endParaRPr lang="en-US" sz="1200">
                        <a:effectLst/>
                        <a:latin typeface="Times New Roman" charset="0"/>
                        <a:ea typeface="Calibri" charset="0"/>
                      </a:endParaRPr>
                    </a:p>
                  </a:txBody>
                  <a:tcPr marL="68580" marR="68580" marT="0" marB="0"/>
                </a:tc>
                <a:tc>
                  <a:txBody>
                    <a:bodyPr/>
                    <a:lstStyle/>
                    <a:p>
                      <a:pPr algn="ctr">
                        <a:spcAft>
                          <a:spcPts val="0"/>
                        </a:spcAft>
                      </a:pPr>
                      <a:r>
                        <a:rPr lang="en-US" sz="1100">
                          <a:effectLst/>
                        </a:rPr>
                        <a:t>4 138,85</a:t>
                      </a:r>
                      <a:endParaRPr lang="en-US" sz="1200">
                        <a:effectLst/>
                        <a:latin typeface="Times New Roman" charset="0"/>
                        <a:ea typeface="Calibri" charset="0"/>
                      </a:endParaRPr>
                    </a:p>
                  </a:txBody>
                  <a:tcPr marL="68580" marR="68580" marT="0" marB="0" anchor="ctr"/>
                </a:tc>
                <a:tc>
                  <a:txBody>
                    <a:bodyPr/>
                    <a:lstStyle/>
                    <a:p>
                      <a:pPr algn="ctr">
                        <a:spcAft>
                          <a:spcPts val="0"/>
                        </a:spcAft>
                      </a:pPr>
                      <a:r>
                        <a:rPr lang="en-US" sz="1100">
                          <a:effectLst/>
                        </a:rPr>
                        <a:t>3 265,45</a:t>
                      </a:r>
                      <a:endParaRPr lang="en-US" sz="1200">
                        <a:effectLst/>
                        <a:latin typeface="Times New Roman" charset="0"/>
                        <a:ea typeface="Calibri" charset="0"/>
                      </a:endParaRPr>
                    </a:p>
                  </a:txBody>
                  <a:tcPr marL="68580" marR="68580" marT="0" marB="0" anchor="ctr"/>
                </a:tc>
                <a:tc>
                  <a:txBody>
                    <a:bodyPr/>
                    <a:lstStyle/>
                    <a:p>
                      <a:pPr algn="ctr">
                        <a:lnSpc>
                          <a:spcPct val="112000"/>
                        </a:lnSpc>
                        <a:spcBef>
                          <a:spcPts val="1000"/>
                        </a:spcBef>
                        <a:spcAft>
                          <a:spcPts val="0"/>
                        </a:spcAft>
                      </a:pPr>
                      <a:r>
                        <a:rPr lang="en-US" sz="1100">
                          <a:effectLst/>
                        </a:rPr>
                        <a:t>7 404,30</a:t>
                      </a:r>
                      <a:endParaRPr lang="en-US" sz="1200">
                        <a:effectLst/>
                        <a:latin typeface="Times New Roman" charset="0"/>
                        <a:ea typeface="Calibri" charset="0"/>
                      </a:endParaRPr>
                    </a:p>
                  </a:txBody>
                  <a:tcPr marL="68580" marR="68580" marT="0" marB="0" anchor="ctr"/>
                </a:tc>
                <a:extLst>
                  <a:ext uri="{0D108BD9-81ED-4DB2-BD59-A6C34878D82A}">
                    <a16:rowId xmlns:a16="http://schemas.microsoft.com/office/drawing/2014/main" xmlns="" val="10003"/>
                  </a:ext>
                </a:extLst>
              </a:tr>
              <a:tr h="0">
                <a:tc>
                  <a:txBody>
                    <a:bodyPr/>
                    <a:lstStyle/>
                    <a:p>
                      <a:pPr algn="just">
                        <a:lnSpc>
                          <a:spcPct val="112000"/>
                        </a:lnSpc>
                        <a:spcBef>
                          <a:spcPts val="1000"/>
                        </a:spcBef>
                        <a:spcAft>
                          <a:spcPts val="0"/>
                        </a:spcAft>
                      </a:pPr>
                      <a:r>
                        <a:rPr lang="hu-HU" sz="1100">
                          <a:effectLst/>
                        </a:rPr>
                        <a:t>Sertés*</a:t>
                      </a:r>
                      <a:endParaRPr lang="en-US" sz="1200">
                        <a:effectLst/>
                        <a:latin typeface="Times New Roman" charset="0"/>
                        <a:ea typeface="Calibri" charset="0"/>
                      </a:endParaRPr>
                    </a:p>
                  </a:txBody>
                  <a:tcPr marL="68580" marR="68580" marT="0" marB="0"/>
                </a:tc>
                <a:tc>
                  <a:txBody>
                    <a:bodyPr/>
                    <a:lstStyle/>
                    <a:p>
                      <a:pPr algn="ctr">
                        <a:lnSpc>
                          <a:spcPct val="112000"/>
                        </a:lnSpc>
                        <a:spcBef>
                          <a:spcPts val="1000"/>
                        </a:spcBef>
                        <a:spcAft>
                          <a:spcPts val="0"/>
                        </a:spcAft>
                      </a:pPr>
                      <a:r>
                        <a:rPr lang="hu-HU" sz="1100">
                          <a:effectLst/>
                        </a:rPr>
                        <a:t>561,96</a:t>
                      </a:r>
                      <a:endParaRPr lang="en-US" sz="1200">
                        <a:effectLst/>
                        <a:latin typeface="Times New Roman" charset="0"/>
                        <a:ea typeface="Calibri" charset="0"/>
                      </a:endParaRPr>
                    </a:p>
                  </a:txBody>
                  <a:tcPr marL="68580" marR="68580" marT="0" marB="0" anchor="ctr"/>
                </a:tc>
                <a:tc>
                  <a:txBody>
                    <a:bodyPr/>
                    <a:lstStyle/>
                    <a:p>
                      <a:pPr algn="ctr">
                        <a:lnSpc>
                          <a:spcPct val="112000"/>
                        </a:lnSpc>
                        <a:spcBef>
                          <a:spcPts val="1000"/>
                        </a:spcBef>
                        <a:spcAft>
                          <a:spcPts val="0"/>
                        </a:spcAft>
                      </a:pPr>
                      <a:r>
                        <a:rPr lang="hu-HU" sz="1100">
                          <a:effectLst/>
                        </a:rPr>
                        <a:t>1736,66</a:t>
                      </a:r>
                      <a:endParaRPr lang="en-US" sz="1200">
                        <a:effectLst/>
                        <a:latin typeface="Times New Roman" charset="0"/>
                        <a:ea typeface="Calibri" charset="0"/>
                      </a:endParaRPr>
                    </a:p>
                  </a:txBody>
                  <a:tcPr marL="68580" marR="68580" marT="0" marB="0" anchor="ctr"/>
                </a:tc>
                <a:tc>
                  <a:txBody>
                    <a:bodyPr/>
                    <a:lstStyle/>
                    <a:p>
                      <a:pPr algn="ctr">
                        <a:spcAft>
                          <a:spcPts val="0"/>
                        </a:spcAft>
                      </a:pPr>
                      <a:r>
                        <a:rPr lang="en-US" sz="1100">
                          <a:effectLst/>
                        </a:rPr>
                        <a:t>2 298,62</a:t>
                      </a:r>
                      <a:endParaRPr lang="en-US" sz="1200">
                        <a:effectLst/>
                        <a:latin typeface="Times New Roman" charset="0"/>
                        <a:ea typeface="Calibri" charset="0"/>
                      </a:endParaRPr>
                    </a:p>
                  </a:txBody>
                  <a:tcPr marL="68580" marR="68580" marT="0" marB="0" anchor="ctr"/>
                </a:tc>
                <a:extLst>
                  <a:ext uri="{0D108BD9-81ED-4DB2-BD59-A6C34878D82A}">
                    <a16:rowId xmlns:a16="http://schemas.microsoft.com/office/drawing/2014/main" xmlns="" val="10004"/>
                  </a:ext>
                </a:extLst>
              </a:tr>
              <a:tr h="0">
                <a:tc>
                  <a:txBody>
                    <a:bodyPr/>
                    <a:lstStyle/>
                    <a:p>
                      <a:pPr algn="just">
                        <a:lnSpc>
                          <a:spcPct val="112000"/>
                        </a:lnSpc>
                        <a:spcBef>
                          <a:spcPts val="1000"/>
                        </a:spcBef>
                        <a:spcAft>
                          <a:spcPts val="0"/>
                        </a:spcAft>
                      </a:pPr>
                      <a:r>
                        <a:rPr lang="hu-HU" sz="1100">
                          <a:effectLst/>
                        </a:rPr>
                        <a:t>Összes baromfi:</a:t>
                      </a:r>
                      <a:endParaRPr lang="en-US" sz="1200">
                        <a:effectLst/>
                        <a:latin typeface="Times New Roman" charset="0"/>
                        <a:ea typeface="Calibri" charset="0"/>
                      </a:endParaRPr>
                    </a:p>
                  </a:txBody>
                  <a:tcPr marL="68580" marR="68580" marT="0" marB="0"/>
                </a:tc>
                <a:tc>
                  <a:txBody>
                    <a:bodyPr/>
                    <a:lstStyle/>
                    <a:p>
                      <a:pPr algn="ctr">
                        <a:lnSpc>
                          <a:spcPct val="112000"/>
                        </a:lnSpc>
                        <a:spcBef>
                          <a:spcPts val="1000"/>
                        </a:spcBef>
                        <a:spcAft>
                          <a:spcPts val="0"/>
                        </a:spcAft>
                      </a:pPr>
                      <a:r>
                        <a:rPr lang="hu-HU" sz="1100">
                          <a:effectLst/>
                        </a:rPr>
                        <a:t>807,23</a:t>
                      </a:r>
                      <a:endParaRPr lang="en-US" sz="1200">
                        <a:effectLst/>
                        <a:latin typeface="Times New Roman" charset="0"/>
                        <a:ea typeface="Calibri" charset="0"/>
                      </a:endParaRPr>
                    </a:p>
                  </a:txBody>
                  <a:tcPr marL="68580" marR="68580" marT="0" marB="0" anchor="ctr"/>
                </a:tc>
                <a:tc>
                  <a:txBody>
                    <a:bodyPr/>
                    <a:lstStyle/>
                    <a:p>
                      <a:pPr algn="ctr">
                        <a:lnSpc>
                          <a:spcPct val="112000"/>
                        </a:lnSpc>
                        <a:spcBef>
                          <a:spcPts val="1000"/>
                        </a:spcBef>
                        <a:spcAft>
                          <a:spcPts val="0"/>
                        </a:spcAft>
                      </a:pPr>
                      <a:r>
                        <a:rPr lang="hu-HU" sz="1100">
                          <a:effectLst/>
                        </a:rPr>
                        <a:t>583,38</a:t>
                      </a:r>
                      <a:endParaRPr lang="en-US" sz="1200">
                        <a:effectLst/>
                        <a:latin typeface="Times New Roman" charset="0"/>
                        <a:ea typeface="Calibri" charset="0"/>
                      </a:endParaRPr>
                    </a:p>
                  </a:txBody>
                  <a:tcPr marL="68580" marR="68580" marT="0" marB="0" anchor="ctr"/>
                </a:tc>
                <a:tc>
                  <a:txBody>
                    <a:bodyPr/>
                    <a:lstStyle/>
                    <a:p>
                      <a:pPr algn="ctr">
                        <a:lnSpc>
                          <a:spcPct val="112000"/>
                        </a:lnSpc>
                        <a:spcBef>
                          <a:spcPts val="1000"/>
                        </a:spcBef>
                        <a:spcAft>
                          <a:spcPts val="0"/>
                        </a:spcAft>
                      </a:pPr>
                      <a:r>
                        <a:rPr lang="hu-HU" sz="1100">
                          <a:effectLst/>
                        </a:rPr>
                        <a:t>1390,61</a:t>
                      </a:r>
                      <a:endParaRPr lang="en-US" sz="1200">
                        <a:effectLst/>
                        <a:latin typeface="Times New Roman" charset="0"/>
                        <a:ea typeface="Calibri" charset="0"/>
                      </a:endParaRPr>
                    </a:p>
                  </a:txBody>
                  <a:tcPr marL="68580" marR="68580" marT="0" marB="0" anchor="ctr"/>
                </a:tc>
                <a:extLst>
                  <a:ext uri="{0D108BD9-81ED-4DB2-BD59-A6C34878D82A}">
                    <a16:rowId xmlns:a16="http://schemas.microsoft.com/office/drawing/2014/main" xmlns="" val="10005"/>
                  </a:ext>
                </a:extLst>
              </a:tr>
              <a:tr h="0">
                <a:tc>
                  <a:txBody>
                    <a:bodyPr/>
                    <a:lstStyle/>
                    <a:p>
                      <a:pPr algn="just">
                        <a:lnSpc>
                          <a:spcPct val="112000"/>
                        </a:lnSpc>
                        <a:spcBef>
                          <a:spcPts val="1000"/>
                        </a:spcBef>
                        <a:spcAft>
                          <a:spcPts val="0"/>
                        </a:spcAft>
                      </a:pPr>
                      <a:r>
                        <a:rPr lang="hu-HU" sz="1100">
                          <a:effectLst/>
                        </a:rPr>
                        <a:t>Kibocsájtás összesen:</a:t>
                      </a:r>
                      <a:endParaRPr lang="en-US" sz="1200">
                        <a:effectLst/>
                        <a:latin typeface="Times New Roman" charset="0"/>
                        <a:ea typeface="Calibri" charset="0"/>
                      </a:endParaRPr>
                    </a:p>
                  </a:txBody>
                  <a:tcPr marL="68580" marR="68580" marT="0" marB="0"/>
                </a:tc>
                <a:tc>
                  <a:txBody>
                    <a:bodyPr/>
                    <a:lstStyle/>
                    <a:p>
                      <a:pPr algn="ctr">
                        <a:spcAft>
                          <a:spcPts val="0"/>
                        </a:spcAft>
                      </a:pPr>
                      <a:r>
                        <a:rPr lang="en-US" sz="1100">
                          <a:effectLst/>
                        </a:rPr>
                        <a:t>34616,69</a:t>
                      </a:r>
                      <a:endParaRPr lang="en-US" sz="1200">
                        <a:effectLst/>
                        <a:latin typeface="Times New Roman" charset="0"/>
                        <a:ea typeface="Calibri" charset="0"/>
                      </a:endParaRPr>
                    </a:p>
                  </a:txBody>
                  <a:tcPr marL="68580" marR="68580" marT="0" marB="0" anchor="ctr"/>
                </a:tc>
                <a:tc>
                  <a:txBody>
                    <a:bodyPr/>
                    <a:lstStyle/>
                    <a:p>
                      <a:pPr algn="ctr">
                        <a:spcAft>
                          <a:spcPts val="0"/>
                        </a:spcAft>
                      </a:pPr>
                      <a:r>
                        <a:rPr lang="en-US" sz="1100">
                          <a:effectLst/>
                        </a:rPr>
                        <a:t>21938,33</a:t>
                      </a:r>
                      <a:endParaRPr lang="en-US" sz="1200">
                        <a:effectLst/>
                        <a:latin typeface="Times New Roman" charset="0"/>
                        <a:ea typeface="Calibri" charset="0"/>
                      </a:endParaRPr>
                    </a:p>
                  </a:txBody>
                  <a:tcPr marL="68580" marR="68580" marT="0" marB="0" anchor="ctr"/>
                </a:tc>
                <a:tc>
                  <a:txBody>
                    <a:bodyPr/>
                    <a:lstStyle/>
                    <a:p>
                      <a:pPr algn="ctr">
                        <a:spcAft>
                          <a:spcPts val="0"/>
                        </a:spcAft>
                      </a:pPr>
                      <a:r>
                        <a:rPr lang="en-US" sz="1100" dirty="0">
                          <a:effectLst/>
                        </a:rPr>
                        <a:t>56555,02</a:t>
                      </a:r>
                      <a:endParaRPr lang="en-US" sz="1200" dirty="0">
                        <a:effectLst/>
                        <a:latin typeface="Times New Roman" charset="0"/>
                        <a:ea typeface="Calibri" charset="0"/>
                      </a:endParaRPr>
                    </a:p>
                  </a:txBody>
                  <a:tcPr marL="68580" marR="68580" marT="0" marB="0" anchor="ct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8818964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8563</TotalTime>
  <Words>2112</Words>
  <Application>Microsoft Office PowerPoint</Application>
  <PresentationFormat>Szélesvásznú</PresentationFormat>
  <Paragraphs>229</Paragraphs>
  <Slides>25</Slides>
  <Notes>7</Notes>
  <HiddenSlides>0</HiddenSlides>
  <MMClips>0</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25</vt:i4>
      </vt:variant>
    </vt:vector>
  </HeadingPairs>
  <TitlesOfParts>
    <vt:vector size="30" baseType="lpstr">
      <vt:lpstr>Arial</vt:lpstr>
      <vt:lpstr>Calibri</vt:lpstr>
      <vt:lpstr>Calibri Light</vt:lpstr>
      <vt:lpstr>Times New Roman</vt:lpstr>
      <vt:lpstr>Office Theme</vt:lpstr>
      <vt:lpstr>Klímaváltozás FEJÉR megyében Zárókonferencia    KEHOP-1.2.0-15-2016 „Fejér megyei  klímastratégia készítése  és éghajlat-változási platform létrehozása”     Oletics zoltán Magyar Innováció és hatékonyság kft zoltan.oletics@mi6.hu  </vt:lpstr>
      <vt:lpstr>PowerPoint bemutató</vt:lpstr>
      <vt:lpstr>Tartalom</vt:lpstr>
      <vt:lpstr>Kiinduló feltételezések, változások a folyamat során</vt:lpstr>
      <vt:lpstr>Mitigáció - Villamosenergia</vt:lpstr>
      <vt:lpstr>Energia</vt:lpstr>
      <vt:lpstr>Mitigáció - Nagyipar</vt:lpstr>
      <vt:lpstr>Mitigáció - Közlekedés</vt:lpstr>
      <vt:lpstr>Mitigáció - Mezőgazdaság</vt:lpstr>
      <vt:lpstr>Mitigáció - Erdőfelület</vt:lpstr>
      <vt:lpstr>Mitigáció - összegzés</vt:lpstr>
      <vt:lpstr>Adaptáció</vt:lpstr>
      <vt:lpstr>Adaptáció - A megye</vt:lpstr>
      <vt:lpstr>Adaptáció - Épített környezet</vt:lpstr>
      <vt:lpstr>Adaptáció- Természeti értékek </vt:lpstr>
      <vt:lpstr>Adaptáció - Aszály</vt:lpstr>
      <vt:lpstr>Adaptáció - Erdőtüzek</vt:lpstr>
      <vt:lpstr>Adaptáció- Ivóvízbázisok</vt:lpstr>
      <vt:lpstr>Adaptáció - Hőhullámok</vt:lpstr>
      <vt:lpstr>Megyespecifikus értékek</vt:lpstr>
      <vt:lpstr>Szemléletformálási helyzetértékelés</vt:lpstr>
      <vt:lpstr>SWOT és Problémafa eredménye</vt:lpstr>
      <vt:lpstr>Jelmondat</vt:lpstr>
      <vt:lpstr>Tovább lépési lehetőségek</vt:lpstr>
      <vt:lpstr>Köszönöm a figyelmet!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kigyossygabor</cp:lastModifiedBy>
  <cp:revision>78</cp:revision>
  <dcterms:created xsi:type="dcterms:W3CDTF">2017-09-09T15:34:48Z</dcterms:created>
  <dcterms:modified xsi:type="dcterms:W3CDTF">2018-03-21T08:10:53Z</dcterms:modified>
</cp:coreProperties>
</file>