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notesMasterIdLst>
    <p:notesMasterId r:id="rId29"/>
  </p:notesMasterIdLst>
  <p:handoutMasterIdLst>
    <p:handoutMasterId r:id="rId30"/>
  </p:handoutMasterIdLst>
  <p:sldIdLst>
    <p:sldId id="323" r:id="rId4"/>
    <p:sldId id="257" r:id="rId5"/>
    <p:sldId id="297" r:id="rId6"/>
    <p:sldId id="261" r:id="rId7"/>
    <p:sldId id="302" r:id="rId8"/>
    <p:sldId id="285" r:id="rId9"/>
    <p:sldId id="301" r:id="rId10"/>
    <p:sldId id="287" r:id="rId11"/>
    <p:sldId id="288" r:id="rId12"/>
    <p:sldId id="321" r:id="rId13"/>
    <p:sldId id="320" r:id="rId14"/>
    <p:sldId id="314" r:id="rId15"/>
    <p:sldId id="310" r:id="rId16"/>
    <p:sldId id="315" r:id="rId17"/>
    <p:sldId id="316" r:id="rId18"/>
    <p:sldId id="309" r:id="rId19"/>
    <p:sldId id="306" r:id="rId20"/>
    <p:sldId id="307" r:id="rId21"/>
    <p:sldId id="308" r:id="rId22"/>
    <p:sldId id="303" r:id="rId23"/>
    <p:sldId id="305" r:id="rId24"/>
    <p:sldId id="311" r:id="rId25"/>
    <p:sldId id="312" r:id="rId26"/>
    <p:sldId id="317" r:id="rId27"/>
    <p:sldId id="322" r:id="rId28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TOP Fejér megye támogatott</a:t>
            </a:r>
          </a:p>
        </c:rich>
      </c:tx>
      <c:layout>
        <c:manualLayout>
          <c:xMode val="edge"/>
          <c:yMode val="edge"/>
          <c:x val="0.38861512551591332"/>
          <c:y val="8.98857232816648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'export_2018-01-15 10_46_41'!$E$2:$E$21</c:f>
              <c:strCache>
                <c:ptCount val="19"/>
                <c:pt idx="0">
                  <c:v>Iparterületek</c:v>
                </c:pt>
                <c:pt idx="1">
                  <c:v>Inkubátorházak</c:v>
                </c:pt>
                <c:pt idx="2">
                  <c:v>Helyi gazdaság</c:v>
                </c:pt>
                <c:pt idx="3">
                  <c:v>Turizmus</c:v>
                </c:pt>
                <c:pt idx="4">
                  <c:v>Alsóbbrendű utak</c:v>
                </c:pt>
                <c:pt idx="5">
                  <c:v>Óvoda, bölcsőde</c:v>
                </c:pt>
                <c:pt idx="6">
                  <c:v>Barnamezős városrehab</c:v>
                </c:pt>
                <c:pt idx="7">
                  <c:v>Zöld város</c:v>
                </c:pt>
                <c:pt idx="8">
                  <c:v>Csapadékvíz</c:v>
                </c:pt>
                <c:pt idx="9">
                  <c:v>Kerékpárút</c:v>
                </c:pt>
                <c:pt idx="10">
                  <c:v>Épületenergetika</c:v>
                </c:pt>
                <c:pt idx="11">
                  <c:v>Helyi közcélú energetika</c:v>
                </c:pt>
                <c:pt idx="12">
                  <c:v>Orvosi rendelő</c:v>
                </c:pt>
                <c:pt idx="13">
                  <c:v>Szociális alapszolg.</c:v>
                </c:pt>
                <c:pt idx="14">
                  <c:v>Szociális városrehab</c:v>
                </c:pt>
                <c:pt idx="15">
                  <c:v>Megyei paktum</c:v>
                </c:pt>
                <c:pt idx="16">
                  <c:v>Helyi paktumok</c:v>
                </c:pt>
                <c:pt idx="17">
                  <c:v>Szociális városrehab ESZA</c:v>
                </c:pt>
                <c:pt idx="18">
                  <c:v>Helyi közösségépítés</c:v>
                </c:pt>
              </c:strCache>
            </c:strRef>
          </c:cat>
          <c:val>
            <c:numRef>
              <c:f>'export_2018-01-15 10_46_41'!$F$2:$F$21</c:f>
              <c:numCache>
                <c:formatCode>General</c:formatCode>
                <c:ptCount val="20"/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'export_2018-01-15 10_46_41'!$E$2:$E$21</c:f>
              <c:strCache>
                <c:ptCount val="19"/>
                <c:pt idx="0">
                  <c:v>Iparterületek</c:v>
                </c:pt>
                <c:pt idx="1">
                  <c:v>Inkubátorházak</c:v>
                </c:pt>
                <c:pt idx="2">
                  <c:v>Helyi gazdaság</c:v>
                </c:pt>
                <c:pt idx="3">
                  <c:v>Turizmus</c:v>
                </c:pt>
                <c:pt idx="4">
                  <c:v>Alsóbbrendű utak</c:v>
                </c:pt>
                <c:pt idx="5">
                  <c:v>Óvoda, bölcsőde</c:v>
                </c:pt>
                <c:pt idx="6">
                  <c:v>Barnamezős városrehab</c:v>
                </c:pt>
                <c:pt idx="7">
                  <c:v>Zöld város</c:v>
                </c:pt>
                <c:pt idx="8">
                  <c:v>Csapadékvíz</c:v>
                </c:pt>
                <c:pt idx="9">
                  <c:v>Kerékpárút</c:v>
                </c:pt>
                <c:pt idx="10">
                  <c:v>Épületenergetika</c:v>
                </c:pt>
                <c:pt idx="11">
                  <c:v>Helyi közcélú energetika</c:v>
                </c:pt>
                <c:pt idx="12">
                  <c:v>Orvosi rendelő</c:v>
                </c:pt>
                <c:pt idx="13">
                  <c:v>Szociális alapszolg.</c:v>
                </c:pt>
                <c:pt idx="14">
                  <c:v>Szociális városrehab</c:v>
                </c:pt>
                <c:pt idx="15">
                  <c:v>Megyei paktum</c:v>
                </c:pt>
                <c:pt idx="16">
                  <c:v>Helyi paktumok</c:v>
                </c:pt>
                <c:pt idx="17">
                  <c:v>Szociális városrehab ESZA</c:v>
                </c:pt>
                <c:pt idx="18">
                  <c:v>Helyi közösségépítés</c:v>
                </c:pt>
              </c:strCache>
            </c:strRef>
          </c:cat>
          <c:val>
            <c:numRef>
              <c:f>'export_2018-01-15 10_46_41'!$G$2:$G$21</c:f>
              <c:numCache>
                <c:formatCode>#,##0</c:formatCode>
                <c:ptCount val="20"/>
                <c:pt idx="0">
                  <c:v>2.83</c:v>
                </c:pt>
                <c:pt idx="1">
                  <c:v>0.39</c:v>
                </c:pt>
                <c:pt idx="2">
                  <c:v>0.99</c:v>
                </c:pt>
                <c:pt idx="3">
                  <c:v>3.08</c:v>
                </c:pt>
                <c:pt idx="4">
                  <c:v>5.0999999999999996</c:v>
                </c:pt>
                <c:pt idx="5">
                  <c:v>2.4500000000000002</c:v>
                </c:pt>
                <c:pt idx="6">
                  <c:v>0.8</c:v>
                </c:pt>
                <c:pt idx="7">
                  <c:v>2.6</c:v>
                </c:pt>
                <c:pt idx="8">
                  <c:v>1.2</c:v>
                </c:pt>
                <c:pt idx="9">
                  <c:v>3.15</c:v>
                </c:pt>
                <c:pt idx="10">
                  <c:v>4.1900000000000004</c:v>
                </c:pt>
                <c:pt idx="11">
                  <c:v>1.02</c:v>
                </c:pt>
                <c:pt idx="12">
                  <c:v>1.08</c:v>
                </c:pt>
                <c:pt idx="13">
                  <c:v>0.68</c:v>
                </c:pt>
                <c:pt idx="14">
                  <c:v>0.48</c:v>
                </c:pt>
                <c:pt idx="15">
                  <c:v>1.33</c:v>
                </c:pt>
                <c:pt idx="16">
                  <c:v>1.33</c:v>
                </c:pt>
                <c:pt idx="17">
                  <c:v>0.34</c:v>
                </c:pt>
                <c:pt idx="18">
                  <c:v>0.56000000000000005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252688"/>
        <c:axId val="123251568"/>
      </c:barChart>
      <c:catAx>
        <c:axId val="12325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3251568"/>
        <c:crosses val="autoZero"/>
        <c:auto val="1"/>
        <c:lblAlgn val="ctr"/>
        <c:lblOffset val="100"/>
        <c:noMultiLvlLbl val="0"/>
      </c:catAx>
      <c:valAx>
        <c:axId val="1232515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325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2B885-A4AA-40C0-B6DA-9649D86177B3}" type="datetimeFigureOut">
              <a:rPr lang="hu-HU" smtClean="0"/>
              <a:t>2018.07.04.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6711-9AC9-4075-8554-07D1530E48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9979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7AF77-FD69-48E2-BB29-0AD35C1A202F}" type="datetimeFigureOut">
              <a:rPr lang="hu-HU" smtClean="0"/>
              <a:t>2018.07.04.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D9C00-3F41-4B9E-9214-F6E2B45A98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12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1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81CF93-AE73-4EE6-9B82-E1FB10200D54}" type="slidenum">
              <a:rPr lang="hu-HU" altLang="hu-HU" sz="1400" smtClean="0"/>
              <a:pPr>
                <a:spcBef>
                  <a:spcPct val="0"/>
                </a:spcBef>
              </a:pPr>
              <a:t>21</a:t>
            </a:fld>
            <a:endParaRPr lang="hu-HU" altLang="hu-HU" sz="1400" smtClean="0"/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4063"/>
            <a:ext cx="6616700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414401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25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6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123-8A7C-412B-8FEA-821CD8E0C2F2}" type="datetimeFigureOut">
              <a:rPr lang="hu-HU" smtClean="0"/>
              <a:t>2018.07.04.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2698-CBCA-4EED-BD26-443840097F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593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123-8A7C-412B-8FEA-821CD8E0C2F2}" type="datetimeFigureOut">
              <a:rPr lang="hu-HU" smtClean="0"/>
              <a:t>2018.07.04.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2698-CBCA-4EED-BD26-443840097F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397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123-8A7C-412B-8FEA-821CD8E0C2F2}" type="datetimeFigureOut">
              <a:rPr lang="hu-HU" smtClean="0"/>
              <a:t>2018.07.04.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2698-CBCA-4EED-BD26-443840097F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7173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2016. 11. 22.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C3BBD-0F41-4821-B59F-CA058598EF8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39432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2016. 11. 22.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57F09-50AE-4974-8B3B-CF0DB2ED4B7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34610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2016. 11. 22.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FF8F4-D635-42A6-8FCC-B90DF901A44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44086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1" y="1604964"/>
            <a:ext cx="5382684" cy="45243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5484" y="1604964"/>
            <a:ext cx="5384800" cy="45243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2016. 11. 22.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FEABA-79D8-4A37-B4FC-68CD6AE5A1D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74685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2016. 11. 22.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5304E-AE97-4475-954F-E12605E4F48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02986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2016. 11. 22.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691CE-CE5D-4716-8DD6-D57DD4ED3BD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60621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2016. 11. 22.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2E0F-C276-4A27-9A3C-387CD9C0A0D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6978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2016. 11. 22.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DF222-303C-446B-B304-D74E1F80C97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2623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123-8A7C-412B-8FEA-821CD8E0C2F2}" type="datetimeFigureOut">
              <a:rPr lang="hu-HU" smtClean="0"/>
              <a:t>2018.07.04.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2698-CBCA-4EED-BD26-443840097F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1001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2016. 11. 22.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6D32-EB7B-444C-845F-8A8E85E10AC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37784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2016. 11. 22.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FE703-53D8-4583-86A4-7857258394A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51411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1" y="274638"/>
            <a:ext cx="2741084" cy="58547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47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2016. 11. 22.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A9C08-AD2D-4E10-8DD7-3705DB5B7CD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15969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27D7-DD7F-7647-872D-58CEF70FE2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2018.07.04.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DB6-6D29-E241-8712-6B7382CA64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72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27D7-DD7F-7647-872D-58CEF70FE2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2018.07.04.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DB6-6D29-E241-8712-6B7382CA64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04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27D7-DD7F-7647-872D-58CEF70FE2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2018.07.04.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DB6-6D29-E241-8712-6B7382CA64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19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27D7-DD7F-7647-872D-58CEF70FE2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2018.07.04.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DB6-6D29-E241-8712-6B7382CA64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77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27D7-DD7F-7647-872D-58CEF70FE2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2018.07.04.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DB6-6D29-E241-8712-6B7382CA64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815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27D7-DD7F-7647-872D-58CEF70FE2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2018.07.04.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DB6-6D29-E241-8712-6B7382CA64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11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27D7-DD7F-7647-872D-58CEF70FE2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2018.07.04.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DB6-6D29-E241-8712-6B7382CA64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5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123-8A7C-412B-8FEA-821CD8E0C2F2}" type="datetimeFigureOut">
              <a:rPr lang="hu-HU" smtClean="0"/>
              <a:t>2018.07.04.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2698-CBCA-4EED-BD26-443840097F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2537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27D7-DD7F-7647-872D-58CEF70FE2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2018.07.04.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DB6-6D29-E241-8712-6B7382CA64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73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27D7-DD7F-7647-872D-58CEF70FE2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2018.07.04.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DB6-6D29-E241-8712-6B7382CA64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58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27D7-DD7F-7647-872D-58CEF70FE2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2018.07.04.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DB6-6D29-E241-8712-6B7382CA64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74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27D7-DD7F-7647-872D-58CEF70FE2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2018.07.04.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6DB6-6D29-E241-8712-6B7382CA64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22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5994400" y="2286000"/>
            <a:ext cx="58928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994400" y="3886200"/>
            <a:ext cx="57912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88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123-8A7C-412B-8FEA-821CD8E0C2F2}" type="datetimeFigureOut">
              <a:rPr lang="hu-HU" smtClean="0"/>
              <a:t>2018.07.04.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2698-CBCA-4EED-BD26-443840097F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567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123-8A7C-412B-8FEA-821CD8E0C2F2}" type="datetimeFigureOut">
              <a:rPr lang="hu-HU" smtClean="0"/>
              <a:t>2018.07.04.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2698-CBCA-4EED-BD26-443840097F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606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123-8A7C-412B-8FEA-821CD8E0C2F2}" type="datetimeFigureOut">
              <a:rPr lang="hu-HU" smtClean="0"/>
              <a:t>2018.07.04.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2698-CBCA-4EED-BD26-443840097F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103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123-8A7C-412B-8FEA-821CD8E0C2F2}" type="datetimeFigureOut">
              <a:rPr lang="hu-HU" smtClean="0"/>
              <a:t>2018.07.04.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2698-CBCA-4EED-BD26-443840097F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632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123-8A7C-412B-8FEA-821CD8E0C2F2}" type="datetimeFigureOut">
              <a:rPr lang="hu-HU" smtClean="0"/>
              <a:t>2018.07.04.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2698-CBCA-4EED-BD26-443840097F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518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123-8A7C-412B-8FEA-821CD8E0C2F2}" type="datetimeFigureOut">
              <a:rPr lang="hu-HU" smtClean="0"/>
              <a:t>2018.07.04.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2698-CBCA-4EED-BD26-443840097F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421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5123-8A7C-412B-8FEA-821CD8E0C2F2}" type="datetimeFigureOut">
              <a:rPr lang="hu-HU" smtClean="0"/>
              <a:t>2018.07.04.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D2698-CBCA-4EED-BD26-443840097F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441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"/>
          <p:cNvSpPr>
            <a:spLocks noChangeArrowheads="1"/>
          </p:cNvSpPr>
          <p:nvPr/>
        </p:nvSpPr>
        <p:spPr bwMode="auto">
          <a:xfrm>
            <a:off x="666751" y="5945188"/>
            <a:ext cx="6587067" cy="920750"/>
          </a:xfrm>
          <a:custGeom>
            <a:avLst/>
            <a:gdLst>
              <a:gd name="T0" fmla="*/ 0 w 7485"/>
              <a:gd name="T1" fmla="*/ 2147483646 h 337"/>
              <a:gd name="T2" fmla="*/ 2147483646 w 7485"/>
              <a:gd name="T3" fmla="*/ 2147483646 h 337"/>
              <a:gd name="T4" fmla="*/ 2147483646 w 7485"/>
              <a:gd name="T5" fmla="*/ 2147483646 h 337"/>
              <a:gd name="T6" fmla="*/ 2147483646 w 7485"/>
              <a:gd name="T7" fmla="*/ 0 h 3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800" smtClean="0">
              <a:solidFill>
                <a:srgbClr val="000000"/>
              </a:solidFill>
            </a:endParaRPr>
          </a:p>
        </p:txBody>
      </p:sp>
      <p:sp>
        <p:nvSpPr>
          <p:cNvPr id="4099" name="Freeform 2"/>
          <p:cNvSpPr>
            <a:spLocks noChangeArrowheads="1"/>
          </p:cNvSpPr>
          <p:nvPr/>
        </p:nvSpPr>
        <p:spPr bwMode="auto">
          <a:xfrm>
            <a:off x="647700" y="5938838"/>
            <a:ext cx="4919133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2147483646 h 588"/>
              <a:gd name="T4" fmla="*/ 2147483646 w 5591"/>
              <a:gd name="T5" fmla="*/ 2147483646 h 588"/>
              <a:gd name="T6" fmla="*/ 2147483646 w 5591"/>
              <a:gd name="T7" fmla="*/ 2147483646 h 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800" smtClean="0">
              <a:solidFill>
                <a:srgbClr val="000000"/>
              </a:solidFill>
            </a:endParaRPr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-8466" y="5791200"/>
            <a:ext cx="4536017" cy="1081088"/>
          </a:xfrm>
          <a:prstGeom prst="rtTriangle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 sz="1800" smtClean="0">
              <a:solidFill>
                <a:srgbClr val="000000"/>
              </a:solidFill>
            </a:endParaRPr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-12700" y="5788026"/>
            <a:ext cx="4540251" cy="1084263"/>
          </a:xfrm>
          <a:prstGeom prst="line">
            <a:avLst/>
          </a:prstGeom>
          <a:noFill/>
          <a:ln w="12240">
            <a:solidFill>
              <a:srgbClr val="196F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800" smtClean="0">
              <a:solidFill>
                <a:srgbClr val="000000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8968318" y="6408739"/>
            <a:ext cx="2556933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cs typeface="Arial Unicode MS" panose="020B0604020202020204" pitchFamily="34" charset="-128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mtClean="0"/>
              <a:t>2016. 11. 22.</a:t>
            </a:r>
            <a:endParaRPr lang="hu-HU" altLang="hu-HU"/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5839884" y="6408739"/>
            <a:ext cx="313478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 sz="1800" smtClean="0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11529485" y="6408739"/>
            <a:ext cx="484716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solidFill>
                  <a:srgbClr val="000000"/>
                </a:solidFill>
                <a:cs typeface="Arial Unicode MS" panose="020B0604020202020204" pitchFamily="34" charset="-128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2E79544E-3FCF-4996-A9CC-5D8B6076C721}" type="slidenum">
              <a:rPr lang="hu-HU" altLang="hu-HU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/>
          </a:p>
        </p:txBody>
      </p:sp>
      <p:sp>
        <p:nvSpPr>
          <p:cNvPr id="410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Címszöveg formátumának szerkesztéseMintacím szerkesztése</a:t>
            </a:r>
          </a:p>
        </p:txBody>
      </p:sp>
      <p:sp>
        <p:nvSpPr>
          <p:cNvPr id="410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4964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381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Vázlatszöveg formátumának szerkesztése</a:t>
            </a:r>
          </a:p>
          <a:p>
            <a:pPr lvl="1"/>
            <a:r>
              <a:rPr lang="en-GB" altLang="hu-HU" smtClean="0"/>
              <a:t>Második vázlatszint</a:t>
            </a:r>
          </a:p>
          <a:p>
            <a:pPr lvl="2"/>
            <a:r>
              <a:rPr lang="en-GB" altLang="hu-HU" smtClean="0"/>
              <a:t>Harmadik vázlatszint</a:t>
            </a:r>
          </a:p>
          <a:p>
            <a:pPr lvl="3"/>
            <a:r>
              <a:rPr lang="en-GB" altLang="hu-HU" smtClean="0"/>
              <a:t>Negyedik vázlatszint</a:t>
            </a:r>
          </a:p>
          <a:p>
            <a:pPr lvl="4"/>
            <a:r>
              <a:rPr lang="en-GB" altLang="hu-HU" smtClean="0"/>
              <a:t>Ötödik vázlatszint</a:t>
            </a:r>
          </a:p>
          <a:p>
            <a:pPr lvl="4"/>
            <a:r>
              <a:rPr lang="en-GB" altLang="hu-HU" smtClean="0"/>
              <a:t>Hatodik vázlatszint</a:t>
            </a:r>
          </a:p>
          <a:p>
            <a:pPr lvl="4"/>
            <a:r>
              <a:rPr lang="en-GB" altLang="hu-HU" smtClean="0"/>
              <a:t>Hetedik vázlatszint</a:t>
            </a:r>
          </a:p>
          <a:p>
            <a:pPr lvl="4"/>
            <a:r>
              <a:rPr lang="en-GB" altLang="hu-HU" smtClean="0"/>
              <a:t>Nyolcadik vázlatszint</a:t>
            </a:r>
          </a:p>
          <a:p>
            <a:pPr lvl="4"/>
            <a:r>
              <a:rPr lang="en-GB" altLang="hu-HU" smtClean="0"/>
              <a:t>Kilencedik vázlatszint</a:t>
            </a:r>
          </a:p>
        </p:txBody>
      </p:sp>
    </p:spTree>
    <p:extLst>
      <p:ext uri="{BB962C8B-B14F-4D97-AF65-F5344CB8AC3E}">
        <p14:creationId xmlns:p14="http://schemas.microsoft.com/office/powerpoint/2010/main" val="61303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227D7-DD7F-7647-872D-58CEF70FE2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2018.07.04.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26DB6-6D29-E241-8712-6B7382CA64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7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00" y="4648200"/>
            <a:ext cx="3022600" cy="2209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43925" y="4443413"/>
            <a:ext cx="1224483" cy="857250"/>
          </a:xfrm>
          <a:prstGeom prst="rect">
            <a:avLst/>
          </a:prstGeom>
          <a:solidFill>
            <a:srgbClr val="244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2279651" y="549276"/>
            <a:ext cx="769937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kumimoji="0" lang="hu-HU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KEHOP-1.2.0-15-2016-00018</a:t>
            </a:r>
            <a:br>
              <a:rPr kumimoji="0" lang="hu-HU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hu-HU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hu-HU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hu-HU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„</a:t>
            </a:r>
            <a:r>
              <a:rPr kumimoji="0" 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Megyei Klímastratégia és Megyei Éghajlatváltozási Platform létrehozása </a:t>
            </a:r>
            <a:r>
              <a:rPr kumimoji="0" lang="hu-HU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Fejér megyében”</a:t>
            </a:r>
            <a:r>
              <a:rPr kumimoji="0" lang="hu-HU" altLang="hu-HU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hu-HU" altLang="hu-HU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hu-HU" altLang="hu-HU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/>
            </a:r>
            <a:br>
              <a:rPr kumimoji="0" lang="hu-HU" altLang="hu-HU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</a:br>
            <a:r>
              <a:rPr kumimoji="0" lang="hu-H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A PROJEKT EREDMÉNYEINEK BEMUTATÁSA</a:t>
            </a:r>
            <a:endParaRPr kumimoji="0" lang="hu-HU" altLang="hu-H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YaHei"/>
              <a:cs typeface="+mj-cs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99335" y="4846482"/>
            <a:ext cx="616889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7255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lnSpc>
                <a:spcPct val="84000"/>
              </a:lnSpc>
              <a:spcBef>
                <a:spcPts val="1000"/>
              </a:spcBef>
              <a:spcAft>
                <a:spcPct val="0"/>
              </a:spcAft>
            </a:pPr>
            <a:r>
              <a:rPr lang="hu-HU" altLang="hu-HU" sz="2000" b="1" dirty="0">
                <a:solidFill>
                  <a:srgbClr val="FFFFFF"/>
                </a:solidFill>
                <a:cs typeface="Arial Unicode MS" panose="020B0604020202020204" pitchFamily="34" charset="-128"/>
              </a:rPr>
              <a:t>Kígyóssy Gábor területfejlesztési </a:t>
            </a:r>
            <a:r>
              <a:rPr lang="hu-HU" altLang="hu-HU" sz="2000" b="1" dirty="0" smtClean="0">
                <a:solidFill>
                  <a:srgbClr val="FFFFFF"/>
                </a:solidFill>
                <a:cs typeface="Arial Unicode MS" panose="020B0604020202020204" pitchFamily="34" charset="-128"/>
              </a:rPr>
              <a:t>munkatárs</a:t>
            </a:r>
            <a:r>
              <a:rPr lang="hu-HU" altLang="hu-HU" sz="2000" b="1" dirty="0">
                <a:solidFill>
                  <a:srgbClr val="FFFFFF"/>
                </a:solidFill>
                <a:cs typeface="Arial Unicode MS" panose="020B0604020202020204" pitchFamily="34" charset="-128"/>
              </a:rPr>
              <a:t>, vezető </a:t>
            </a:r>
            <a:r>
              <a:rPr lang="hu-HU" altLang="hu-HU" sz="2000" b="1" dirty="0" smtClean="0">
                <a:solidFill>
                  <a:srgbClr val="FFFFFF"/>
                </a:solidFill>
                <a:cs typeface="Arial Unicode MS" panose="020B0604020202020204" pitchFamily="34" charset="-128"/>
              </a:rPr>
              <a:t>tervező, Platform Titkársága</a:t>
            </a:r>
            <a:endParaRPr lang="hu-HU" altLang="hu-HU" sz="2000" b="1" dirty="0">
              <a:solidFill>
                <a:srgbClr val="FFFFFF"/>
              </a:solidFill>
              <a:cs typeface="Arial Unicode MS" panose="020B0604020202020204" pitchFamily="34" charset="-128"/>
            </a:endParaRPr>
          </a:p>
          <a:p>
            <a:pPr defTabSz="449263" fontAlgn="base">
              <a:lnSpc>
                <a:spcPct val="84000"/>
              </a:lnSpc>
              <a:spcBef>
                <a:spcPts val="1000"/>
              </a:spcBef>
              <a:spcAft>
                <a:spcPct val="0"/>
              </a:spcAft>
            </a:pPr>
            <a:r>
              <a:rPr lang="hu-HU" altLang="hu-HU" sz="2000" b="1" dirty="0" smtClean="0">
                <a:solidFill>
                  <a:srgbClr val="FFFFFF"/>
                </a:solidFill>
                <a:cs typeface="Arial Unicode MS" panose="020B0604020202020204" pitchFamily="34" charset="-128"/>
              </a:rPr>
              <a:t>Második (Záró) konferencia</a:t>
            </a:r>
          </a:p>
          <a:p>
            <a:pPr defTabSz="449263" fontAlgn="base">
              <a:lnSpc>
                <a:spcPct val="84000"/>
              </a:lnSpc>
              <a:spcBef>
                <a:spcPts val="1000"/>
              </a:spcBef>
              <a:spcAft>
                <a:spcPct val="0"/>
              </a:spcAft>
            </a:pPr>
            <a:r>
              <a:rPr lang="hu-HU" altLang="hu-HU" sz="2000" b="1" dirty="0" smtClean="0">
                <a:solidFill>
                  <a:srgbClr val="FFFFFF"/>
                </a:solidFill>
                <a:cs typeface="Arial Unicode MS" panose="020B0604020202020204" pitchFamily="34" charset="-128"/>
              </a:rPr>
              <a:t>Székesfehérvár, 2018. </a:t>
            </a:r>
            <a:r>
              <a:rPr lang="hu-HU" altLang="hu-HU" sz="2000" b="1" dirty="0">
                <a:solidFill>
                  <a:srgbClr val="FFFFFF"/>
                </a:solidFill>
                <a:cs typeface="Arial Unicode MS" panose="020B0604020202020204" pitchFamily="34" charset="-128"/>
              </a:rPr>
              <a:t>m</a:t>
            </a:r>
            <a:r>
              <a:rPr lang="hu-HU" altLang="hu-HU" sz="2000" b="1" dirty="0" smtClean="0">
                <a:solidFill>
                  <a:srgbClr val="FFFFFF"/>
                </a:solidFill>
                <a:cs typeface="Arial Unicode MS" panose="020B0604020202020204" pitchFamily="34" charset="-128"/>
              </a:rPr>
              <a:t>árcius 21.</a:t>
            </a:r>
            <a:endParaRPr lang="hu-HU" altLang="hu-HU" sz="2000" b="1" dirty="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2051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6837" y="0"/>
            <a:ext cx="10515600" cy="1043189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+mn-lt"/>
              </a:rPr>
              <a:t>Rajzpályázatok díjazottjai*</a:t>
            </a:r>
            <a:endParaRPr lang="hu-HU" sz="3600" b="1" dirty="0"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" y="1043189"/>
            <a:ext cx="3796829" cy="537049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513" y="1177736"/>
            <a:ext cx="7215367" cy="5101395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-4380963" y="6162540"/>
            <a:ext cx="10515600" cy="1043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 b="1" dirty="0">
                <a:latin typeface="+mn-lt"/>
              </a:rPr>
              <a:t>n</a:t>
            </a:r>
            <a:r>
              <a:rPr lang="hu-HU" sz="1400" b="1" dirty="0" smtClean="0">
                <a:latin typeface="+mn-lt"/>
              </a:rPr>
              <a:t>em teljes körű*</a:t>
            </a:r>
            <a:endParaRPr lang="hu-HU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37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8048" y="378006"/>
            <a:ext cx="10515600" cy="532799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smtClean="0">
                <a:latin typeface="+mn-lt"/>
              </a:rPr>
              <a:t>Fotópályázat nyertese (Kontár Csaba)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endParaRPr lang="hu-HU" sz="3600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7" y="1696501"/>
            <a:ext cx="6685456" cy="44238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17" y="769300"/>
            <a:ext cx="3958563" cy="598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3805" y="918918"/>
            <a:ext cx="10515600" cy="532799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smtClean="0">
                <a:latin typeface="+mn-lt"/>
              </a:rPr>
              <a:t>Logópályázat nyertese (</a:t>
            </a:r>
            <a:r>
              <a:rPr lang="hu-HU" sz="3600" b="1" dirty="0" err="1" smtClean="0">
                <a:latin typeface="+mn-lt"/>
              </a:rPr>
              <a:t>Pantyata</a:t>
            </a:r>
            <a:r>
              <a:rPr lang="hu-HU" sz="3600" b="1" dirty="0" smtClean="0">
                <a:latin typeface="+mn-lt"/>
              </a:rPr>
              <a:t> Dóra)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endParaRPr lang="hu-HU" sz="3600" b="1" dirty="0"/>
          </a:p>
        </p:txBody>
      </p:sp>
      <p:pic>
        <p:nvPicPr>
          <p:cNvPr id="6" name="Picture 87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38" y="2451855"/>
            <a:ext cx="6386848" cy="252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3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290" y="519672"/>
            <a:ext cx="10515600" cy="532799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smtClean="0">
                <a:latin typeface="+mn-lt"/>
              </a:rPr>
              <a:t>Klímastratégia tervezési folyamata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6946" y="889102"/>
            <a:ext cx="11090189" cy="5824152"/>
          </a:xfrm>
        </p:spPr>
        <p:txBody>
          <a:bodyPr>
            <a:normAutofit fontScale="92500" lnSpcReduction="20000"/>
          </a:bodyPr>
          <a:lstStyle/>
          <a:p>
            <a:pPr algn="just"/>
            <a:endParaRPr lang="hu-HU" sz="3800" dirty="0"/>
          </a:p>
          <a:p>
            <a:pPr lvl="0" algn="just"/>
            <a:r>
              <a:rPr lang="hu-HU" sz="3600" dirty="0" smtClean="0"/>
              <a:t>Vállalkozási szerződés Magyar Innováció és Hatékonyság Nonprofit </a:t>
            </a:r>
            <a:r>
              <a:rPr lang="hu-HU" sz="3600" dirty="0" err="1" smtClean="0"/>
              <a:t>Kft-vel</a:t>
            </a:r>
            <a:r>
              <a:rPr lang="hu-HU" sz="3600" dirty="0" smtClean="0"/>
              <a:t> (2017.02.07. – szakértő: Oletics Zoltán)</a:t>
            </a:r>
          </a:p>
          <a:p>
            <a:pPr lvl="0" algn="just"/>
            <a:r>
              <a:rPr lang="hu-HU" sz="3600" dirty="0"/>
              <a:t>Fejér Megyei Klímastratégia Megvalósíthatósági </a:t>
            </a:r>
            <a:r>
              <a:rPr lang="hu-HU" sz="3600" dirty="0" smtClean="0"/>
              <a:t>Tanulmánya (2017.02.28.)</a:t>
            </a:r>
          </a:p>
          <a:p>
            <a:pPr lvl="0" algn="just"/>
            <a:r>
              <a:rPr lang="hu-HU" sz="3600" dirty="0" smtClean="0"/>
              <a:t>Fejér megye klímastratégiájának egyeztetési változata (2017.09.28.)</a:t>
            </a:r>
            <a:endParaRPr lang="hu-HU" sz="3600" dirty="0"/>
          </a:p>
          <a:p>
            <a:pPr algn="just"/>
            <a:r>
              <a:rPr lang="hu-HU" sz="3600" dirty="0"/>
              <a:t>Fejér megye </a:t>
            </a:r>
            <a:r>
              <a:rPr lang="hu-HU" sz="3600" dirty="0" smtClean="0"/>
              <a:t>klímastratégiájának 2. körös egyeztetés utáni, közgyűlés elé szánt változata </a:t>
            </a:r>
            <a:r>
              <a:rPr lang="hu-HU" sz="3600" dirty="0"/>
              <a:t>(</a:t>
            </a:r>
            <a:r>
              <a:rPr lang="hu-HU" sz="3600" dirty="0" smtClean="0"/>
              <a:t>2018.01.31.)</a:t>
            </a:r>
            <a:endParaRPr lang="hu-HU" sz="3600" dirty="0"/>
          </a:p>
          <a:p>
            <a:pPr lvl="0" algn="just"/>
            <a:r>
              <a:rPr lang="hu-HU" sz="3600" dirty="0" smtClean="0"/>
              <a:t>KBTSZ vélemény (2018.02.06.)</a:t>
            </a:r>
          </a:p>
          <a:p>
            <a:pPr lvl="0" algn="just"/>
            <a:r>
              <a:rPr lang="hu-HU" sz="3600" dirty="0" smtClean="0"/>
              <a:t>Közgyűlési döntés (2018.02.15.)</a:t>
            </a:r>
          </a:p>
          <a:p>
            <a:pPr lvl="0" algn="just"/>
            <a:r>
              <a:rPr lang="hu-HU" sz="3600" dirty="0" smtClean="0"/>
              <a:t>Második (záró) konferencia (2018.03.21.)</a:t>
            </a:r>
            <a:endParaRPr lang="hu-HU" sz="36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4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290" y="519672"/>
            <a:ext cx="10515600" cy="532799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smtClean="0">
                <a:latin typeface="+mn-lt"/>
              </a:rPr>
              <a:t>Klímastratégia összegző megállapításai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6946" y="889102"/>
            <a:ext cx="11090189" cy="5824152"/>
          </a:xfrm>
        </p:spPr>
        <p:txBody>
          <a:bodyPr>
            <a:normAutofit fontScale="92500" lnSpcReduction="20000"/>
          </a:bodyPr>
          <a:lstStyle/>
          <a:p>
            <a:pPr algn="just"/>
            <a:endParaRPr lang="hu-HU" sz="3800" dirty="0"/>
          </a:p>
          <a:p>
            <a:pPr marL="0" indent="0">
              <a:buNone/>
            </a:pPr>
            <a:r>
              <a:rPr lang="hu-HU" sz="3600" i="1" dirty="0" smtClean="0"/>
              <a:t>Főbb megállapítások:</a:t>
            </a:r>
            <a:endParaRPr lang="hu-HU" sz="3600" dirty="0"/>
          </a:p>
          <a:p>
            <a:pPr lvl="0" algn="just"/>
            <a:r>
              <a:rPr lang="hu-HU" sz="3600" dirty="0"/>
              <a:t>A megyei klímastratégia irányokat </a:t>
            </a:r>
            <a:r>
              <a:rPr lang="hu-HU" sz="3600" dirty="0" smtClean="0"/>
              <a:t>jelöl </a:t>
            </a:r>
            <a:r>
              <a:rPr lang="hu-HU" sz="3600" dirty="0"/>
              <a:t>ki, amit később az </a:t>
            </a:r>
            <a:r>
              <a:rPr lang="hu-HU" sz="3600" dirty="0" err="1"/>
              <a:t>MJV-k</a:t>
            </a:r>
            <a:r>
              <a:rPr lang="hu-HU" sz="3600" dirty="0"/>
              <a:t> és nagyobb települések egyedi stratégiáiban célszerű aktív cselekvésekre bontani.</a:t>
            </a:r>
          </a:p>
          <a:p>
            <a:pPr lvl="0" algn="just"/>
            <a:r>
              <a:rPr lang="hu-HU" sz="3600" dirty="0"/>
              <a:t>A megyében több olyan érték van, amely kiemelten védendő.</a:t>
            </a:r>
          </a:p>
          <a:p>
            <a:pPr lvl="0" algn="just"/>
            <a:r>
              <a:rPr lang="hu-HU" sz="3600" dirty="0"/>
              <a:t>A megye kiemelt </a:t>
            </a:r>
            <a:r>
              <a:rPr lang="hu-HU" sz="3600" dirty="0" err="1"/>
              <a:t>adaptácio</a:t>
            </a:r>
            <a:r>
              <a:rPr lang="hu-HU" sz="3600" dirty="0"/>
              <a:t>́s </a:t>
            </a:r>
            <a:r>
              <a:rPr lang="hu-HU" sz="3600" dirty="0" smtClean="0"/>
              <a:t>feladatait </a:t>
            </a:r>
            <a:r>
              <a:rPr lang="hu-HU" sz="3600" dirty="0"/>
              <a:t>az </a:t>
            </a:r>
            <a:r>
              <a:rPr lang="hu-HU" sz="3600" dirty="0" err="1"/>
              <a:t>ivo</a:t>
            </a:r>
            <a:r>
              <a:rPr lang="hu-HU" sz="3600" dirty="0"/>
              <a:t>́vízkincs védelem, a </a:t>
            </a:r>
            <a:r>
              <a:rPr lang="hu-HU" sz="3600" dirty="0" smtClean="0"/>
              <a:t>villámárvizek </a:t>
            </a:r>
            <a:r>
              <a:rPr lang="hu-HU" sz="3600" dirty="0"/>
              <a:t>elleni védelem és az erdőtüzek meggátolása </a:t>
            </a:r>
            <a:r>
              <a:rPr lang="hu-HU" sz="3600" dirty="0" smtClean="0"/>
              <a:t>jelentik.</a:t>
            </a:r>
            <a:endParaRPr lang="hu-HU" sz="3600" dirty="0"/>
          </a:p>
          <a:p>
            <a:pPr algn="just"/>
            <a:r>
              <a:rPr lang="hu-HU" sz="3600" dirty="0"/>
              <a:t>A szemléletformálásban az országos átlagnál magasabb a </a:t>
            </a:r>
            <a:r>
              <a:rPr lang="hu-HU" sz="3600" dirty="0" smtClean="0"/>
              <a:t>lakosság </a:t>
            </a:r>
            <a:r>
              <a:rPr lang="hu-HU" sz="3600" dirty="0"/>
              <a:t>tájékozottsága a klímaváltozással és annak veszélyeivel kapcsolatban, erre építve magasabb szintű célok, komplexebb intézkedések jelölhetők ki a </a:t>
            </a:r>
            <a:r>
              <a:rPr lang="hu-HU" sz="3600" dirty="0" smtClean="0"/>
              <a:t>szemléletformálásban</a:t>
            </a:r>
            <a:r>
              <a:rPr lang="hu-HU" sz="3600" dirty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6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0120" y="373898"/>
            <a:ext cx="10515600" cy="532799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smtClean="0">
                <a:latin typeface="+mn-lt"/>
              </a:rPr>
              <a:t>Klímavédelmi jövőkép és jelmondat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endParaRPr lang="hu-HU" sz="36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10120" y="4916384"/>
            <a:ext cx="10515600" cy="1757548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38100">
            <a:solidFill>
              <a:srgbClr val="4472C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Fejér megye 2030-ra a megyék arányos ÜHG kibocsátását figyelembe véve az egyik legnagyobb (preferáltan TOP 3) százalékos kibocsátáscsökkenést éri el, megőrizve gazdasági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erejét és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pozícióját a megyék között, mindemellett a megye lesz a legfelkészültebb a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villámárvizek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és aszályok veszélyei, valamint a hőhullámok hatásai szempontjából.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-2806801" y="998020"/>
            <a:ext cx="10515600" cy="532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b="1" i="1" dirty="0" smtClean="0">
                <a:latin typeface="+mn-lt"/>
              </a:rPr>
              <a:t>Klímavédelmi jövőkép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endParaRPr lang="hu-HU" sz="3600" b="1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-2627897" y="4501593"/>
            <a:ext cx="10515600" cy="532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b="1" i="1" dirty="0" smtClean="0">
                <a:latin typeface="+mn-lt"/>
              </a:rPr>
              <a:t>Klímavédelmi jelmondat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endParaRPr lang="hu-HU" sz="36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10120" y="1313367"/>
            <a:ext cx="10515600" cy="2847815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38100">
            <a:solidFill>
              <a:srgbClr val="4472C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b="1" dirty="0" smtClean="0">
                <a:solidFill>
                  <a:prstClr val="black"/>
                </a:solidFill>
                <a:latin typeface="Calibri" panose="020F0502020204030204"/>
              </a:rPr>
              <a:t>„Fejér </a:t>
            </a:r>
            <a:r>
              <a:rPr lang="hu-HU" sz="2400" b="1" dirty="0">
                <a:solidFill>
                  <a:prstClr val="black"/>
                </a:solidFill>
                <a:latin typeface="Calibri" panose="020F0502020204030204"/>
              </a:rPr>
              <a:t>megye hatékonyan felkészül a </a:t>
            </a:r>
            <a:r>
              <a:rPr lang="hu-HU" sz="2400" b="1" dirty="0" err="1">
                <a:solidFill>
                  <a:prstClr val="black"/>
                </a:solidFill>
                <a:latin typeface="Calibri" panose="020F0502020204030204"/>
              </a:rPr>
              <a:t>fokozo</a:t>
            </a:r>
            <a:r>
              <a:rPr lang="hu-HU" sz="2400" b="1" dirty="0">
                <a:solidFill>
                  <a:prstClr val="black"/>
                </a:solidFill>
                <a:latin typeface="Calibri" panose="020F0502020204030204"/>
              </a:rPr>
              <a:t>́</a:t>
            </a:r>
            <a:r>
              <a:rPr lang="hu-HU" sz="2400" b="1" dirty="0" err="1">
                <a:solidFill>
                  <a:prstClr val="black"/>
                </a:solidFill>
                <a:latin typeface="Calibri" panose="020F0502020204030204"/>
              </a:rPr>
              <a:t>do</a:t>
            </a:r>
            <a:r>
              <a:rPr lang="hu-HU" sz="2400" b="1" dirty="0">
                <a:solidFill>
                  <a:prstClr val="black"/>
                </a:solidFill>
                <a:latin typeface="Calibri" panose="020F0502020204030204"/>
              </a:rPr>
              <a:t>́ villámárvíz </a:t>
            </a:r>
            <a:r>
              <a:rPr lang="hu-HU" sz="2400" b="1" dirty="0" smtClean="0">
                <a:solidFill>
                  <a:prstClr val="black"/>
                </a:solidFill>
                <a:latin typeface="Calibri" panose="020F0502020204030204"/>
              </a:rPr>
              <a:t>veszélyeztetettségre, </a:t>
            </a:r>
            <a:r>
              <a:rPr lang="hu-HU" sz="2400" b="1" dirty="0">
                <a:solidFill>
                  <a:prstClr val="black"/>
                </a:solidFill>
                <a:latin typeface="Calibri" panose="020F0502020204030204"/>
              </a:rPr>
              <a:t>a </a:t>
            </a:r>
            <a:r>
              <a:rPr lang="hu-HU" sz="2400" b="1" dirty="0" err="1">
                <a:solidFill>
                  <a:prstClr val="black"/>
                </a:solidFill>
                <a:latin typeface="Calibri" panose="020F0502020204030204"/>
              </a:rPr>
              <a:t>tarto</a:t>
            </a:r>
            <a:r>
              <a:rPr lang="hu-HU" sz="2400" b="1" dirty="0">
                <a:solidFill>
                  <a:prstClr val="black"/>
                </a:solidFill>
                <a:latin typeface="Calibri" panose="020F0502020204030204"/>
              </a:rPr>
              <a:t>́s hőhullámok és aszályos időszakok egészségügyi, valamint mező- és erdőgazdaságot érintő hatásaira.”</a:t>
            </a:r>
          </a:p>
          <a:p>
            <a:pPr marL="0" indent="0">
              <a:buNone/>
            </a:pPr>
            <a:r>
              <a:rPr lang="hu-HU" sz="2400" b="1" dirty="0">
                <a:solidFill>
                  <a:prstClr val="black"/>
                </a:solidFill>
                <a:latin typeface="Calibri" panose="020F0502020204030204"/>
              </a:rPr>
              <a:t>Kihasználva a </a:t>
            </a:r>
            <a:r>
              <a:rPr lang="hu-HU" sz="2400" b="1" dirty="0" smtClean="0">
                <a:solidFill>
                  <a:prstClr val="black"/>
                </a:solidFill>
                <a:latin typeface="Calibri" panose="020F0502020204030204"/>
              </a:rPr>
              <a:t>megye relatíve </a:t>
            </a:r>
            <a:r>
              <a:rPr lang="hu-HU" sz="2400" b="1" dirty="0" err="1">
                <a:solidFill>
                  <a:prstClr val="black"/>
                </a:solidFill>
                <a:latin typeface="Calibri" panose="020F0502020204030204"/>
              </a:rPr>
              <a:t>jo</a:t>
            </a:r>
            <a:r>
              <a:rPr lang="hu-HU" sz="2400" b="1" dirty="0">
                <a:solidFill>
                  <a:prstClr val="black"/>
                </a:solidFill>
                <a:latin typeface="Calibri" panose="020F0502020204030204"/>
              </a:rPr>
              <a:t>́ gazdasági helyzetét, illetve földrajzi </a:t>
            </a:r>
            <a:r>
              <a:rPr lang="hu-HU" sz="2400" b="1" dirty="0" smtClean="0">
                <a:solidFill>
                  <a:prstClr val="black"/>
                </a:solidFill>
                <a:latin typeface="Calibri" panose="020F0502020204030204"/>
              </a:rPr>
              <a:t>fekvését - </a:t>
            </a:r>
            <a:r>
              <a:rPr lang="hu-HU" sz="2400" b="1" dirty="0">
                <a:solidFill>
                  <a:prstClr val="black"/>
                </a:solidFill>
                <a:latin typeface="Calibri" panose="020F0502020204030204"/>
              </a:rPr>
              <a:t>mely egyes súlyos klímahatások az átlagosnál </a:t>
            </a:r>
            <a:r>
              <a:rPr lang="hu-HU" sz="2400" b="1" dirty="0" smtClean="0">
                <a:solidFill>
                  <a:prstClr val="black"/>
                </a:solidFill>
                <a:latin typeface="Calibri" panose="020F0502020204030204"/>
              </a:rPr>
              <a:t>valamivel </a:t>
            </a:r>
            <a:r>
              <a:rPr lang="hu-HU" sz="2400" b="1" dirty="0">
                <a:solidFill>
                  <a:prstClr val="black"/>
                </a:solidFill>
                <a:latin typeface="Calibri" panose="020F0502020204030204"/>
              </a:rPr>
              <a:t>későbbi bekövetkezését </a:t>
            </a:r>
            <a:r>
              <a:rPr lang="hu-HU" sz="2400" b="1" dirty="0" smtClean="0">
                <a:solidFill>
                  <a:prstClr val="black"/>
                </a:solidFill>
                <a:latin typeface="Calibri" panose="020F0502020204030204"/>
              </a:rPr>
              <a:t>prognosztizálja - </a:t>
            </a:r>
            <a:r>
              <a:rPr lang="hu-HU" sz="2400" b="1" dirty="0">
                <a:solidFill>
                  <a:prstClr val="black"/>
                </a:solidFill>
                <a:latin typeface="Calibri" panose="020F0502020204030204"/>
              </a:rPr>
              <a:t>a megye a hazai területi átlaghoz képest rendelkezésre </a:t>
            </a:r>
            <a:r>
              <a:rPr lang="hu-HU" sz="2400" b="1" dirty="0" err="1">
                <a:solidFill>
                  <a:prstClr val="black"/>
                </a:solidFill>
                <a:latin typeface="Calibri" panose="020F0502020204030204"/>
              </a:rPr>
              <a:t>állo</a:t>
            </a:r>
            <a:r>
              <a:rPr lang="hu-HU" sz="2400" b="1" dirty="0">
                <a:solidFill>
                  <a:prstClr val="black"/>
                </a:solidFill>
                <a:latin typeface="Calibri" panose="020F0502020204030204"/>
              </a:rPr>
              <a:t>́ </a:t>
            </a:r>
            <a:r>
              <a:rPr lang="hu-HU" sz="2400" b="1" dirty="0" smtClean="0">
                <a:solidFill>
                  <a:prstClr val="black"/>
                </a:solidFill>
                <a:latin typeface="Calibri" panose="020F0502020204030204"/>
              </a:rPr>
              <a:t>többletidőt </a:t>
            </a:r>
            <a:r>
              <a:rPr lang="hu-HU" sz="2400" b="1" dirty="0">
                <a:solidFill>
                  <a:prstClr val="black"/>
                </a:solidFill>
                <a:latin typeface="Calibri" panose="020F0502020204030204"/>
              </a:rPr>
              <a:t>és gazdasági potenciált saját ÜHG kibocsátása csökkentésére és az </a:t>
            </a:r>
            <a:r>
              <a:rPr lang="hu-HU" sz="2400" b="1" dirty="0" err="1">
                <a:solidFill>
                  <a:prstClr val="black"/>
                </a:solidFill>
                <a:latin typeface="Calibri" panose="020F0502020204030204"/>
              </a:rPr>
              <a:t>adaptácio</a:t>
            </a:r>
            <a:r>
              <a:rPr lang="hu-HU" sz="2400" b="1" dirty="0">
                <a:solidFill>
                  <a:prstClr val="black"/>
                </a:solidFill>
                <a:latin typeface="Calibri" panose="020F0502020204030204"/>
              </a:rPr>
              <a:t>́s célok </a:t>
            </a:r>
            <a:r>
              <a:rPr lang="hu-HU" sz="2400" b="1" dirty="0" err="1">
                <a:solidFill>
                  <a:prstClr val="black"/>
                </a:solidFill>
                <a:latin typeface="Calibri" panose="020F0502020204030204"/>
              </a:rPr>
              <a:t>megvalo</a:t>
            </a:r>
            <a:r>
              <a:rPr lang="hu-HU" sz="2400" b="1" dirty="0">
                <a:solidFill>
                  <a:prstClr val="black"/>
                </a:solidFill>
                <a:latin typeface="Calibri" panose="020F0502020204030204"/>
              </a:rPr>
              <a:t>́</a:t>
            </a:r>
            <a:r>
              <a:rPr lang="hu-HU" sz="2400" b="1" dirty="0" err="1">
                <a:solidFill>
                  <a:prstClr val="black"/>
                </a:solidFill>
                <a:latin typeface="Calibri" panose="020F0502020204030204"/>
              </a:rPr>
              <a:t>sítására</a:t>
            </a:r>
            <a:r>
              <a:rPr lang="hu-HU" sz="2400" b="1" dirty="0">
                <a:solidFill>
                  <a:prstClr val="black"/>
                </a:solidFill>
                <a:latin typeface="Calibri" panose="020F0502020204030204"/>
              </a:rPr>
              <a:t> fordíthatja.</a:t>
            </a:r>
          </a:p>
        </p:txBody>
      </p:sp>
    </p:spTree>
    <p:extLst>
      <p:ext uri="{BB962C8B-B14F-4D97-AF65-F5344CB8AC3E}">
        <p14:creationId xmlns:p14="http://schemas.microsoft.com/office/powerpoint/2010/main" val="427173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290" y="519672"/>
            <a:ext cx="10515600" cy="532799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smtClean="0">
                <a:latin typeface="+mn-lt"/>
              </a:rPr>
              <a:t>Klímastratégia egyeztetési folyamata -</a:t>
            </a:r>
            <a:br>
              <a:rPr lang="hu-HU" sz="3600" b="1" dirty="0" smtClean="0">
                <a:latin typeface="+mn-lt"/>
              </a:rPr>
            </a:br>
            <a:r>
              <a:rPr lang="hu-HU" sz="3600" b="1" dirty="0" smtClean="0">
                <a:latin typeface="+mn-lt"/>
              </a:rPr>
              <a:t>beérkezett vélemények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7853" y="936561"/>
            <a:ext cx="11090189" cy="5824152"/>
          </a:xfrm>
        </p:spPr>
        <p:txBody>
          <a:bodyPr>
            <a:normAutofit fontScale="92500" lnSpcReduction="10000"/>
          </a:bodyPr>
          <a:lstStyle/>
          <a:p>
            <a:pPr algn="just"/>
            <a:endParaRPr lang="hu-HU" sz="3800" dirty="0"/>
          </a:p>
          <a:p>
            <a:pPr lvl="0" algn="just"/>
            <a:r>
              <a:rPr lang="hu-HU" sz="3800" i="1" dirty="0" smtClean="0"/>
              <a:t>Kétkörös egyeztetés </a:t>
            </a:r>
            <a:r>
              <a:rPr lang="hu-HU" sz="3800" dirty="0" smtClean="0"/>
              <a:t>(egyeztetési változat, közgyűlés elé szánt változat)</a:t>
            </a:r>
          </a:p>
          <a:p>
            <a:pPr lvl="0" algn="just"/>
            <a:r>
              <a:rPr lang="hu-HU" sz="3800" i="1" dirty="0" smtClean="0"/>
              <a:t>Egyeztetés módja: </a:t>
            </a:r>
            <a:r>
              <a:rPr lang="hu-HU" sz="3800" dirty="0" smtClean="0"/>
              <a:t>3 db platform ülés, első (nyitó) konferencia, 3 db </a:t>
            </a:r>
            <a:r>
              <a:rPr lang="hu-HU" sz="3800" dirty="0" err="1" smtClean="0"/>
              <a:t>workshop</a:t>
            </a:r>
            <a:r>
              <a:rPr lang="hu-HU" sz="3800" dirty="0" smtClean="0"/>
              <a:t>; célzott e-mail (önkormányzatok, oktatási intézmények, hatóságok, gazdasági szereplők, civil szervezetek, KBTSZ), Fejér Megyei Önkormányzat honlapjának </a:t>
            </a:r>
            <a:r>
              <a:rPr lang="hu-HU" sz="3800" dirty="0" err="1" smtClean="0"/>
              <a:t>aloldala</a:t>
            </a:r>
            <a:r>
              <a:rPr lang="hu-HU" sz="3800" dirty="0" smtClean="0"/>
              <a:t>, Fejér Megyei Önkormányzat </a:t>
            </a:r>
            <a:r>
              <a:rPr lang="hu-HU" sz="3800" dirty="0" err="1" smtClean="0"/>
              <a:t>facebook</a:t>
            </a:r>
            <a:r>
              <a:rPr lang="hu-HU" sz="3800" dirty="0" smtClean="0"/>
              <a:t> csoportja </a:t>
            </a:r>
            <a:endParaRPr lang="hu-HU" sz="3800" dirty="0"/>
          </a:p>
          <a:p>
            <a:pPr lvl="0" algn="just"/>
            <a:r>
              <a:rPr lang="hu-HU" sz="3800" dirty="0" smtClean="0"/>
              <a:t>35 db vélemény érkezett</a:t>
            </a:r>
          </a:p>
          <a:p>
            <a:pPr lvl="0" algn="just"/>
            <a:r>
              <a:rPr lang="hu-HU" sz="3800" dirty="0" smtClean="0"/>
              <a:t>Ebből 23 db vélemény átvezetésre, 5 db elutasításra került, 7 db pedig nem igényelt átvezetést </a:t>
            </a:r>
            <a:endParaRPr lang="hu-HU" sz="38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96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290" y="631524"/>
            <a:ext cx="10515600" cy="532799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smtClean="0">
                <a:latin typeface="+mn-lt"/>
              </a:rPr>
              <a:t>Klímastratégia egyeztetési anyagára</a:t>
            </a:r>
            <a:br>
              <a:rPr lang="hu-HU" sz="3600" b="1" dirty="0" smtClean="0">
                <a:latin typeface="+mn-lt"/>
              </a:rPr>
            </a:br>
            <a:r>
              <a:rPr lang="hu-HU" sz="3600" b="1" dirty="0" smtClean="0">
                <a:latin typeface="+mn-lt"/>
              </a:rPr>
              <a:t>beérkezett jelentősebb vélemények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3611" y="897924"/>
            <a:ext cx="11090189" cy="5824152"/>
          </a:xfrm>
        </p:spPr>
        <p:txBody>
          <a:bodyPr>
            <a:normAutofit/>
          </a:bodyPr>
          <a:lstStyle/>
          <a:p>
            <a:pPr algn="just"/>
            <a:endParaRPr lang="hu-HU" sz="3800" dirty="0"/>
          </a:p>
          <a:p>
            <a:pPr lvl="0" algn="just"/>
            <a:endParaRPr lang="hu-HU" sz="3800" dirty="0"/>
          </a:p>
          <a:p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444595"/>
              </p:ext>
            </p:extLst>
          </p:nvPr>
        </p:nvGraphicFramePr>
        <p:xfrm>
          <a:off x="392400" y="1430723"/>
          <a:ext cx="11378891" cy="4352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560"/>
                <a:gridCol w="5310056"/>
                <a:gridCol w="3116275"/>
              </a:tblGrid>
              <a:tr h="92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Véleményező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szervezet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1" marR="466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Vélemény összefoglalása</a:t>
                      </a:r>
                      <a:endParaRPr lang="hu-H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1" marR="466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Vélemény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figyelembe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vétele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1" marR="46621" marT="0" marB="0" anchor="ctr"/>
                </a:tc>
              </a:tr>
              <a:tr h="1296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MTA KRTK RKI </a:t>
                      </a:r>
                      <a:r>
                        <a:rPr lang="en-US" sz="1500" dirty="0" err="1">
                          <a:effectLst/>
                        </a:rPr>
                        <a:t>Nyugat-magyarországi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Tudományos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Osztálya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1" marR="466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 </a:t>
                      </a:r>
                      <a:r>
                        <a:rPr lang="en-US" sz="1500" dirty="0" err="1">
                          <a:effectLst/>
                        </a:rPr>
                        <a:t>stratégia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intézkedési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javaslataiba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beépíthető</a:t>
                      </a:r>
                      <a:r>
                        <a:rPr lang="en-US" sz="1500" dirty="0">
                          <a:effectLst/>
                        </a:rPr>
                        <a:t>: </a:t>
                      </a:r>
                      <a:r>
                        <a:rPr lang="en-US" sz="1500" dirty="0" err="1">
                          <a:effectLst/>
                        </a:rPr>
                        <a:t>Komplex</a:t>
                      </a:r>
                      <a:r>
                        <a:rPr lang="en-US" sz="1500" dirty="0">
                          <a:effectLst/>
                        </a:rPr>
                        <a:t>, a </a:t>
                      </a:r>
                      <a:r>
                        <a:rPr lang="en-US" sz="1500" dirty="0" err="1">
                          <a:effectLst/>
                        </a:rPr>
                        <a:t>lakosság</a:t>
                      </a:r>
                      <a:r>
                        <a:rPr lang="en-US" sz="1500" dirty="0">
                          <a:effectLst/>
                        </a:rPr>
                        <a:t>, </a:t>
                      </a:r>
                      <a:r>
                        <a:rPr lang="en-US" sz="1500" dirty="0" err="1">
                          <a:effectLst/>
                        </a:rPr>
                        <a:t>vállalkozások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valódi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részvételével</a:t>
                      </a:r>
                      <a:r>
                        <a:rPr lang="en-US" sz="1500" dirty="0">
                          <a:effectLst/>
                        </a:rPr>
                        <a:t>, a </a:t>
                      </a:r>
                      <a:r>
                        <a:rPr lang="en-US" sz="1500" dirty="0" err="1">
                          <a:effectLst/>
                        </a:rPr>
                        <a:t>célcsoport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számára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anyagi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előnyökkel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járó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tevékenységekre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érdemes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összpontosítani</a:t>
                      </a:r>
                      <a:r>
                        <a:rPr lang="en-US" sz="1500" dirty="0">
                          <a:effectLst/>
                        </a:rPr>
                        <a:t>. </a:t>
                      </a:r>
                      <a:r>
                        <a:rPr lang="en-US" sz="1500" b="1" dirty="0" err="1">
                          <a:effectLst/>
                        </a:rPr>
                        <a:t>Mitigáció</a:t>
                      </a:r>
                      <a:r>
                        <a:rPr lang="en-US" sz="1500" dirty="0">
                          <a:effectLst/>
                        </a:rPr>
                        <a:t> - </a:t>
                      </a:r>
                      <a:r>
                        <a:rPr lang="en-US" sz="1500" b="1" dirty="0" err="1">
                          <a:effectLst/>
                        </a:rPr>
                        <a:t>energiaversenyek</a:t>
                      </a:r>
                      <a:r>
                        <a:rPr lang="en-US" sz="1500" dirty="0">
                          <a:effectLst/>
                        </a:rPr>
                        <a:t> (</a:t>
                      </a:r>
                      <a:r>
                        <a:rPr lang="en-US" sz="1500" dirty="0" err="1">
                          <a:effectLst/>
                        </a:rPr>
                        <a:t>lakóházak</a:t>
                      </a:r>
                      <a:r>
                        <a:rPr lang="en-US" sz="1500" dirty="0">
                          <a:effectLst/>
                        </a:rPr>
                        <a:t>, </a:t>
                      </a:r>
                      <a:r>
                        <a:rPr lang="en-US" sz="1500" dirty="0" err="1">
                          <a:effectLst/>
                        </a:rPr>
                        <a:t>iskolák</a:t>
                      </a:r>
                      <a:r>
                        <a:rPr lang="en-US" sz="1500" dirty="0">
                          <a:effectLst/>
                        </a:rPr>
                        <a:t>, </a:t>
                      </a:r>
                      <a:r>
                        <a:rPr lang="en-US" sz="1500" dirty="0" err="1">
                          <a:effectLst/>
                        </a:rPr>
                        <a:t>intézmények</a:t>
                      </a:r>
                      <a:r>
                        <a:rPr lang="en-US" sz="1500" dirty="0">
                          <a:effectLst/>
                        </a:rPr>
                        <a:t>, </a:t>
                      </a:r>
                      <a:r>
                        <a:rPr lang="en-US" sz="1500" dirty="0" err="1">
                          <a:effectLst/>
                        </a:rPr>
                        <a:t>települések</a:t>
                      </a:r>
                      <a:r>
                        <a:rPr lang="en-US" sz="1500" dirty="0">
                          <a:effectLst/>
                        </a:rPr>
                        <a:t>) </a:t>
                      </a:r>
                      <a:r>
                        <a:rPr lang="en-US" sz="1500" dirty="0" err="1">
                          <a:effectLst/>
                        </a:rPr>
                        <a:t>oktatással</a:t>
                      </a:r>
                      <a:r>
                        <a:rPr lang="en-US" sz="1500" dirty="0">
                          <a:effectLst/>
                        </a:rPr>
                        <a:t>, audit, </a:t>
                      </a:r>
                      <a:r>
                        <a:rPr lang="en-US" sz="1500" dirty="0" err="1">
                          <a:effectLst/>
                        </a:rPr>
                        <a:t>energia-tanácsadás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vállalkozások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számára</a:t>
                      </a:r>
                      <a:r>
                        <a:rPr lang="en-US" sz="1500" dirty="0">
                          <a:effectLst/>
                        </a:rPr>
                        <a:t>, online </a:t>
                      </a:r>
                      <a:r>
                        <a:rPr lang="en-US" sz="1500" dirty="0" err="1">
                          <a:effectLst/>
                        </a:rPr>
                        <a:t>energiatakarékossági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kalkulátor</a:t>
                      </a:r>
                      <a:r>
                        <a:rPr lang="en-US" sz="1500" dirty="0">
                          <a:effectLst/>
                        </a:rPr>
                        <a:t>. </a:t>
                      </a:r>
                      <a:r>
                        <a:rPr lang="en-US" sz="1500" b="1" dirty="0" err="1">
                          <a:effectLst/>
                        </a:rPr>
                        <a:t>Szemléletformálás</a:t>
                      </a:r>
                      <a:r>
                        <a:rPr lang="en-US" sz="1500" dirty="0">
                          <a:effectLst/>
                        </a:rPr>
                        <a:t>: </a:t>
                      </a:r>
                      <a:r>
                        <a:rPr lang="en-US" sz="1500" dirty="0" err="1">
                          <a:effectLst/>
                        </a:rPr>
                        <a:t>pontrendszer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kedvezményekkel</a:t>
                      </a:r>
                      <a:r>
                        <a:rPr lang="en-US" sz="1500" dirty="0">
                          <a:effectLst/>
                        </a:rPr>
                        <a:t>, </a:t>
                      </a:r>
                      <a:r>
                        <a:rPr lang="en-US" sz="1500" dirty="0" err="1">
                          <a:effectLst/>
                        </a:rPr>
                        <a:t>elektromos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autók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kipróbálási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lehetősége</a:t>
                      </a:r>
                      <a:r>
                        <a:rPr lang="en-US" sz="1500" dirty="0">
                          <a:effectLst/>
                        </a:rPr>
                        <a:t>, </a:t>
                      </a:r>
                      <a:r>
                        <a:rPr lang="en-US" sz="1500" dirty="0" err="1">
                          <a:effectLst/>
                        </a:rPr>
                        <a:t>közösségi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autómegosztás</a:t>
                      </a:r>
                      <a:r>
                        <a:rPr lang="en-US" sz="1500" dirty="0">
                          <a:effectLst/>
                        </a:rPr>
                        <a:t>, </a:t>
                      </a:r>
                      <a:r>
                        <a:rPr lang="en-US" sz="1500" dirty="0" err="1">
                          <a:effectLst/>
                        </a:rPr>
                        <a:t>elektromos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autók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bérlése</a:t>
                      </a:r>
                      <a:r>
                        <a:rPr lang="en-US" sz="1500" dirty="0">
                          <a:effectLst/>
                        </a:rPr>
                        <a:t> (pl. </a:t>
                      </a:r>
                      <a:r>
                        <a:rPr lang="en-US" sz="1500" dirty="0" err="1">
                          <a:effectLst/>
                        </a:rPr>
                        <a:t>önkormányzattól</a:t>
                      </a:r>
                      <a:r>
                        <a:rPr lang="en-US" sz="1500" dirty="0">
                          <a:effectLst/>
                        </a:rPr>
                        <a:t>). 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1" marR="466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 </a:t>
                      </a:r>
                      <a:r>
                        <a:rPr lang="en-US" sz="1500" dirty="0" err="1">
                          <a:effectLst/>
                        </a:rPr>
                        <a:t>stratégia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megvalósításában</a:t>
                      </a:r>
                      <a:r>
                        <a:rPr lang="en-US" sz="1500" dirty="0">
                          <a:effectLst/>
                        </a:rPr>
                        <a:t> a megye </a:t>
                      </a:r>
                      <a:r>
                        <a:rPr lang="en-US" sz="1500" dirty="0" err="1">
                          <a:effectLst/>
                        </a:rPr>
                        <a:t>már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beépíti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az</a:t>
                      </a:r>
                      <a:r>
                        <a:rPr lang="en-US" sz="1500" dirty="0">
                          <a:effectLst/>
                        </a:rPr>
                        <a:t> MTA </a:t>
                      </a:r>
                      <a:r>
                        <a:rPr lang="en-US" sz="1500" dirty="0" err="1" smtClean="0">
                          <a:effectLst/>
                        </a:rPr>
                        <a:t>javaslatait</a:t>
                      </a:r>
                      <a:r>
                        <a:rPr lang="hu-HU" sz="1500" dirty="0" smtClean="0">
                          <a:effectLst/>
                        </a:rPr>
                        <a:t>,</a:t>
                      </a:r>
                      <a:r>
                        <a:rPr lang="en-US" sz="1500" dirty="0" smtClean="0">
                          <a:effectLst/>
                        </a:rPr>
                        <a:t> </a:t>
                      </a:r>
                      <a:r>
                        <a:rPr lang="hu-HU" sz="1500" dirty="0" smtClean="0">
                          <a:effectLst/>
                        </a:rPr>
                        <a:t>í</a:t>
                      </a:r>
                      <a:r>
                        <a:rPr lang="en-US" sz="1500" dirty="0" err="1" smtClean="0">
                          <a:effectLst/>
                        </a:rPr>
                        <a:t>gy</a:t>
                      </a:r>
                      <a:r>
                        <a:rPr lang="en-US" sz="1500" dirty="0" smtClean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az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Év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diák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energiahatékonysági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menedzsere</a:t>
                      </a:r>
                      <a:r>
                        <a:rPr lang="en-US" sz="1500" dirty="0">
                          <a:effectLst/>
                        </a:rPr>
                        <a:t> program és a </a:t>
                      </a:r>
                      <a:r>
                        <a:rPr lang="en-US" sz="1500" dirty="0" err="1">
                          <a:effectLst/>
                        </a:rPr>
                        <a:t>rajzpályázatok</a:t>
                      </a:r>
                      <a:r>
                        <a:rPr lang="en-US" sz="1500" dirty="0">
                          <a:effectLst/>
                        </a:rPr>
                        <a:t> is </a:t>
                      </a:r>
                      <a:r>
                        <a:rPr lang="en-US" sz="1500" dirty="0" err="1">
                          <a:effectLst/>
                        </a:rPr>
                        <a:t>ennek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szellemében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kerültek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kialakításra</a:t>
                      </a:r>
                      <a:r>
                        <a:rPr lang="en-US" sz="1500" dirty="0">
                          <a:effectLst/>
                        </a:rPr>
                        <a:t>. 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1" marR="46621" marT="0" marB="0" anchor="ctr"/>
                </a:tc>
              </a:tr>
              <a:tr h="592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Bicske Város Polgármestere</a:t>
                      </a:r>
                      <a:endParaRPr lang="hu-H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1" marR="466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Javasolt az ÜHG rövidítés kiírása, a hiányzó melléklet- és ábraszámok pótlása, betűcserék javítása, 158. oldalon a Bicskei kastélypark rögzítése, 144. oldalon a „3 nagyváros” megnevezése.</a:t>
                      </a:r>
                      <a:endParaRPr lang="hu-H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1" marR="466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Javaslatok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átvezetve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1" marR="46621" marT="0" marB="0" anchor="ctr"/>
                </a:tc>
              </a:tr>
              <a:tr h="1380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Sárbogárd Város Polgármestere</a:t>
                      </a:r>
                      <a:endParaRPr lang="hu-H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1" marR="466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Jóváhagyásra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javasolja</a:t>
                      </a:r>
                      <a:r>
                        <a:rPr lang="en-US" sz="1500" dirty="0">
                          <a:effectLst/>
                        </a:rPr>
                        <a:t> a </a:t>
                      </a:r>
                      <a:r>
                        <a:rPr lang="en-US" sz="1500" dirty="0" err="1">
                          <a:effectLst/>
                        </a:rPr>
                        <a:t>klímastratégiát</a:t>
                      </a:r>
                      <a:r>
                        <a:rPr lang="en-US" sz="1500" dirty="0">
                          <a:effectLst/>
                        </a:rPr>
                        <a:t>. (</a:t>
                      </a:r>
                      <a:r>
                        <a:rPr lang="en-US" sz="1500" dirty="0" err="1">
                          <a:effectLst/>
                        </a:rPr>
                        <a:t>Egyetért</a:t>
                      </a:r>
                      <a:r>
                        <a:rPr lang="en-US" sz="1500" dirty="0">
                          <a:effectLst/>
                        </a:rPr>
                        <a:t> a </a:t>
                      </a:r>
                      <a:r>
                        <a:rPr lang="en-US" sz="1500" dirty="0" err="1">
                          <a:effectLst/>
                        </a:rPr>
                        <a:t>helyzetelemzéssel</a:t>
                      </a:r>
                      <a:r>
                        <a:rPr lang="en-US" sz="1500" dirty="0">
                          <a:effectLst/>
                        </a:rPr>
                        <a:t>, ÜHG </a:t>
                      </a:r>
                      <a:r>
                        <a:rPr lang="en-US" sz="1500" dirty="0" err="1">
                          <a:effectLst/>
                        </a:rPr>
                        <a:t>mérleggel</a:t>
                      </a:r>
                      <a:r>
                        <a:rPr lang="en-US" sz="1500" dirty="0">
                          <a:effectLst/>
                        </a:rPr>
                        <a:t>, SWOT-</a:t>
                      </a:r>
                      <a:r>
                        <a:rPr lang="en-US" sz="1500" dirty="0" err="1">
                          <a:effectLst/>
                        </a:rPr>
                        <a:t>analízissel</a:t>
                      </a:r>
                      <a:r>
                        <a:rPr lang="en-US" sz="1500" dirty="0">
                          <a:effectLst/>
                        </a:rPr>
                        <a:t>, </a:t>
                      </a:r>
                      <a:r>
                        <a:rPr lang="en-US" sz="1500" dirty="0" err="1">
                          <a:effectLst/>
                        </a:rPr>
                        <a:t>klímavédelmi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célkitűzésekkel</a:t>
                      </a:r>
                      <a:r>
                        <a:rPr lang="en-US" sz="1500" dirty="0">
                          <a:effectLst/>
                        </a:rPr>
                        <a:t>. </a:t>
                      </a:r>
                      <a:r>
                        <a:rPr lang="en-US" sz="1500" b="1" dirty="0" err="1">
                          <a:effectLst/>
                        </a:rPr>
                        <a:t>Javasolja</a:t>
                      </a:r>
                      <a:r>
                        <a:rPr lang="en-US" sz="1500" b="1" dirty="0">
                          <a:effectLst/>
                        </a:rPr>
                        <a:t> a </a:t>
                      </a:r>
                      <a:r>
                        <a:rPr lang="en-US" sz="1500" b="1" dirty="0" err="1">
                          <a:effectLst/>
                        </a:rPr>
                        <a:t>védendő</a:t>
                      </a:r>
                      <a:r>
                        <a:rPr lang="en-US" sz="1500" b="1" dirty="0">
                          <a:effectLst/>
                        </a:rPr>
                        <a:t> </a:t>
                      </a:r>
                      <a:r>
                        <a:rPr lang="en-US" sz="1500" b="1" dirty="0" err="1">
                          <a:effectLst/>
                        </a:rPr>
                        <a:t>értékeknél</a:t>
                      </a:r>
                      <a:r>
                        <a:rPr lang="en-US" sz="1500" b="1" dirty="0">
                          <a:effectLst/>
                        </a:rPr>
                        <a:t> a </a:t>
                      </a:r>
                      <a:r>
                        <a:rPr lang="en-US" sz="1500" b="1" dirty="0" err="1">
                          <a:effectLst/>
                        </a:rPr>
                        <a:t>teljes</a:t>
                      </a:r>
                      <a:r>
                        <a:rPr lang="en-US" sz="1500" b="1" dirty="0">
                          <a:effectLst/>
                        </a:rPr>
                        <a:t> </a:t>
                      </a:r>
                      <a:r>
                        <a:rPr lang="en-US" sz="1500" b="1" dirty="0" err="1">
                          <a:effectLst/>
                        </a:rPr>
                        <a:t>körű</a:t>
                      </a:r>
                      <a:r>
                        <a:rPr lang="en-US" sz="1500" b="1" dirty="0">
                          <a:effectLst/>
                        </a:rPr>
                        <a:t> </a:t>
                      </a:r>
                      <a:r>
                        <a:rPr lang="en-US" sz="1500" b="1" dirty="0" err="1">
                          <a:effectLst/>
                        </a:rPr>
                        <a:t>ismertetést</a:t>
                      </a:r>
                      <a:r>
                        <a:rPr lang="en-US" sz="1500" b="1" dirty="0">
                          <a:effectLst/>
                        </a:rPr>
                        <a:t> </a:t>
                      </a:r>
                      <a:r>
                        <a:rPr lang="en-US" sz="1500" dirty="0">
                          <a:effectLst/>
                        </a:rPr>
                        <a:t>- </a:t>
                      </a:r>
                      <a:r>
                        <a:rPr lang="en-US" sz="1500" dirty="0" err="1">
                          <a:effectLst/>
                        </a:rPr>
                        <a:t>Magyarország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Műemlékjegyzéke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szerint</a:t>
                      </a:r>
                      <a:r>
                        <a:rPr lang="en-US" sz="1500" dirty="0">
                          <a:effectLst/>
                        </a:rPr>
                        <a:t>, ill. </a:t>
                      </a:r>
                      <a:r>
                        <a:rPr lang="en-US" sz="1500" dirty="0" err="1">
                          <a:effectLst/>
                        </a:rPr>
                        <a:t>országos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természetvédelmi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területek</a:t>
                      </a:r>
                      <a:r>
                        <a:rPr lang="en-US" sz="1500" dirty="0">
                          <a:effectLst/>
                        </a:rPr>
                        <a:t> is.)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1" marR="466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Mivel</a:t>
                      </a:r>
                      <a:r>
                        <a:rPr lang="en-US" sz="1500" dirty="0">
                          <a:effectLst/>
                        </a:rPr>
                        <a:t> a </a:t>
                      </a:r>
                      <a:r>
                        <a:rPr lang="en-US" sz="1500" dirty="0" err="1">
                          <a:effectLst/>
                        </a:rPr>
                        <a:t>műemlékjegyzék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tételei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változnak</a:t>
                      </a:r>
                      <a:r>
                        <a:rPr lang="en-US" sz="1500" dirty="0">
                          <a:effectLst/>
                        </a:rPr>
                        <a:t>, a </a:t>
                      </a:r>
                      <a:r>
                        <a:rPr lang="en-US" sz="1500" dirty="0" err="1">
                          <a:effectLst/>
                        </a:rPr>
                        <a:t>klímaplatform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javaslata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alapján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műemlékjegyzékre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történő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hivatkozás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került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beépítésre</a:t>
                      </a:r>
                      <a:r>
                        <a:rPr lang="en-US" sz="1500" dirty="0">
                          <a:effectLst/>
                        </a:rPr>
                        <a:t>. 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21" marR="4662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4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290" y="519672"/>
            <a:ext cx="10515600" cy="532799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smtClean="0">
                <a:latin typeface="+mn-lt"/>
              </a:rPr>
              <a:t>Klímastratégia egyeztetési anyagára</a:t>
            </a:r>
            <a:br>
              <a:rPr lang="hu-HU" sz="3600" b="1" dirty="0" smtClean="0">
                <a:latin typeface="+mn-lt"/>
              </a:rPr>
            </a:br>
            <a:r>
              <a:rPr lang="hu-HU" sz="3600" b="1" dirty="0" smtClean="0">
                <a:latin typeface="+mn-lt"/>
              </a:rPr>
              <a:t>beérkezett jelentősebb vélemények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3611" y="897924"/>
            <a:ext cx="11090189" cy="5824152"/>
          </a:xfrm>
        </p:spPr>
        <p:txBody>
          <a:bodyPr>
            <a:normAutofit/>
          </a:bodyPr>
          <a:lstStyle/>
          <a:p>
            <a:pPr algn="just"/>
            <a:endParaRPr lang="hu-HU" sz="3800" dirty="0"/>
          </a:p>
          <a:p>
            <a:pPr lvl="0" algn="just"/>
            <a:endParaRPr lang="hu-HU" sz="3800" dirty="0"/>
          </a:p>
          <a:p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261672"/>
              </p:ext>
            </p:extLst>
          </p:nvPr>
        </p:nvGraphicFramePr>
        <p:xfrm>
          <a:off x="822070" y="1052471"/>
          <a:ext cx="10316039" cy="4028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6775"/>
                <a:gridCol w="4814066"/>
                <a:gridCol w="2825198"/>
              </a:tblGrid>
              <a:tr h="2354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Véleményező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szervezet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Vélemény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összefoglalása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Vélemény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figyelembe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vétele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447" marR="49447" marT="0" marB="0" anchor="ctr"/>
                </a:tc>
              </a:tr>
              <a:tr h="3793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Klímabarát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Települések</a:t>
                      </a:r>
                      <a:r>
                        <a:rPr lang="en-US" sz="1400" dirty="0">
                          <a:effectLst/>
                        </a:rPr>
                        <a:t> Szövetsége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Első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vélemény</a:t>
                      </a:r>
                      <a:r>
                        <a:rPr lang="en-US" sz="1400" b="1" dirty="0">
                          <a:effectLst/>
                        </a:rPr>
                        <a:t>: </a:t>
                      </a:r>
                      <a:r>
                        <a:rPr lang="en-US" sz="1400" dirty="0">
                          <a:effectLst/>
                        </a:rPr>
                        <a:t>a </a:t>
                      </a:r>
                      <a:r>
                        <a:rPr lang="en-US" sz="1400" dirty="0" err="1">
                          <a:effectLst/>
                        </a:rPr>
                        <a:t>klímastratégia</a:t>
                      </a:r>
                      <a:r>
                        <a:rPr lang="en-US" sz="1400" dirty="0">
                          <a:effectLst/>
                        </a:rPr>
                        <a:t> a </a:t>
                      </a:r>
                      <a:r>
                        <a:rPr lang="en-US" sz="1400" dirty="0" err="1">
                          <a:effectLst/>
                        </a:rPr>
                        <a:t>módszertani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útmutató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követelményeinek</a:t>
                      </a:r>
                      <a:r>
                        <a:rPr lang="en-US" sz="1400" dirty="0">
                          <a:effectLst/>
                        </a:rPr>
                        <a:t> és a </a:t>
                      </a:r>
                      <a:r>
                        <a:rPr lang="en-US" sz="1400" dirty="0" err="1">
                          <a:effectLst/>
                        </a:rPr>
                        <a:t>tervezési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előírásoknak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többségében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megfelel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gondosan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kidolgozott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formailag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még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nem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véglegesen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dokumentált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egyes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fejezetek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néhány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ponton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nem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elég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részletesen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kidolgozottak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hiányzik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az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adaptációs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célok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szöveges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ismertetése</a:t>
                      </a:r>
                      <a:r>
                        <a:rPr lang="en-US" sz="1400" dirty="0">
                          <a:effectLst/>
                        </a:rPr>
                        <a:t> és a </a:t>
                      </a:r>
                      <a:r>
                        <a:rPr lang="en-US" sz="1400" b="1" dirty="0">
                          <a:effectLst/>
                        </a:rPr>
                        <a:t>monitoring </a:t>
                      </a:r>
                      <a:r>
                        <a:rPr lang="en-US" sz="1400" b="1" dirty="0" err="1">
                          <a:effectLst/>
                        </a:rPr>
                        <a:t>munkarészt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részletezni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kell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a </a:t>
                      </a:r>
                      <a:r>
                        <a:rPr lang="en-US" sz="1400" dirty="0" err="1">
                          <a:effectLst/>
                        </a:rPr>
                        <a:t>várható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résztevékenységek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szerint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hu-H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Második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vélemény</a:t>
                      </a:r>
                      <a:r>
                        <a:rPr lang="en-US" sz="1400" b="1" dirty="0">
                          <a:effectLst/>
                        </a:rPr>
                        <a:t>: </a:t>
                      </a:r>
                      <a:r>
                        <a:rPr lang="en-US" sz="1400" dirty="0">
                          <a:effectLst/>
                        </a:rPr>
                        <a:t>„A Fejér megye </a:t>
                      </a:r>
                      <a:r>
                        <a:rPr lang="en-US" sz="1400" dirty="0" err="1">
                          <a:effectLst/>
                        </a:rPr>
                        <a:t>Klímastratégiája</a:t>
                      </a:r>
                      <a:r>
                        <a:rPr lang="en-US" sz="1400" dirty="0">
                          <a:effectLst/>
                        </a:rPr>
                        <a:t> 2018. </a:t>
                      </a:r>
                      <a:r>
                        <a:rPr lang="en-US" sz="1400" dirty="0" err="1">
                          <a:effectLst/>
                        </a:rPr>
                        <a:t>január</a:t>
                      </a:r>
                      <a:r>
                        <a:rPr lang="en-US" sz="1400" dirty="0">
                          <a:effectLst/>
                        </a:rPr>
                        <a:t> 31-én </a:t>
                      </a:r>
                      <a:r>
                        <a:rPr lang="en-US" sz="1400" dirty="0" err="1">
                          <a:effectLst/>
                        </a:rPr>
                        <a:t>megküldött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végsőnek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szánt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változata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összességében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szakmailag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megfelel</a:t>
                      </a:r>
                      <a:r>
                        <a:rPr lang="en-US" sz="1400" dirty="0">
                          <a:effectLst/>
                        </a:rPr>
                        <a:t> a </a:t>
                      </a:r>
                      <a:r>
                        <a:rPr lang="en-US" sz="1400" dirty="0" err="1">
                          <a:effectLst/>
                        </a:rPr>
                        <a:t>Klímabarát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Települések</a:t>
                      </a:r>
                      <a:r>
                        <a:rPr lang="en-US" sz="1400" dirty="0">
                          <a:effectLst/>
                        </a:rPr>
                        <a:t> Szövetsége </a:t>
                      </a:r>
                      <a:r>
                        <a:rPr lang="en-US" sz="1400" dirty="0" err="1">
                          <a:effectLst/>
                        </a:rPr>
                        <a:t>által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közzétett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Módszertani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Útmutatóban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foglalt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elvárásoknak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azonban</a:t>
                      </a:r>
                      <a:r>
                        <a:rPr lang="en-US" sz="1400" dirty="0">
                          <a:effectLst/>
                        </a:rPr>
                        <a:t> a </a:t>
                      </a:r>
                      <a:r>
                        <a:rPr lang="en-US" sz="1400" b="1" dirty="0" err="1">
                          <a:effectLst/>
                        </a:rPr>
                        <a:t>szerkesztési</a:t>
                      </a:r>
                      <a:r>
                        <a:rPr lang="en-US" sz="1400" b="1" dirty="0">
                          <a:effectLst/>
                        </a:rPr>
                        <a:t>, </a:t>
                      </a:r>
                      <a:r>
                        <a:rPr lang="en-US" sz="1400" b="1" dirty="0" err="1">
                          <a:effectLst/>
                        </a:rPr>
                        <a:t>vagy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fájl-konvertálásból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fakadó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formai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hibákat</a:t>
                      </a:r>
                      <a:r>
                        <a:rPr lang="en-US" sz="1400" dirty="0">
                          <a:effectLst/>
                        </a:rPr>
                        <a:t> a Megyei </a:t>
                      </a:r>
                      <a:r>
                        <a:rPr lang="en-US" sz="1400" dirty="0" err="1">
                          <a:effectLst/>
                        </a:rPr>
                        <a:t>Közgyűlés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elé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terjesztés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előtt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mindenképp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javítani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érdemes</a:t>
                      </a:r>
                      <a:r>
                        <a:rPr lang="en-US" sz="1400" dirty="0">
                          <a:effectLst/>
                        </a:rPr>
                        <a:t>. Fejér megye </a:t>
                      </a:r>
                      <a:r>
                        <a:rPr lang="en-US" sz="1400" dirty="0" err="1">
                          <a:effectLst/>
                        </a:rPr>
                        <a:t>Klímastratégiájának</a:t>
                      </a:r>
                      <a:r>
                        <a:rPr lang="en-US" sz="1400" dirty="0">
                          <a:effectLst/>
                        </a:rPr>
                        <a:t> Megyei </a:t>
                      </a:r>
                      <a:r>
                        <a:rPr lang="en-US" sz="1400" dirty="0" err="1">
                          <a:effectLst/>
                        </a:rPr>
                        <a:t>Közgyűlés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általi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elfogadását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követően</a:t>
                      </a:r>
                      <a:r>
                        <a:rPr lang="en-US" sz="1400" dirty="0">
                          <a:effectLst/>
                        </a:rPr>
                        <a:t> a KBTSZ </a:t>
                      </a:r>
                      <a:r>
                        <a:rPr lang="en-US" sz="1400" dirty="0" err="1">
                          <a:effectLst/>
                        </a:rPr>
                        <a:t>részéről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az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igazolás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kiadásának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nincsen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akadálya</a:t>
                      </a:r>
                      <a:r>
                        <a:rPr lang="en-US" sz="1400" dirty="0">
                          <a:effectLst/>
                        </a:rPr>
                        <a:t>.”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 </a:t>
                      </a:r>
                      <a:r>
                        <a:rPr lang="en-US" sz="1400" dirty="0" err="1">
                          <a:effectLst/>
                        </a:rPr>
                        <a:t>kért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változtatások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átvezetve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447" marR="49447" marT="0" marB="0" anchor="ctr"/>
                </a:tc>
              </a:tr>
            </a:tbl>
          </a:graphicData>
        </a:graphic>
      </p:graphicFrame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54316"/>
              </p:ext>
            </p:extLst>
          </p:nvPr>
        </p:nvGraphicFramePr>
        <p:xfrm>
          <a:off x="822069" y="5041384"/>
          <a:ext cx="10316040" cy="1310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6776"/>
                <a:gridCol w="4814066"/>
                <a:gridCol w="2825198"/>
              </a:tblGrid>
              <a:tr h="2285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066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Magyar </a:t>
                      </a:r>
                      <a:r>
                        <a:rPr lang="en-US" sz="1400" dirty="0" err="1">
                          <a:effectLst/>
                        </a:rPr>
                        <a:t>Tudományos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Akadémia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Agrártudományi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Kutatóközpont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Mezőgazdasági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Intézet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 </a:t>
                      </a:r>
                      <a:r>
                        <a:rPr lang="en-US" sz="1400" dirty="0" err="1">
                          <a:effectLst/>
                        </a:rPr>
                        <a:t>stratégián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belül</a:t>
                      </a:r>
                      <a:r>
                        <a:rPr lang="en-US" sz="1400" dirty="0">
                          <a:effectLst/>
                        </a:rPr>
                        <a:t> a </a:t>
                      </a:r>
                      <a:r>
                        <a:rPr lang="en-US" sz="1400" dirty="0" err="1">
                          <a:effectLst/>
                        </a:rPr>
                        <a:t>védendő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megyei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értéklistára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javasolt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felvenni</a:t>
                      </a:r>
                      <a:r>
                        <a:rPr lang="en-US" sz="1400" dirty="0">
                          <a:effectLst/>
                        </a:rPr>
                        <a:t> a </a:t>
                      </a:r>
                      <a:r>
                        <a:rPr lang="en-US" sz="1400" dirty="0" err="1">
                          <a:effectLst/>
                        </a:rPr>
                        <a:t>martonvásári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nemesítésű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kalászos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gabona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fajtákat</a:t>
                      </a:r>
                      <a:r>
                        <a:rPr lang="en-US" sz="1400" dirty="0">
                          <a:effectLst/>
                        </a:rPr>
                        <a:t> és </a:t>
                      </a:r>
                      <a:r>
                        <a:rPr lang="en-US" sz="1400" dirty="0" err="1">
                          <a:effectLst/>
                        </a:rPr>
                        <a:t>kukorica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hibrideket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az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épületek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közé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az</a:t>
                      </a:r>
                      <a:r>
                        <a:rPr lang="en-US" sz="1400" dirty="0">
                          <a:effectLst/>
                        </a:rPr>
                        <a:t> MTA </a:t>
                      </a:r>
                      <a:r>
                        <a:rPr lang="en-US" sz="1400" dirty="0" err="1">
                          <a:effectLst/>
                        </a:rPr>
                        <a:t>Agrártudományi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Kutatóközpont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kutatási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épületeit</a:t>
                      </a:r>
                      <a:r>
                        <a:rPr lang="en-US" sz="1400" dirty="0">
                          <a:effectLst/>
                        </a:rPr>
                        <a:t> és </a:t>
                      </a:r>
                      <a:r>
                        <a:rPr lang="en-US" sz="1400" dirty="0" err="1">
                          <a:effectLst/>
                        </a:rPr>
                        <a:t>Fitotronját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Mellékletbe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kerül</a:t>
                      </a:r>
                      <a:r>
                        <a:rPr lang="hu-HU" sz="1400" dirty="0" smtClean="0">
                          <a:effectLst/>
                        </a:rPr>
                        <a:t>t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beépítésre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7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290" y="519672"/>
            <a:ext cx="10515600" cy="532799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smtClean="0">
                <a:latin typeface="+mn-lt"/>
              </a:rPr>
              <a:t>Klímastratégia egyeztetési anyagára</a:t>
            </a:r>
            <a:br>
              <a:rPr lang="hu-HU" sz="3600" b="1" dirty="0" smtClean="0">
                <a:latin typeface="+mn-lt"/>
              </a:rPr>
            </a:br>
            <a:r>
              <a:rPr lang="hu-HU" sz="3600" b="1" dirty="0" smtClean="0">
                <a:latin typeface="+mn-lt"/>
              </a:rPr>
              <a:t>beérkezett jelentősebb vélemények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3611" y="897924"/>
            <a:ext cx="11090189" cy="5824152"/>
          </a:xfrm>
        </p:spPr>
        <p:txBody>
          <a:bodyPr>
            <a:normAutofit/>
          </a:bodyPr>
          <a:lstStyle/>
          <a:p>
            <a:pPr algn="just"/>
            <a:endParaRPr lang="hu-HU" sz="3800" dirty="0"/>
          </a:p>
          <a:p>
            <a:pPr lvl="0" algn="just"/>
            <a:endParaRPr lang="hu-HU" sz="3800" dirty="0"/>
          </a:p>
          <a:p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692475"/>
              </p:ext>
            </p:extLst>
          </p:nvPr>
        </p:nvGraphicFramePr>
        <p:xfrm>
          <a:off x="137841" y="1159099"/>
          <a:ext cx="11929662" cy="5349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5472"/>
                <a:gridCol w="5567076"/>
                <a:gridCol w="3267114"/>
              </a:tblGrid>
              <a:tr h="1782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Véleményező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szervezet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Vélemény összefoglalása</a:t>
                      </a:r>
                      <a:endParaRPr lang="hu-H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Vélemény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figyelembe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vétele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51" marR="38851" marT="0" marB="0" anchor="ctr"/>
                </a:tc>
              </a:tr>
              <a:tr h="919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Vértesi Natúrpark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Az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éghajlatváltozás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által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veszélyeztetett</a:t>
                      </a:r>
                      <a:r>
                        <a:rPr lang="en-US" sz="1600" b="1" dirty="0">
                          <a:effectLst/>
                        </a:rPr>
                        <a:t> megye-</a:t>
                      </a:r>
                      <a:r>
                        <a:rPr lang="en-US" sz="1600" b="1" dirty="0" err="1">
                          <a:effectLst/>
                        </a:rPr>
                        <a:t>specifikus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értékek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meghatározása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kapcsán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két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kedvezőtlenül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közvetlenül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érintett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élőhelytípus</a:t>
                      </a:r>
                      <a:r>
                        <a:rPr lang="en-US" sz="1600" dirty="0" err="1">
                          <a:effectLst/>
                        </a:rPr>
                        <a:t>ra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javaslat</a:t>
                      </a:r>
                      <a:r>
                        <a:rPr lang="en-US" sz="1600" dirty="0" smtClean="0">
                          <a:effectLst/>
                        </a:rPr>
                        <a:t>: </a:t>
                      </a:r>
                      <a:r>
                        <a:rPr lang="en-US" sz="1600" b="1" dirty="0" err="1" smtClean="0">
                          <a:effectLst/>
                        </a:rPr>
                        <a:t>édesv</a:t>
                      </a:r>
                      <a:r>
                        <a:rPr lang="hu-HU" sz="1600" b="1" dirty="0" smtClean="0">
                          <a:effectLst/>
                        </a:rPr>
                        <a:t>í</a:t>
                      </a:r>
                      <a:r>
                        <a:rPr lang="en-US" sz="1600" b="1" dirty="0" err="1" smtClean="0">
                          <a:effectLst/>
                        </a:rPr>
                        <a:t>zek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és a </a:t>
                      </a:r>
                      <a:r>
                        <a:rPr lang="en-US" sz="1600" b="1" dirty="0" err="1">
                          <a:effectLst/>
                        </a:rPr>
                        <a:t>Vértesi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Natúrpark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</a:rPr>
                        <a:t>erdőterületei</a:t>
                      </a:r>
                      <a:r>
                        <a:rPr lang="hu-HU" sz="1600" b="1" dirty="0" smtClean="0">
                          <a:effectLst/>
                        </a:rPr>
                        <a:t> </a:t>
                      </a:r>
                      <a:r>
                        <a:rPr lang="hu-HU" sz="1600" dirty="0" smtClean="0">
                          <a:effectLst/>
                        </a:rPr>
                        <a:t>(ez utóbbi </a:t>
                      </a:r>
                      <a:r>
                        <a:rPr lang="en-US" sz="1600" dirty="0" err="1" smtClean="0">
                          <a:effectLst/>
                        </a:rPr>
                        <a:t>alacsony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csapadékmennyiségű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erdőtűzveszélyes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elsődlegesen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természetvédelmi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rendeltetésű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erdőkkel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rendelkezik</a:t>
                      </a:r>
                      <a:r>
                        <a:rPr lang="en-US" sz="1600" dirty="0">
                          <a:effectLst/>
                        </a:rPr>
                        <a:t> és </a:t>
                      </a:r>
                      <a:r>
                        <a:rPr lang="en-US" sz="1600" dirty="0" err="1">
                          <a:effectLst/>
                        </a:rPr>
                        <a:t>egyedülálló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bennszülött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fajok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élőhelye</a:t>
                      </a:r>
                      <a:r>
                        <a:rPr lang="en-US" sz="1600" dirty="0">
                          <a:effectLst/>
                        </a:rPr>
                        <a:t>, ill. </a:t>
                      </a:r>
                      <a:r>
                        <a:rPr lang="en-US" sz="1600" dirty="0" err="1">
                          <a:effectLst/>
                        </a:rPr>
                        <a:t>jelentős</a:t>
                      </a:r>
                      <a:r>
                        <a:rPr lang="en-US" sz="1600" dirty="0">
                          <a:effectLst/>
                        </a:rPr>
                        <a:t> a </a:t>
                      </a:r>
                      <a:r>
                        <a:rPr lang="en-US" sz="1600" dirty="0" err="1">
                          <a:effectLst/>
                        </a:rPr>
                        <a:t>terület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karsztvízkészlete</a:t>
                      </a:r>
                      <a:r>
                        <a:rPr lang="hu-HU" sz="1600" dirty="0" smtClean="0">
                          <a:effectLst/>
                        </a:rPr>
                        <a:t>)</a:t>
                      </a:r>
                      <a:r>
                        <a:rPr lang="en-US" sz="1600" dirty="0" smtClean="0">
                          <a:effectLst/>
                        </a:rPr>
                        <a:t>.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Beépítésre került a stratégiába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51" marR="38851" marT="0" marB="0" anchor="ctr"/>
                </a:tc>
              </a:tr>
              <a:tr h="2405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Közép-dunántúli Vízügyi Igazgatóság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 </a:t>
                      </a:r>
                      <a:r>
                        <a:rPr lang="en-US" sz="1600" dirty="0" err="1">
                          <a:effectLst/>
                        </a:rPr>
                        <a:t>hulladékleltárnál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feltüntetendő</a:t>
                      </a:r>
                      <a:r>
                        <a:rPr lang="en-US" sz="1600" dirty="0">
                          <a:effectLst/>
                        </a:rPr>
                        <a:t> a </a:t>
                      </a:r>
                      <a:r>
                        <a:rPr lang="en-US" sz="1600" dirty="0" err="1">
                          <a:effectLst/>
                        </a:rPr>
                        <a:t>Mezőföldvíz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Zrt</a:t>
                      </a:r>
                      <a:r>
                        <a:rPr lang="en-US" sz="1600" dirty="0">
                          <a:effectLst/>
                        </a:rPr>
                        <a:t> és a </a:t>
                      </a:r>
                      <a:r>
                        <a:rPr lang="en-US" sz="1600" dirty="0" err="1">
                          <a:effectLst/>
                        </a:rPr>
                        <a:t>Dunaújvárosi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Víz-Csatorna</a:t>
                      </a:r>
                      <a:r>
                        <a:rPr lang="en-US" sz="1600" dirty="0">
                          <a:effectLst/>
                        </a:rPr>
                        <a:t> és </a:t>
                      </a:r>
                      <a:r>
                        <a:rPr lang="en-US" sz="1600" dirty="0" err="1">
                          <a:effectLst/>
                        </a:rPr>
                        <a:t>Hőszolgáltató</a:t>
                      </a:r>
                      <a:r>
                        <a:rPr lang="en-US" sz="1600" dirty="0">
                          <a:effectLst/>
                        </a:rPr>
                        <a:t> is. </a:t>
                      </a:r>
                      <a:r>
                        <a:rPr lang="en-US" sz="1600" b="1" dirty="0" err="1">
                          <a:effectLst/>
                        </a:rPr>
                        <a:t>Aszályveszélyeztettség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szempontjából</a:t>
                      </a:r>
                      <a:r>
                        <a:rPr lang="en-US" sz="1600" dirty="0">
                          <a:effectLst/>
                        </a:rPr>
                        <a:t> a 11. </a:t>
                      </a:r>
                      <a:r>
                        <a:rPr lang="en-US" sz="1600" dirty="0" err="1">
                          <a:effectLst/>
                        </a:rPr>
                        <a:t>sz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ábrán</a:t>
                      </a:r>
                      <a:r>
                        <a:rPr lang="en-US" sz="1600" dirty="0">
                          <a:effectLst/>
                        </a:rPr>
                        <a:t> a </a:t>
                      </a:r>
                      <a:r>
                        <a:rPr lang="en-US" sz="1600" dirty="0" err="1">
                          <a:effectLst/>
                        </a:rPr>
                        <a:t>Nádor-csatorna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mentén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levő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nem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sérülékeny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területeket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mérsékelten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sérülékeny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területek</a:t>
                      </a:r>
                      <a:r>
                        <a:rPr lang="en-US" sz="1600" dirty="0" err="1">
                          <a:effectLst/>
                        </a:rPr>
                        <a:t>ké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nyilvánítani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Az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ár</a:t>
                      </a:r>
                      <a:r>
                        <a:rPr lang="en-US" sz="1600" dirty="0">
                          <a:effectLst/>
                        </a:rPr>
                        <a:t>- és </a:t>
                      </a:r>
                      <a:r>
                        <a:rPr lang="en-US" sz="1600" dirty="0" err="1">
                          <a:effectLst/>
                        </a:rPr>
                        <a:t>belvíz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veszélyeztetettségű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területeket</a:t>
                      </a:r>
                      <a:r>
                        <a:rPr lang="en-US" sz="1600" dirty="0">
                          <a:effectLst/>
                        </a:rPr>
                        <a:t> a </a:t>
                      </a:r>
                      <a:r>
                        <a:rPr lang="en-US" sz="1600" b="1" dirty="0">
                          <a:effectLst/>
                        </a:rPr>
                        <a:t>18/2003. (XII.9.) </a:t>
                      </a:r>
                      <a:r>
                        <a:rPr lang="en-US" sz="1600" b="1" dirty="0" err="1">
                          <a:effectLst/>
                        </a:rPr>
                        <a:t>KvVM</a:t>
                      </a:r>
                      <a:r>
                        <a:rPr lang="en-US" sz="1600" b="1" dirty="0">
                          <a:effectLst/>
                        </a:rPr>
                        <a:t>-BM </a:t>
                      </a:r>
                      <a:r>
                        <a:rPr lang="en-US" sz="1600" b="1" dirty="0" err="1">
                          <a:effectLst/>
                        </a:rPr>
                        <a:t>együttes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rendelettel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összehangolni</a:t>
                      </a:r>
                      <a:r>
                        <a:rPr lang="en-US" sz="1600" dirty="0">
                          <a:effectLst/>
                        </a:rPr>
                        <a:t>, ill. a </a:t>
                      </a:r>
                      <a:r>
                        <a:rPr lang="en-US" sz="1600" dirty="0" err="1">
                          <a:effectLst/>
                        </a:rPr>
                        <a:t>Fehérvárcsurgói-tározóval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kiegészíteni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b="1" dirty="0" err="1">
                          <a:effectLst/>
                        </a:rPr>
                        <a:t>Vízkáresemények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bemutatása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javasolt</a:t>
                      </a:r>
                      <a:r>
                        <a:rPr lang="en-US" sz="1600" dirty="0">
                          <a:effectLst/>
                        </a:rPr>
                        <a:t> a </a:t>
                      </a:r>
                      <a:r>
                        <a:rPr lang="en-US" sz="1600" dirty="0" err="1">
                          <a:effectLst/>
                        </a:rPr>
                        <a:t>mellékletben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hu-H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 </a:t>
                      </a:r>
                      <a:r>
                        <a:rPr lang="en-US" sz="1600" dirty="0" err="1">
                          <a:effectLst/>
                        </a:rPr>
                        <a:t>Klímabarát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Települések</a:t>
                      </a:r>
                      <a:r>
                        <a:rPr lang="en-US" sz="1600" dirty="0">
                          <a:effectLst/>
                        </a:rPr>
                        <a:t> Szövetsége </a:t>
                      </a:r>
                      <a:r>
                        <a:rPr lang="en-US" sz="1600" dirty="0" err="1">
                          <a:effectLst/>
                        </a:rPr>
                        <a:t>által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megküldött</a:t>
                      </a:r>
                      <a:r>
                        <a:rPr lang="en-US" sz="1600" dirty="0">
                          <a:effectLst/>
                        </a:rPr>
                        <a:t> „Fejér </a:t>
                      </a:r>
                      <a:r>
                        <a:rPr lang="en-US" sz="1600" dirty="0" err="1">
                          <a:effectLst/>
                        </a:rPr>
                        <a:t>megyei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sérülékenységi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térképek</a:t>
                      </a:r>
                      <a:r>
                        <a:rPr lang="en-US" sz="1600" dirty="0">
                          <a:effectLst/>
                        </a:rPr>
                        <a:t>” </a:t>
                      </a:r>
                      <a:r>
                        <a:rPr lang="en-US" sz="1600" dirty="0" err="1">
                          <a:effectLst/>
                        </a:rPr>
                        <a:t>közül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az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ivóvízbázisok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veszélyeztetettsége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kapcsán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Alcsútdoboz-Göböljárás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esetében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érzékeny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besorolást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javasol</a:t>
                      </a:r>
                      <a:r>
                        <a:rPr lang="en-US" sz="1600" dirty="0">
                          <a:effectLst/>
                        </a:rPr>
                        <a:t>, a </a:t>
                      </a:r>
                      <a:r>
                        <a:rPr lang="en-US" sz="1600" dirty="0" err="1">
                          <a:effectLst/>
                        </a:rPr>
                        <a:t>Cece</a:t>
                      </a:r>
                      <a:r>
                        <a:rPr lang="en-US" sz="1600" dirty="0">
                          <a:effectLst/>
                        </a:rPr>
                        <a:t> Hunyadi </a:t>
                      </a:r>
                      <a:r>
                        <a:rPr lang="en-US" sz="1600" dirty="0" err="1">
                          <a:effectLst/>
                        </a:rPr>
                        <a:t>úti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ivókút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esetében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nem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indokolt</a:t>
                      </a:r>
                      <a:r>
                        <a:rPr lang="en-US" sz="1600" dirty="0">
                          <a:effectLst/>
                        </a:rPr>
                        <a:t> a </a:t>
                      </a:r>
                      <a:r>
                        <a:rPr lang="en-US" sz="1600" dirty="0" err="1">
                          <a:effectLst/>
                        </a:rPr>
                        <a:t>magasabb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fokú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veszélyeztetettség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 </a:t>
                      </a:r>
                      <a:r>
                        <a:rPr lang="en-US" sz="1600" dirty="0" err="1">
                          <a:effectLst/>
                        </a:rPr>
                        <a:t>szükséges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változtatások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átvezetésre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kerültek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851" marR="3885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8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461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+mn-lt"/>
              </a:rPr>
              <a:t>KEHOP—1.2.0-15-2016-00018 projekt </a:t>
            </a:r>
            <a:endParaRPr lang="hu-HU" sz="3600" b="1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59243"/>
            <a:ext cx="10515600" cy="4817720"/>
          </a:xfrm>
        </p:spPr>
        <p:txBody>
          <a:bodyPr>
            <a:noAutofit/>
          </a:bodyPr>
          <a:lstStyle/>
          <a:p>
            <a:pPr algn="just"/>
            <a:r>
              <a:rPr lang="hu-HU" dirty="0" smtClean="0"/>
              <a:t>A Fejér Megyei Közgyűlés a 2016. februári ülésén döntött a „KEHOP-1.2.0. Klímastratégiák kidolgozásához kapcsolódó módszertan és kapacitásfejlesztés, valamint szemléletformálás” című felhívás kapcsán a „</a:t>
            </a:r>
            <a:r>
              <a:rPr lang="hu-HU" b="1" dirty="0" smtClean="0"/>
              <a:t>Megyei Klímastratégia és Megyei </a:t>
            </a:r>
            <a:r>
              <a:rPr lang="hu-HU" b="1" dirty="0" err="1" smtClean="0"/>
              <a:t>Éghajlatváltozási</a:t>
            </a:r>
            <a:r>
              <a:rPr lang="hu-HU" b="1" dirty="0" smtClean="0"/>
              <a:t> Platform létrehozása Fejér Megyében</a:t>
            </a:r>
            <a:r>
              <a:rPr lang="hu-HU" dirty="0" smtClean="0"/>
              <a:t>” című projekt elindításáról. </a:t>
            </a:r>
            <a:r>
              <a:rPr lang="hu-HU" b="1" dirty="0" smtClean="0"/>
              <a:t>Támogatói döntés: </a:t>
            </a:r>
            <a:r>
              <a:rPr lang="hu-HU" dirty="0" smtClean="0"/>
              <a:t>2016.09.21.; </a:t>
            </a:r>
            <a:r>
              <a:rPr lang="hu-HU" b="1" dirty="0" smtClean="0"/>
              <a:t>támogatási szerződés: </a:t>
            </a:r>
            <a:r>
              <a:rPr lang="hu-HU" dirty="0" smtClean="0"/>
              <a:t>2016.11.02.</a:t>
            </a:r>
          </a:p>
          <a:p>
            <a:pPr marL="0" indent="0" algn="just">
              <a:buNone/>
            </a:pPr>
            <a:endParaRPr lang="hu-HU" sz="1600" dirty="0" smtClean="0"/>
          </a:p>
          <a:p>
            <a:pPr algn="just"/>
            <a:r>
              <a:rPr lang="hu-HU" u="sng" dirty="0" smtClean="0"/>
              <a:t>A projekt fő célja</a:t>
            </a:r>
            <a:r>
              <a:rPr lang="hu-HU" dirty="0" smtClean="0"/>
              <a:t> a klímaváltozás mérséklése mellett a klímaváltozáshoz való alkalmazkodással kapcsolatos cselekvési irányok meghatározása; a megyei társadalmi, gazdasági szereplők (lakosság, közintézményi és vállalkozói kör) érzékenyítése a klímaváltozásokkal kapcsolatos kihívásokra, valamint a szükséges helyi intézkedések, beavatkozási irányok közös meghatározása és hatékony végrehajtásuk elősegítése.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3336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4494" y="713904"/>
            <a:ext cx="10515600" cy="45042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b="1" dirty="0" smtClean="0"/>
              <a:t>Következő események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0789" y="939114"/>
            <a:ext cx="10703011" cy="5445210"/>
          </a:xfrm>
        </p:spPr>
        <p:txBody>
          <a:bodyPr>
            <a:noAutofit/>
          </a:bodyPr>
          <a:lstStyle/>
          <a:p>
            <a:pPr algn="just"/>
            <a:endParaRPr lang="hu-HU" b="1" dirty="0" smtClean="0"/>
          </a:p>
          <a:p>
            <a:pPr algn="just"/>
            <a:endParaRPr lang="hu-HU" sz="3200" dirty="0" smtClean="0"/>
          </a:p>
          <a:p>
            <a:pPr algn="just"/>
            <a:r>
              <a:rPr lang="hu-HU" sz="3200" dirty="0" smtClean="0"/>
              <a:t>Fejér Megyei Közgyűlés által elfogadott klímastratégia megküldése a Klímabarát Települések Szövetségének (tanúsítvány): 2018. március 14.</a:t>
            </a:r>
          </a:p>
          <a:p>
            <a:pPr algn="just"/>
            <a:r>
              <a:rPr lang="hu-HU" sz="3200" dirty="0" smtClean="0"/>
              <a:t>Második (záró) konferencia, </a:t>
            </a:r>
            <a:r>
              <a:rPr lang="hu-HU" sz="3200" dirty="0"/>
              <a:t>rajz- és fotópályázatok ünnepélyes </a:t>
            </a:r>
            <a:r>
              <a:rPr lang="hu-HU" sz="3200" dirty="0" smtClean="0"/>
              <a:t>díjátadója: 2018. március 21.</a:t>
            </a:r>
          </a:p>
          <a:p>
            <a:pPr algn="just"/>
            <a:r>
              <a:rPr lang="hu-HU" sz="3200" dirty="0" smtClean="0"/>
              <a:t>Megyei </a:t>
            </a:r>
            <a:r>
              <a:rPr lang="hu-HU" sz="3200" dirty="0"/>
              <a:t>közgyűlés </a:t>
            </a:r>
            <a:r>
              <a:rPr lang="hu-HU" sz="3200" dirty="0" smtClean="0"/>
              <a:t>tájékoztatása KBTSZ tanúsítványról és a záró konferenciáról: 2018. április 26.</a:t>
            </a:r>
            <a:endParaRPr lang="hu-HU" sz="3200" dirty="0"/>
          </a:p>
          <a:p>
            <a:pPr algn="just"/>
            <a:r>
              <a:rPr lang="hu-HU" sz="3200" dirty="0"/>
              <a:t>Projekt zárása: 2018. </a:t>
            </a:r>
            <a:r>
              <a:rPr lang="hu-HU" sz="3200" dirty="0" smtClean="0"/>
              <a:t>május 15.</a:t>
            </a:r>
            <a:endParaRPr lang="hu-HU" sz="3200" dirty="0"/>
          </a:p>
          <a:p>
            <a:pPr algn="just"/>
            <a:r>
              <a:rPr lang="hu-HU" sz="3200" dirty="0"/>
              <a:t>Ezt követően évente 1 db platform </a:t>
            </a:r>
            <a:r>
              <a:rPr lang="hu-HU" sz="3200" dirty="0" smtClean="0"/>
              <a:t>ülés évente</a:t>
            </a:r>
            <a:endParaRPr lang="hu-HU" sz="3200" dirty="0"/>
          </a:p>
          <a:p>
            <a:pPr algn="just"/>
            <a:endParaRPr lang="hu-HU" sz="3200" dirty="0"/>
          </a:p>
          <a:p>
            <a:pPr algn="just"/>
            <a:endParaRPr lang="hu-HU" sz="3200" dirty="0"/>
          </a:p>
          <a:p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85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/>
          <p:cNvSpPr txBox="1">
            <a:spLocks noChangeArrowheads="1"/>
          </p:cNvSpPr>
          <p:nvPr/>
        </p:nvSpPr>
        <p:spPr bwMode="auto">
          <a:xfrm>
            <a:off x="1938338" y="26064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9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</a:pPr>
            <a:r>
              <a:rPr lang="hu-HU" altLang="hu-HU" b="1" dirty="0">
                <a:solidFill>
                  <a:srgbClr val="FFFFFF"/>
                </a:solidFill>
                <a:latin typeface="Arial"/>
              </a:rPr>
              <a:t>TÁMOGATÓI DÖNTÉSEK*</a:t>
            </a:r>
          </a:p>
        </p:txBody>
      </p:sp>
      <p:sp>
        <p:nvSpPr>
          <p:cNvPr id="90115" name="Téglalap 3"/>
          <p:cNvSpPr>
            <a:spLocks noChangeArrowheads="1"/>
          </p:cNvSpPr>
          <p:nvPr/>
        </p:nvSpPr>
        <p:spPr bwMode="auto">
          <a:xfrm>
            <a:off x="9195026" y="6535155"/>
            <a:ext cx="2996974" cy="32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hu-HU" altLang="hu-H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Forrás: </a:t>
            </a:r>
            <a:r>
              <a:rPr lang="hu-HU" altLang="hu-HU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palyazat.gov.hu</a:t>
            </a:r>
            <a:r>
              <a:rPr lang="hu-HU" altLang="hu-H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u-HU" altLang="hu-H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2018.01.22.)</a:t>
            </a:r>
            <a:endParaRPr lang="hu-HU" altLang="hu-H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/>
          </p:nvPr>
        </p:nvGraphicFramePr>
        <p:xfrm>
          <a:off x="647700" y="1020651"/>
          <a:ext cx="9520238" cy="5514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12481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8858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108"/>
            <a:ext cx="3807851" cy="285588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06" y="3079996"/>
            <a:ext cx="3673043" cy="275478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51" y="224108"/>
            <a:ext cx="3807853" cy="285589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41" y="3079996"/>
            <a:ext cx="4076863" cy="272003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958" y="182562"/>
            <a:ext cx="2472744" cy="329699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092" y="3445067"/>
            <a:ext cx="2498610" cy="333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838200" y="1039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latin typeface="+mn-lt"/>
              </a:rPr>
              <a:t>Pályázatok – bíráló bizottság 2018.02.27.</a:t>
            </a:r>
            <a:endParaRPr lang="hu-HU" sz="3200" dirty="0">
              <a:latin typeface="+mn-lt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33341"/>
            <a:ext cx="3846491" cy="288486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021" y="1068946"/>
            <a:ext cx="4018209" cy="301365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23" y="4018209"/>
            <a:ext cx="3631844" cy="272388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2" y="4082603"/>
            <a:ext cx="3898005" cy="292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"/>
            <a:ext cx="4558748" cy="341906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235" y="0"/>
            <a:ext cx="4558748" cy="341906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06499"/>
            <a:ext cx="4558748" cy="304955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291" y="3637288"/>
            <a:ext cx="4250635" cy="31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00" y="4648200"/>
            <a:ext cx="3022600" cy="2209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43925" y="4443413"/>
            <a:ext cx="1224483" cy="857250"/>
          </a:xfrm>
          <a:prstGeom prst="rect">
            <a:avLst/>
          </a:prstGeom>
          <a:solidFill>
            <a:srgbClr val="244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1748106" y="104711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u-HU" altLang="hu-HU" sz="4100" b="1" dirty="0" smtClean="0">
                <a:solidFill>
                  <a:srgbClr val="FFFFFF"/>
                </a:solidFill>
                <a:latin typeface="Arial"/>
                <a:ea typeface="Microsoft YaHei"/>
              </a:rPr>
              <a:t>Köszönöm a figyelmet!</a:t>
            </a:r>
            <a:endParaRPr lang="hu-HU" altLang="hu-HU" sz="4100" b="1" dirty="0">
              <a:solidFill>
                <a:srgbClr val="FFFFFF"/>
              </a:solidFill>
              <a:latin typeface="Arial"/>
              <a:ea typeface="Microsoft YaHei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328267" y="2560216"/>
            <a:ext cx="9069278" cy="304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hu-HU" altLang="hu-HU" sz="2400" b="1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KÍGYÓSSY Gábor</a:t>
            </a:r>
          </a:p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hu-HU" altLang="hu-HU" sz="24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területfejlesztési munkatárs, vezető </a:t>
            </a:r>
            <a:r>
              <a:rPr lang="hu-HU" altLang="hu-HU" sz="2400" dirty="0" smtClean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tervező, Platform Titkársága</a:t>
            </a:r>
            <a:endParaRPr lang="hu-HU" altLang="hu-HU" sz="2400" dirty="0">
              <a:solidFill>
                <a:srgbClr val="FFFFFF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hu-HU" altLang="hu-HU" sz="2400" b="1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Fejér Megyei Önkormányzati Hivatal</a:t>
            </a:r>
          </a:p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hu-HU" altLang="hu-HU" sz="2400" dirty="0">
              <a:solidFill>
                <a:srgbClr val="FFFFFF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hu-HU" altLang="hu-HU" sz="2400" i="1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Cím: 8000</a:t>
            </a:r>
            <a:r>
              <a:rPr lang="hu-HU" altLang="hu-HU" sz="24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Székesfehérvár, Szent István tér 9.</a:t>
            </a:r>
          </a:p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hu-HU" altLang="hu-HU" sz="2400" i="1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Mobil: +36 20 248-6331</a:t>
            </a:r>
          </a:p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hu-HU" altLang="hu-HU" sz="2400" i="1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E-mail: </a:t>
            </a:r>
            <a:r>
              <a:rPr lang="hu-HU" altLang="hu-HU" sz="2400" i="1" dirty="0" err="1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kigyossy.gabor</a:t>
            </a:r>
            <a:r>
              <a:rPr lang="hu-HU" altLang="hu-HU" sz="2400" i="1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@</a:t>
            </a:r>
            <a:r>
              <a:rPr lang="hu-HU" altLang="hu-HU" sz="2400" i="1" dirty="0" err="1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fejer.hu</a:t>
            </a:r>
            <a:r>
              <a:rPr lang="hu-HU" altLang="hu-HU" sz="2400" i="1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</a:p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hu-HU" altLang="hu-HU" sz="2400" b="1" u="sng" dirty="0" err="1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www.fejer.hu</a:t>
            </a:r>
            <a:endParaRPr lang="hu-HU" altLang="hu-HU" sz="2400" b="1" u="sng" dirty="0">
              <a:solidFill>
                <a:srgbClr val="FFFFFF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765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59064"/>
            <a:ext cx="10515600" cy="462777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latin typeface="+mn-lt"/>
              </a:rPr>
              <a:t>A projekt időtartama, </a:t>
            </a:r>
            <a:r>
              <a:rPr lang="hu-HU" sz="4000" b="1" dirty="0">
                <a:latin typeface="+mn-lt"/>
              </a:rPr>
              <a:t>ütemezése</a:t>
            </a:r>
            <a:r>
              <a:rPr lang="hu-HU" b="1" dirty="0">
                <a:latin typeface="+mn-lt"/>
              </a:rPr>
              <a:t>, </a:t>
            </a:r>
            <a:r>
              <a:rPr lang="hu-HU" b="1" dirty="0" smtClean="0">
                <a:latin typeface="+mn-lt"/>
              </a:rPr>
              <a:t>indikátorai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621841"/>
            <a:ext cx="10515600" cy="5349060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b="1" dirty="0"/>
              <a:t>A projekt megvalósításának </a:t>
            </a:r>
            <a:r>
              <a:rPr lang="hu-HU" sz="2600" b="1" dirty="0" smtClean="0"/>
              <a:t>időtartama</a:t>
            </a:r>
            <a:r>
              <a:rPr lang="hu-HU" sz="2600" b="1" dirty="0"/>
              <a:t>:</a:t>
            </a:r>
            <a:r>
              <a:rPr lang="hu-HU" sz="2600" dirty="0"/>
              <a:t> </a:t>
            </a:r>
            <a:endParaRPr lang="hu-HU" sz="2600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 smtClean="0"/>
              <a:t>	2016</a:t>
            </a:r>
            <a:r>
              <a:rPr lang="hu-HU" sz="2600" dirty="0"/>
              <a:t>. szeptember 1. – 2018. </a:t>
            </a:r>
            <a:r>
              <a:rPr lang="hu-HU" sz="2600" dirty="0" smtClean="0"/>
              <a:t>május 15. (20,5 </a:t>
            </a:r>
            <a:r>
              <a:rPr lang="hu-HU" sz="2600" dirty="0"/>
              <a:t>hó)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b="1" dirty="0"/>
              <a:t>A projekt </a:t>
            </a:r>
            <a:r>
              <a:rPr lang="hu-HU" sz="2600" b="1" dirty="0" smtClean="0"/>
              <a:t>ütemezése</a:t>
            </a:r>
            <a:r>
              <a:rPr lang="hu-HU" sz="2600" b="1" dirty="0"/>
              <a:t>:</a:t>
            </a:r>
            <a:endParaRPr lang="hu-HU" sz="2600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hu-HU" sz="2600" dirty="0" smtClean="0"/>
              <a:t>1-8. </a:t>
            </a:r>
            <a:r>
              <a:rPr lang="hu-HU" sz="2600" dirty="0"/>
              <a:t>hónap: megalakult a Fejér Megyei </a:t>
            </a:r>
            <a:r>
              <a:rPr lang="hu-HU" sz="2600" dirty="0" err="1"/>
              <a:t>Éghajlatváltozási</a:t>
            </a:r>
            <a:r>
              <a:rPr lang="hu-HU" sz="2600" dirty="0"/>
              <a:t> </a:t>
            </a:r>
            <a:r>
              <a:rPr lang="hu-HU" sz="2600" dirty="0" smtClean="0"/>
              <a:t>Platform (2017.04.26.) </a:t>
            </a:r>
            <a:endParaRPr lang="hu-HU" sz="2600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hu-HU" sz="2600" dirty="0" smtClean="0"/>
              <a:t>9-14. </a:t>
            </a:r>
            <a:r>
              <a:rPr lang="hu-HU" sz="2600" dirty="0"/>
              <a:t>hónap: </a:t>
            </a:r>
            <a:r>
              <a:rPr lang="hu-HU" sz="2600" dirty="0" smtClean="0"/>
              <a:t>elkészült </a:t>
            </a:r>
            <a:r>
              <a:rPr lang="hu-HU" sz="2600" dirty="0"/>
              <a:t>a Fejér megyei klímastratégia egyeztetési </a:t>
            </a:r>
            <a:r>
              <a:rPr lang="hu-HU" sz="2600" dirty="0" smtClean="0"/>
              <a:t>változata (2017.09.28.)</a:t>
            </a:r>
            <a:endParaRPr lang="hu-HU" sz="2600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hu-HU" sz="2600" dirty="0" smtClean="0"/>
              <a:t>14-20. </a:t>
            </a:r>
            <a:r>
              <a:rPr lang="hu-HU" sz="2600" dirty="0"/>
              <a:t>hónap: </a:t>
            </a:r>
            <a:r>
              <a:rPr lang="hu-HU" sz="2600" dirty="0" smtClean="0"/>
              <a:t>szakmai rendezvények, figyelemfelkeltő akciók </a:t>
            </a:r>
            <a:r>
              <a:rPr lang="hu-HU" sz="2600" dirty="0"/>
              <a:t>és elfogadásra </a:t>
            </a:r>
            <a:r>
              <a:rPr lang="hu-HU" sz="2600" dirty="0" smtClean="0"/>
              <a:t>került </a:t>
            </a:r>
            <a:r>
              <a:rPr lang="hu-HU" sz="2600" dirty="0"/>
              <a:t>a megyei </a:t>
            </a:r>
            <a:r>
              <a:rPr lang="hu-HU" sz="2600" dirty="0" smtClean="0"/>
              <a:t>klímastratégia (2018.02.15.)</a:t>
            </a:r>
            <a:endParaRPr lang="hu-HU" sz="2600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hu-HU" sz="2600" dirty="0"/>
              <a:t>fenntartás: 5 évig (Platform működtetése)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hu-HU" sz="2600" b="1" dirty="0"/>
              <a:t>A projekt eredményei: </a:t>
            </a:r>
            <a:r>
              <a:rPr lang="hu-HU" sz="2600" dirty="0"/>
              <a:t>2 konferencia</a:t>
            </a:r>
            <a:r>
              <a:rPr lang="hu-HU" sz="2600" dirty="0" smtClean="0"/>
              <a:t>, 3 </a:t>
            </a:r>
            <a:r>
              <a:rPr lang="hu-HU" sz="2600" dirty="0" err="1"/>
              <a:t>workshop</a:t>
            </a:r>
            <a:r>
              <a:rPr lang="hu-HU" sz="2600" dirty="0"/>
              <a:t>, 4 figyelemfelkeltő akció, 1 Megyei </a:t>
            </a:r>
            <a:r>
              <a:rPr lang="hu-HU" sz="2600" dirty="0" err="1"/>
              <a:t>Éghajlatváltozási</a:t>
            </a:r>
            <a:r>
              <a:rPr lang="hu-HU" sz="2600" dirty="0"/>
              <a:t> Platform létrehozása és működtetése, 1 db, a Közgyűlés által elfogadott megyei klímastratégia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hu-HU" sz="2600" b="1" dirty="0"/>
              <a:t>Vállalt indikátor:</a:t>
            </a:r>
            <a:r>
              <a:rPr lang="hu-HU" sz="2600" dirty="0"/>
              <a:t> </a:t>
            </a:r>
            <a:r>
              <a:rPr lang="hu-HU" sz="2600" dirty="0" smtClean="0"/>
              <a:t>a </a:t>
            </a:r>
            <a:r>
              <a:rPr lang="hu-HU" sz="2600" dirty="0"/>
              <a:t>megye Klíma-alkalmazkodással kapcsolatos szemléletformálási akciókban aktívan </a:t>
            </a:r>
            <a:r>
              <a:rPr lang="hu-HU" sz="2600" dirty="0" smtClean="0"/>
              <a:t>résztvevők </a:t>
            </a:r>
            <a:r>
              <a:rPr lang="hu-HU" sz="2600" dirty="0"/>
              <a:t>száma (2000 </a:t>
            </a:r>
            <a:r>
              <a:rPr lang="hu-HU" sz="2600" dirty="0" smtClean="0"/>
              <a:t>fő)</a:t>
            </a:r>
            <a:endParaRPr lang="hu-HU" sz="2600" dirty="0"/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569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0216" y="365126"/>
            <a:ext cx="10653584" cy="685198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smtClean="0">
                <a:latin typeface="+mn-lt"/>
              </a:rPr>
              <a:t>A Platform számára szervezett szakmai programok</a:t>
            </a:r>
            <a:endParaRPr lang="hu-HU" sz="3600" b="1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9557" y="951472"/>
            <a:ext cx="10735962" cy="51033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u-HU" sz="1200" dirty="0"/>
          </a:p>
          <a:p>
            <a:pPr algn="just">
              <a:buFontTx/>
              <a:buChar char="-"/>
            </a:pPr>
            <a:r>
              <a:rPr lang="hu-HU" dirty="0" smtClean="0"/>
              <a:t>A Fejér Megyei </a:t>
            </a:r>
            <a:r>
              <a:rPr lang="hu-HU" dirty="0" err="1" smtClean="0"/>
              <a:t>Éghajlatváltozási</a:t>
            </a:r>
            <a:r>
              <a:rPr lang="hu-HU" dirty="0" smtClean="0"/>
              <a:t> Platform tagjai részére a Klímabarát </a:t>
            </a:r>
            <a:r>
              <a:rPr lang="hu-HU" dirty="0"/>
              <a:t>T</a:t>
            </a:r>
            <a:r>
              <a:rPr lang="hu-HU" dirty="0" smtClean="0"/>
              <a:t>elepülések Szövetsége szervezésében 2 napos klímavédelmi szakmai képzés volt a Megyeházán, 2017. május </a:t>
            </a:r>
            <a:r>
              <a:rPr lang="hu-HU" dirty="0"/>
              <a:t>4-5-én. </a:t>
            </a:r>
            <a:endParaRPr lang="hu-HU" dirty="0" smtClean="0"/>
          </a:p>
          <a:p>
            <a:pPr marL="0" indent="0" algn="just">
              <a:buNone/>
            </a:pPr>
            <a:endParaRPr lang="hu-HU" dirty="0" smtClean="0"/>
          </a:p>
          <a:p>
            <a:pPr marL="0" indent="0" algn="just">
              <a:buNone/>
            </a:pPr>
            <a:endParaRPr lang="hu-HU" sz="2400" dirty="0" smtClean="0"/>
          </a:p>
          <a:p>
            <a:pPr algn="just"/>
            <a:endParaRPr lang="hu-HU" dirty="0"/>
          </a:p>
          <a:p>
            <a:pPr algn="just"/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220" y="2490115"/>
            <a:ext cx="5534722" cy="415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0216" y="365126"/>
            <a:ext cx="10653584" cy="685198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smtClean="0">
                <a:latin typeface="+mn-lt"/>
              </a:rPr>
              <a:t>A Platform számára szervezett szakmai programok</a:t>
            </a:r>
            <a:endParaRPr lang="hu-HU" sz="3600" b="1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9557" y="951472"/>
            <a:ext cx="10735962" cy="51033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u-HU" sz="1200" dirty="0"/>
          </a:p>
          <a:p>
            <a:pPr marL="0" indent="0" algn="just">
              <a:buNone/>
            </a:pPr>
            <a:r>
              <a:rPr lang="hu-HU" dirty="0" smtClean="0"/>
              <a:t>- A platformtagok szakmai napon vettek rész 2017. június 27-én, Martonvásáron, az MTA Agrártudományi Kutatóközpont Mezőgazdasági Intézetében, melyen a Kutatóintézet klímavédelmi célú kutatási eredményeit és a Fitotron berendezéseit ismerhették meg.</a:t>
            </a:r>
            <a:endParaRPr lang="hu-HU" dirty="0"/>
          </a:p>
          <a:p>
            <a:pPr marL="0" indent="0" algn="just">
              <a:buNone/>
            </a:pPr>
            <a:endParaRPr lang="hu-HU" dirty="0"/>
          </a:p>
          <a:p>
            <a:pPr algn="just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31" y="2980821"/>
            <a:ext cx="5525036" cy="36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42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4647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smtClean="0">
                <a:latin typeface="+mn-lt"/>
              </a:rPr>
              <a:t>A klímaváltozással kapcsolatos</a:t>
            </a:r>
            <a:br>
              <a:rPr lang="hu-HU" sz="3600" b="1" dirty="0" smtClean="0">
                <a:latin typeface="+mn-lt"/>
              </a:rPr>
            </a:br>
            <a:r>
              <a:rPr lang="hu-HU" sz="3600" b="1" dirty="0" smtClean="0">
                <a:latin typeface="+mn-lt"/>
              </a:rPr>
              <a:t>szemléletformáló akciók</a:t>
            </a:r>
            <a:endParaRPr lang="hu-HU" sz="3600" b="1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9470" y="1503405"/>
            <a:ext cx="11164330" cy="53545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600" b="1" u="sng" dirty="0" smtClean="0"/>
              <a:t>2 konferencia</a:t>
            </a:r>
            <a:r>
              <a:rPr lang="hu-HU" sz="3600" dirty="0" smtClean="0"/>
              <a:t> résztvevői: önkormányzatok, egyetemek, civil szervezetek, meghatározó vállalkozások, fejlesztési tanácsok munkaszervezete)</a:t>
            </a:r>
          </a:p>
          <a:p>
            <a:pPr algn="just"/>
            <a:r>
              <a:rPr lang="hu-HU" sz="3600" dirty="0"/>
              <a:t> </a:t>
            </a:r>
            <a:r>
              <a:rPr lang="hu-HU" sz="3600" dirty="0" smtClean="0"/>
              <a:t> </a:t>
            </a:r>
            <a:r>
              <a:rPr lang="hu-HU" sz="3600" b="1" u="sng" dirty="0" smtClean="0"/>
              <a:t>első (nyitó) konferencia (2017. szeptember 26.) </a:t>
            </a:r>
            <a:r>
              <a:rPr lang="hu-HU" sz="3600" dirty="0" smtClean="0"/>
              <a:t>célja: a résztvevők érzékenyítése a klímaváltozással kapcsolatos problémakörre, igényfelmérés</a:t>
            </a:r>
            <a:r>
              <a:rPr lang="hu-HU" sz="3600" dirty="0"/>
              <a:t>, </a:t>
            </a:r>
            <a:r>
              <a:rPr lang="hu-HU" sz="3600" dirty="0" smtClean="0"/>
              <a:t>stratégia tervezetének bemutatása, ötletgyűjtés</a:t>
            </a:r>
          </a:p>
          <a:p>
            <a:pPr algn="just"/>
            <a:r>
              <a:rPr lang="hu-HU" sz="3600" b="1" u="sng" dirty="0" smtClean="0"/>
              <a:t>második (záró) konferencia (2018. március 21.)</a:t>
            </a:r>
            <a:r>
              <a:rPr lang="hu-HU" sz="3600" b="1" dirty="0" smtClean="0"/>
              <a:t> </a:t>
            </a:r>
            <a:r>
              <a:rPr lang="hu-HU" sz="3600" dirty="0" smtClean="0"/>
              <a:t>célja: az elkészült megyei klímastratégia megvitatása, cselekvési alternatívák bemutatása</a:t>
            </a:r>
          </a:p>
          <a:p>
            <a:pPr marL="0" indent="0" algn="just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34480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768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b="1" dirty="0">
                <a:latin typeface="+mn-lt"/>
              </a:rPr>
              <a:t>A klímaváltozással kapcsolatos szemléletformáló </a:t>
            </a:r>
            <a:r>
              <a:rPr lang="hu-HU" sz="3600" b="1" dirty="0" smtClean="0">
                <a:latin typeface="+mn-lt"/>
              </a:rPr>
              <a:t>akciók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22174"/>
            <a:ext cx="10515600" cy="48547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200" b="1" u="sng" dirty="0" smtClean="0"/>
              <a:t>3 </a:t>
            </a:r>
            <a:r>
              <a:rPr lang="hu-HU" sz="3200" b="1" u="sng" dirty="0" err="1"/>
              <a:t>w</a:t>
            </a:r>
            <a:r>
              <a:rPr lang="hu-HU" sz="3200" b="1" u="sng" dirty="0" err="1" smtClean="0"/>
              <a:t>orkshop</a:t>
            </a:r>
            <a:r>
              <a:rPr lang="hu-HU" sz="3200" u="sng" dirty="0" smtClean="0"/>
              <a:t> </a:t>
            </a:r>
            <a:r>
              <a:rPr lang="hu-HU" sz="3200" b="1" u="sng" dirty="0"/>
              <a:t>(</a:t>
            </a:r>
            <a:r>
              <a:rPr lang="hu-HU" sz="3200" b="1" u="sng" dirty="0" smtClean="0"/>
              <a:t>2017. november – 2018. január)</a:t>
            </a:r>
            <a:r>
              <a:rPr lang="hu-HU" sz="3200" b="1" dirty="0" smtClean="0"/>
              <a:t> </a:t>
            </a:r>
            <a:r>
              <a:rPr lang="hu-HU" sz="3200" dirty="0"/>
              <a:t>résztvevői: </a:t>
            </a:r>
            <a:r>
              <a:rPr lang="hu-HU" sz="3200" dirty="0" smtClean="0"/>
              <a:t>önkormányzatok</a:t>
            </a:r>
            <a:r>
              <a:rPr lang="hu-HU" sz="3200" dirty="0"/>
              <a:t>, oktatási intézmények, </a:t>
            </a:r>
            <a:r>
              <a:rPr lang="hu-HU" sz="3200" dirty="0" smtClean="0"/>
              <a:t>vállalkozásfejlesztési szervezetek, </a:t>
            </a:r>
            <a:r>
              <a:rPr lang="hu-HU" sz="3200" dirty="0"/>
              <a:t>vállalkozások képviselői)</a:t>
            </a:r>
          </a:p>
          <a:p>
            <a:pPr marL="0" indent="0" algn="just">
              <a:buNone/>
            </a:pPr>
            <a:r>
              <a:rPr lang="hu-HU" sz="3200" dirty="0"/>
              <a:t>- A </a:t>
            </a:r>
            <a:r>
              <a:rPr lang="hu-HU" sz="3200" dirty="0" smtClean="0"/>
              <a:t>min</a:t>
            </a:r>
            <a:r>
              <a:rPr lang="hu-HU" sz="3200" dirty="0"/>
              <a:t>. félnapos </a:t>
            </a:r>
            <a:r>
              <a:rPr lang="hu-HU" sz="3200" dirty="0" err="1" smtClean="0"/>
              <a:t>workshopok</a:t>
            </a:r>
            <a:r>
              <a:rPr lang="hu-HU" sz="3200" dirty="0" smtClean="0"/>
              <a:t> </a:t>
            </a:r>
            <a:r>
              <a:rPr lang="hu-HU" sz="3200" dirty="0"/>
              <a:t>célja: a helyi klímaváltozási szempontok, alkalmazkodási, ill. cselekvési lehetőségek megismertetése a megyei klímastratégia </a:t>
            </a:r>
            <a:r>
              <a:rPr lang="hu-HU" sz="3200" dirty="0" smtClean="0"/>
              <a:t>bemutatásán </a:t>
            </a:r>
            <a:r>
              <a:rPr lang="hu-HU" sz="3200" dirty="0"/>
              <a:t>túl.</a:t>
            </a:r>
          </a:p>
          <a:p>
            <a:pPr marL="0" indent="0" algn="just">
              <a:buNone/>
            </a:pPr>
            <a:r>
              <a:rPr lang="hu-HU" sz="3200" b="1" u="sng" dirty="0" smtClean="0"/>
              <a:t>4 figyelemfelkeltő </a:t>
            </a:r>
            <a:r>
              <a:rPr lang="hu-HU" sz="3200" b="1" u="sng" dirty="0"/>
              <a:t>akció: (</a:t>
            </a:r>
            <a:r>
              <a:rPr lang="hu-HU" sz="3200" b="1" u="sng" dirty="0" smtClean="0"/>
              <a:t>2017. szeptember-október):</a:t>
            </a:r>
            <a:r>
              <a:rPr lang="hu-HU" sz="3200" b="1" dirty="0" smtClean="0"/>
              <a:t> </a:t>
            </a:r>
            <a:r>
              <a:rPr lang="hu-HU" sz="3200" dirty="0"/>
              <a:t>a lakosság részére, a klímaváltozás várható hatásairól, lehetséges cselekvési irányokról, a lakosság klímaadaptációs szerepéről</a:t>
            </a:r>
            <a:r>
              <a:rPr lang="hu-HU" sz="3200" dirty="0" smtClean="0"/>
              <a:t>, </a:t>
            </a:r>
            <a:r>
              <a:rPr lang="hu-HU" sz="3200" dirty="0"/>
              <a:t>önálló vagy térségi rendezvény részeként.</a:t>
            </a:r>
          </a:p>
        </p:txBody>
      </p:sp>
    </p:spTree>
    <p:extLst>
      <p:ext uri="{BB962C8B-B14F-4D97-AF65-F5344CB8AC3E}">
        <p14:creationId xmlns:p14="http://schemas.microsoft.com/office/powerpoint/2010/main" val="2509669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2341" y="282747"/>
            <a:ext cx="10515600" cy="606939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>
                <a:latin typeface="+mn-lt"/>
              </a:rPr>
              <a:t>A figyelemfelkeltő akciók </a:t>
            </a:r>
            <a:r>
              <a:rPr lang="hu-HU" sz="2800" b="1" dirty="0" smtClean="0">
                <a:latin typeface="+mn-lt"/>
              </a:rPr>
              <a:t>helyszínei, időpontjai</a:t>
            </a:r>
            <a:endParaRPr lang="hu-HU" sz="2800" b="1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6562" y="1095749"/>
            <a:ext cx="10900720" cy="566763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hu-HU" b="1" i="1" dirty="0" smtClean="0"/>
              <a:t>Az </a:t>
            </a:r>
            <a:r>
              <a:rPr lang="hu-HU" b="1" i="1" dirty="0"/>
              <a:t>aktív elérések száma és azok elérésének </a:t>
            </a:r>
            <a:r>
              <a:rPr lang="hu-HU" b="1" i="1" dirty="0" smtClean="0"/>
              <a:t>alátámasztása</a:t>
            </a:r>
          </a:p>
          <a:p>
            <a:pPr marL="0" lvl="0" indent="0" algn="just">
              <a:buNone/>
            </a:pPr>
            <a:endParaRPr lang="hu-HU" sz="1200" dirty="0"/>
          </a:p>
          <a:p>
            <a:pPr marL="0" lvl="0" indent="0" algn="just">
              <a:buNone/>
            </a:pPr>
            <a:r>
              <a:rPr lang="hu-HU" i="1" dirty="0" smtClean="0"/>
              <a:t>Az alábbi aktív eléréseket teljesítettük, klímavédelmi témájú kérdőívek kitöltetésével:</a:t>
            </a:r>
          </a:p>
          <a:p>
            <a:pPr algn="just">
              <a:buFontTx/>
              <a:buChar char="-"/>
            </a:pPr>
            <a:r>
              <a:rPr lang="hu-HU" b="1" dirty="0" smtClean="0"/>
              <a:t>Őszi </a:t>
            </a:r>
            <a:r>
              <a:rPr lang="hu-HU" b="1" dirty="0"/>
              <a:t>Etyeki </a:t>
            </a:r>
            <a:r>
              <a:rPr lang="hu-HU" b="1" dirty="0" smtClean="0"/>
              <a:t>Piknik </a:t>
            </a:r>
            <a:r>
              <a:rPr lang="hu-HU" dirty="0" smtClean="0"/>
              <a:t>(2017.09.02-03.): 120 fő </a:t>
            </a:r>
            <a:r>
              <a:rPr lang="hu-HU" dirty="0"/>
              <a:t>aktív </a:t>
            </a:r>
            <a:r>
              <a:rPr lang="hu-HU" dirty="0" smtClean="0"/>
              <a:t>elérés</a:t>
            </a:r>
          </a:p>
          <a:p>
            <a:pPr marL="0" indent="0" algn="just">
              <a:buNone/>
            </a:pPr>
            <a:r>
              <a:rPr lang="hu-HU" b="1" dirty="0" smtClean="0"/>
              <a:t>- Enyingi Városnap </a:t>
            </a:r>
            <a:r>
              <a:rPr lang="hu-HU" dirty="0" smtClean="0"/>
              <a:t>(2017.09.09-10.): 95 fő </a:t>
            </a:r>
            <a:r>
              <a:rPr lang="hu-HU" dirty="0"/>
              <a:t>aktív </a:t>
            </a:r>
            <a:r>
              <a:rPr lang="hu-HU" dirty="0" smtClean="0"/>
              <a:t>elérés</a:t>
            </a:r>
            <a:endParaRPr lang="hu-HU" dirty="0"/>
          </a:p>
          <a:p>
            <a:pPr marL="0" indent="0" algn="just">
              <a:buNone/>
            </a:pPr>
            <a:r>
              <a:rPr lang="hu-HU" b="1" dirty="0" smtClean="0"/>
              <a:t>- Székesfehérvári </a:t>
            </a:r>
            <a:r>
              <a:rPr lang="hu-HU" b="1" dirty="0"/>
              <a:t>Lecsófőző </a:t>
            </a:r>
            <a:r>
              <a:rPr lang="hu-HU" b="1" dirty="0" smtClean="0"/>
              <a:t>Vigasság </a:t>
            </a:r>
            <a:r>
              <a:rPr lang="hu-HU" dirty="0" smtClean="0"/>
              <a:t>(2017.09.06</a:t>
            </a:r>
            <a:r>
              <a:rPr lang="hu-HU" dirty="0"/>
              <a:t>.): </a:t>
            </a:r>
            <a:r>
              <a:rPr lang="hu-HU" dirty="0" smtClean="0"/>
              <a:t>161 fő </a:t>
            </a:r>
            <a:r>
              <a:rPr lang="hu-HU" dirty="0"/>
              <a:t>aktív </a:t>
            </a:r>
            <a:r>
              <a:rPr lang="hu-HU" dirty="0" smtClean="0"/>
              <a:t>elérés</a:t>
            </a:r>
            <a:endParaRPr lang="hu-HU" dirty="0"/>
          </a:p>
          <a:p>
            <a:pPr algn="just">
              <a:buFontTx/>
              <a:buChar char="-"/>
            </a:pPr>
            <a:r>
              <a:rPr lang="hu-HU" b="1" dirty="0" smtClean="0"/>
              <a:t>Móri Bornapok </a:t>
            </a:r>
            <a:r>
              <a:rPr lang="hu-HU" dirty="0" smtClean="0"/>
              <a:t>(2017.10.05-08.): 116 fő </a:t>
            </a:r>
            <a:r>
              <a:rPr lang="hu-HU" dirty="0"/>
              <a:t>aktív </a:t>
            </a:r>
            <a:r>
              <a:rPr lang="hu-HU" dirty="0" smtClean="0"/>
              <a:t>elérés</a:t>
            </a:r>
          </a:p>
          <a:p>
            <a:pPr algn="just">
              <a:buFontTx/>
              <a:buChar char="-"/>
            </a:pPr>
            <a:r>
              <a:rPr lang="hu-HU" b="1" dirty="0"/>
              <a:t>Saját rendezvények </a:t>
            </a:r>
            <a:r>
              <a:rPr lang="hu-HU" dirty="0" smtClean="0"/>
              <a:t>kérdőívei: 41 </a:t>
            </a:r>
            <a:r>
              <a:rPr lang="hu-HU" dirty="0"/>
              <a:t>fő aktív elérés</a:t>
            </a:r>
          </a:p>
          <a:p>
            <a:pPr algn="just">
              <a:buFontTx/>
              <a:buChar char="-"/>
            </a:pPr>
            <a:r>
              <a:rPr lang="hu-HU" b="1" dirty="0"/>
              <a:t>Online </a:t>
            </a:r>
            <a:r>
              <a:rPr lang="hu-HU" b="1" dirty="0" smtClean="0"/>
              <a:t>kérdőív: </a:t>
            </a:r>
            <a:r>
              <a:rPr lang="hu-HU" dirty="0" smtClean="0"/>
              <a:t>125 </a:t>
            </a:r>
            <a:r>
              <a:rPr lang="hu-HU" dirty="0"/>
              <a:t>fő aktív </a:t>
            </a:r>
            <a:r>
              <a:rPr lang="hu-HU" dirty="0" smtClean="0"/>
              <a:t>elérés</a:t>
            </a:r>
          </a:p>
          <a:p>
            <a:pPr algn="just">
              <a:buFontTx/>
              <a:buChar char="-"/>
            </a:pPr>
            <a:r>
              <a:rPr lang="hu-HU" b="1" dirty="0" smtClean="0"/>
              <a:t>Kérdőív kitöltetése 6 db középiskola osztályaival </a:t>
            </a:r>
            <a:r>
              <a:rPr lang="hu-HU" dirty="0" smtClean="0"/>
              <a:t>(1268 fő aktív elérés)</a:t>
            </a:r>
            <a:endParaRPr lang="hu-HU" dirty="0"/>
          </a:p>
          <a:p>
            <a:pPr algn="just">
              <a:buFontTx/>
              <a:buChar char="-"/>
            </a:pPr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6188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2799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smtClean="0">
                <a:latin typeface="+mn-lt"/>
              </a:rPr>
              <a:t>Figyelemfelkeltő akciók - óvodai-iskolai pályázatok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3611" y="897924"/>
            <a:ext cx="11090189" cy="5824152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hu-HU" sz="3800" dirty="0" smtClean="0"/>
              <a:t>A megye óvodái és általános iskolái körében meghirdetett </a:t>
            </a:r>
            <a:r>
              <a:rPr lang="hu-HU" sz="3800" b="1" dirty="0" smtClean="0"/>
              <a:t>rajzpályázat</a:t>
            </a:r>
            <a:r>
              <a:rPr lang="hu-HU" sz="3800" dirty="0" smtClean="0"/>
              <a:t>ra 363 pályamű érkezett.</a:t>
            </a:r>
          </a:p>
          <a:p>
            <a:pPr lvl="0" algn="just"/>
            <a:r>
              <a:rPr lang="hu-HU" sz="3800" dirty="0" smtClean="0"/>
              <a:t>A középiskolák tanulói körében meghirdetett </a:t>
            </a:r>
            <a:r>
              <a:rPr lang="hu-HU" sz="3800" b="1" dirty="0" smtClean="0"/>
              <a:t>klímavédelmi fotópályázat</a:t>
            </a:r>
            <a:r>
              <a:rPr lang="hu-HU" sz="3800" dirty="0" smtClean="0"/>
              <a:t>ra 5 pályamű érkezett (26 db fotó).</a:t>
            </a:r>
          </a:p>
          <a:p>
            <a:pPr lvl="0" algn="just"/>
            <a:r>
              <a:rPr lang="hu-HU" sz="3800" dirty="0" smtClean="0"/>
              <a:t>A Tóparti Gimnázium és Művészeti Szakgimnázium képzőművészeti tanulói számára meghirdetett </a:t>
            </a:r>
            <a:r>
              <a:rPr lang="hu-HU" sz="3800" b="1" dirty="0" smtClean="0"/>
              <a:t>projektlogó pályázat</a:t>
            </a:r>
            <a:r>
              <a:rPr lang="hu-HU" sz="3800" dirty="0" smtClean="0"/>
              <a:t>ra</a:t>
            </a:r>
            <a:r>
              <a:rPr lang="hu-HU" sz="3800" b="1" dirty="0" smtClean="0"/>
              <a:t> </a:t>
            </a:r>
            <a:r>
              <a:rPr lang="hu-HU" sz="3800" dirty="0" smtClean="0"/>
              <a:t>12 pályamű érkezett.</a:t>
            </a:r>
          </a:p>
          <a:p>
            <a:pPr algn="just"/>
            <a:r>
              <a:rPr lang="hu-HU" sz="3800" dirty="0" smtClean="0"/>
              <a:t>A középiskolák tanulói körében a Magyar Innováció és Hatékonyság Nonprofit Kft. által létrehozott és üzemeltetett Virtuális Erőmű Program által országosan meghirdetett </a:t>
            </a:r>
            <a:r>
              <a:rPr lang="hu-HU" sz="3800" b="1" dirty="0" smtClean="0"/>
              <a:t>„Az év diák energiahatékonysági menedzsere” c. program megyei pályázata</a:t>
            </a:r>
            <a:r>
              <a:rPr lang="hu-HU" sz="3800" dirty="0" smtClean="0"/>
              <a:t> (3 megyei díjazott)</a:t>
            </a:r>
          </a:p>
          <a:p>
            <a:pPr algn="just"/>
            <a:r>
              <a:rPr lang="hu-HU" sz="3800" dirty="0" smtClean="0"/>
              <a:t>A pályázatok </a:t>
            </a:r>
            <a:r>
              <a:rPr lang="hu-HU" sz="3800" b="1" dirty="0" smtClean="0"/>
              <a:t>2018 februárjában </a:t>
            </a:r>
            <a:r>
              <a:rPr lang="hu-HU" sz="3800" dirty="0" smtClean="0"/>
              <a:t>zárultak, </a:t>
            </a:r>
            <a:r>
              <a:rPr lang="hu-HU" sz="3800" b="1" dirty="0" smtClean="0"/>
              <a:t>ünnepélyes eredményhirdetés</a:t>
            </a:r>
            <a:r>
              <a:rPr lang="hu-HU" sz="3800" dirty="0" smtClean="0"/>
              <a:t> a </a:t>
            </a:r>
            <a:r>
              <a:rPr lang="hu-HU" sz="3800" b="1" dirty="0" smtClean="0"/>
              <a:t>2018 március 21-i záró konferencián</a:t>
            </a:r>
            <a:r>
              <a:rPr lang="hu-HU" sz="3800" dirty="0" smtClean="0"/>
              <a:t>.</a:t>
            </a:r>
          </a:p>
          <a:p>
            <a:pPr algn="just"/>
            <a:r>
              <a:rPr lang="hu-HU" sz="3600" dirty="0" smtClean="0"/>
              <a:t>A 4 figyelemfelkeltő akcióval és a pályázatokkal </a:t>
            </a:r>
            <a:r>
              <a:rPr lang="hu-HU" sz="3600" b="1" dirty="0" smtClean="0"/>
              <a:t>legalább 2000 fő aktív elérését</a:t>
            </a:r>
            <a:r>
              <a:rPr lang="hu-HU" sz="3600" dirty="0" smtClean="0"/>
              <a:t> szükséges igazolni (igazolt aktív elérések: </a:t>
            </a:r>
            <a:r>
              <a:rPr lang="hu-HU" sz="3600" b="1" dirty="0" smtClean="0"/>
              <a:t>2289 fő</a:t>
            </a:r>
            <a:r>
              <a:rPr lang="hu-HU" sz="3600" dirty="0" smtClean="0"/>
              <a:t>).</a:t>
            </a:r>
          </a:p>
          <a:p>
            <a:pPr algn="just"/>
            <a:endParaRPr lang="hu-HU" sz="3800" dirty="0" smtClean="0"/>
          </a:p>
          <a:p>
            <a:pPr lvl="0" algn="just"/>
            <a:endParaRPr lang="hu-HU" sz="38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6494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1664</Words>
  <Application>Microsoft Office PowerPoint</Application>
  <PresentationFormat>Szélesvásznú</PresentationFormat>
  <Paragraphs>149</Paragraphs>
  <Slides>25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3</vt:i4>
      </vt:variant>
      <vt:variant>
        <vt:lpstr>Diacímek</vt:lpstr>
      </vt:variant>
      <vt:variant>
        <vt:i4>25</vt:i4>
      </vt:variant>
    </vt:vector>
  </HeadingPairs>
  <TitlesOfParts>
    <vt:vector size="35" baseType="lpstr">
      <vt:lpstr>Arial Unicode MS</vt:lpstr>
      <vt:lpstr>Microsoft YaHei</vt:lpstr>
      <vt:lpstr>ＭＳ Ｐゴシック</vt:lpstr>
      <vt:lpstr>Arial</vt:lpstr>
      <vt:lpstr>Calibri</vt:lpstr>
      <vt:lpstr>Calibri Light</vt:lpstr>
      <vt:lpstr>Times New Roman</vt:lpstr>
      <vt:lpstr>Office-téma</vt:lpstr>
      <vt:lpstr>2_Office-téma</vt:lpstr>
      <vt:lpstr>Office Theme</vt:lpstr>
      <vt:lpstr>PowerPoint bemutató</vt:lpstr>
      <vt:lpstr>KEHOP—1.2.0-15-2016-00018 projekt </vt:lpstr>
      <vt:lpstr>A projekt időtartama, ütemezése, indikátorai</vt:lpstr>
      <vt:lpstr>A Platform számára szervezett szakmai programok</vt:lpstr>
      <vt:lpstr>A Platform számára szervezett szakmai programok</vt:lpstr>
      <vt:lpstr>A klímaváltozással kapcsolatos szemléletformáló akciók</vt:lpstr>
      <vt:lpstr>A klímaváltozással kapcsolatos szemléletformáló akciók </vt:lpstr>
      <vt:lpstr>A figyelemfelkeltő akciók helyszínei, időpontjai</vt:lpstr>
      <vt:lpstr>Figyelemfelkeltő akciók - óvodai-iskolai pályázatok </vt:lpstr>
      <vt:lpstr>Rajzpályázatok díjazottjai*</vt:lpstr>
      <vt:lpstr>Fotópályázat nyertese (Kontár Csaba) </vt:lpstr>
      <vt:lpstr>Logópályázat nyertese (Pantyata Dóra) </vt:lpstr>
      <vt:lpstr>Klímastratégia tervezési folyamata </vt:lpstr>
      <vt:lpstr>Klímastratégia összegző megállapításai </vt:lpstr>
      <vt:lpstr>Klímavédelmi jövőkép és jelmondat </vt:lpstr>
      <vt:lpstr>Klímastratégia egyeztetési folyamata - beérkezett vélemények </vt:lpstr>
      <vt:lpstr>Klímastratégia egyeztetési anyagára beérkezett jelentősebb vélemények </vt:lpstr>
      <vt:lpstr>Klímastratégia egyeztetési anyagára beérkezett jelentősebb vélemények </vt:lpstr>
      <vt:lpstr>Klímastratégia egyeztetési anyagára beérkezett jelentősebb vélemények </vt:lpstr>
      <vt:lpstr> Következő események</vt:lpstr>
      <vt:lpstr>PowerPoint bemutató</vt:lpstr>
      <vt:lpstr>PowerPoint bemutató</vt:lpstr>
      <vt:lpstr>Pályázatok – bíráló bizottság 2018.02.27.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nagyivett</dc:creator>
  <cp:lastModifiedBy>kigyossygabor</cp:lastModifiedBy>
  <cp:revision>287</cp:revision>
  <cp:lastPrinted>2017-10-30T07:46:57Z</cp:lastPrinted>
  <dcterms:created xsi:type="dcterms:W3CDTF">2017-04-21T09:21:40Z</dcterms:created>
  <dcterms:modified xsi:type="dcterms:W3CDTF">2018-07-04T07:04:39Z</dcterms:modified>
</cp:coreProperties>
</file>