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312" r:id="rId4"/>
    <p:sldId id="309" r:id="rId5"/>
    <p:sldId id="310" r:id="rId6"/>
    <p:sldId id="311" r:id="rId7"/>
    <p:sldId id="293" r:id="rId8"/>
    <p:sldId id="315" r:id="rId9"/>
    <p:sldId id="313" r:id="rId10"/>
    <p:sldId id="316" r:id="rId11"/>
    <p:sldId id="318" r:id="rId12"/>
    <p:sldId id="319" r:id="rId13"/>
    <p:sldId id="317" r:id="rId14"/>
    <p:sldId id="320" r:id="rId15"/>
    <p:sldId id="304" r:id="rId16"/>
    <p:sldId id="287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29" autoAdjust="0"/>
    <p:restoredTop sz="94660"/>
  </p:normalViewPr>
  <p:slideViewPr>
    <p:cSldViewPr>
      <p:cViewPr>
        <p:scale>
          <a:sx n="62" d="100"/>
          <a:sy n="62" d="100"/>
        </p:scale>
        <p:origin x="106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F55CF-B285-43BF-8688-476A29F596DF}" type="doc">
      <dgm:prSet loTypeId="urn:microsoft.com/office/officeart/2005/8/layout/hChevron3" loCatId="process" qsTypeId="urn:microsoft.com/office/officeart/2005/8/quickstyle/simple5" qsCatId="simple" csTypeId="urn:microsoft.com/office/officeart/2005/8/colors/colorful5" csCatId="colorful" phldr="1"/>
      <dgm:spPr/>
    </dgm:pt>
    <dgm:pt modelId="{519BFC13-104E-43D6-9547-3406D6C0F9B9}">
      <dgm:prSet phldrT="[Szöveg]"/>
      <dgm:spPr>
        <a:xfrm>
          <a:off x="2559" y="232918"/>
          <a:ext cx="2567849" cy="1027139"/>
        </a:xfrm>
        <a:prstGeom prst="homePlate">
          <a:avLst/>
        </a:prstGeom>
        <a:gradFill rotWithShape="0">
          <a:gsLst>
            <a:gs pos="0">
              <a:srgbClr val="B2C1DB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2C1DB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2C1DB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u-HU" dirty="0">
              <a:solidFill>
                <a:srgbClr val="FFFFFF"/>
              </a:solidFill>
              <a:latin typeface="Calibri"/>
              <a:ea typeface="ＭＳ Ｐゴシック"/>
              <a:cs typeface="+mn-cs"/>
            </a:rPr>
            <a:t>Helyzetértékelés leíró/elemző munkarészei</a:t>
          </a:r>
          <a:endParaRPr lang="en-US" dirty="0">
            <a:solidFill>
              <a:srgbClr val="FFFFFF"/>
            </a:solidFill>
            <a:latin typeface="Calibri"/>
            <a:ea typeface="ＭＳ Ｐゴシック"/>
            <a:cs typeface="+mn-cs"/>
          </a:endParaRPr>
        </a:p>
      </dgm:t>
    </dgm:pt>
    <dgm:pt modelId="{80162ADA-E292-402E-BAAF-71F3A8191682}" type="parTrans" cxnId="{8E863A0E-DA59-424D-B196-80882F399DBF}">
      <dgm:prSet/>
      <dgm:spPr/>
      <dgm:t>
        <a:bodyPr/>
        <a:lstStyle/>
        <a:p>
          <a:endParaRPr lang="en-US"/>
        </a:p>
      </dgm:t>
    </dgm:pt>
    <dgm:pt modelId="{54E42254-F827-4A45-A205-4D8825AD4AAE}" type="sibTrans" cxnId="{8E863A0E-DA59-424D-B196-80882F399DBF}">
      <dgm:prSet/>
      <dgm:spPr/>
      <dgm:t>
        <a:bodyPr/>
        <a:lstStyle/>
        <a:p>
          <a:endParaRPr lang="en-US"/>
        </a:p>
      </dgm:t>
    </dgm:pt>
    <dgm:pt modelId="{5D185BC1-002B-49E2-B459-4B2DD954B9F5}">
      <dgm:prSet phldrT="[Szöveg]"/>
      <dgm:spPr>
        <a:xfrm>
          <a:off x="2056838" y="232918"/>
          <a:ext cx="2567849" cy="1027139"/>
        </a:xfrm>
        <a:prstGeom prst="chevron">
          <a:avLst/>
        </a:prstGeom>
        <a:gradFill rotWithShape="0">
          <a:gsLst>
            <a:gs pos="0">
              <a:srgbClr val="B2C1DB">
                <a:hueOff val="-4326688"/>
                <a:satOff val="2309"/>
                <a:lumOff val="-10065"/>
                <a:alphaOff val="0"/>
                <a:shade val="51000"/>
                <a:satMod val="130000"/>
              </a:srgbClr>
            </a:gs>
            <a:gs pos="80000">
              <a:srgbClr val="B2C1DB">
                <a:hueOff val="-4326688"/>
                <a:satOff val="2309"/>
                <a:lumOff val="-10065"/>
                <a:alphaOff val="0"/>
                <a:shade val="93000"/>
                <a:satMod val="130000"/>
              </a:srgbClr>
            </a:gs>
            <a:gs pos="100000">
              <a:srgbClr val="B2C1DB">
                <a:hueOff val="-4326688"/>
                <a:satOff val="2309"/>
                <a:lumOff val="-1006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u-HU" dirty="0">
              <a:solidFill>
                <a:srgbClr val="FFFFFF"/>
              </a:solidFill>
              <a:latin typeface="Calibri"/>
              <a:ea typeface="ＭＳ Ｐゴシック"/>
              <a:cs typeface="+mn-cs"/>
            </a:rPr>
            <a:t>éghajlati SWOT</a:t>
          </a:r>
          <a:endParaRPr lang="en-US" dirty="0">
            <a:solidFill>
              <a:srgbClr val="FFFFFF"/>
            </a:solidFill>
            <a:latin typeface="Calibri"/>
            <a:ea typeface="ＭＳ Ｐゴシック"/>
            <a:cs typeface="+mn-cs"/>
          </a:endParaRPr>
        </a:p>
      </dgm:t>
    </dgm:pt>
    <dgm:pt modelId="{D3D9EF0B-8E34-4607-B1F4-322B8B317C06}" type="parTrans" cxnId="{548667EB-0458-4411-B1FE-7A903727A011}">
      <dgm:prSet/>
      <dgm:spPr/>
      <dgm:t>
        <a:bodyPr/>
        <a:lstStyle/>
        <a:p>
          <a:endParaRPr lang="en-US"/>
        </a:p>
      </dgm:t>
    </dgm:pt>
    <dgm:pt modelId="{2A955002-49AF-4447-9F34-6A87644320D6}" type="sibTrans" cxnId="{548667EB-0458-4411-B1FE-7A903727A011}">
      <dgm:prSet/>
      <dgm:spPr/>
      <dgm:t>
        <a:bodyPr/>
        <a:lstStyle/>
        <a:p>
          <a:endParaRPr lang="en-US"/>
        </a:p>
      </dgm:t>
    </dgm:pt>
    <dgm:pt modelId="{22958A7A-412F-43E5-915B-C4BC16AD1644}">
      <dgm:prSet phldrT="[Szöveg]"/>
      <dgm:spPr>
        <a:xfrm>
          <a:off x="4111118" y="232918"/>
          <a:ext cx="2567849" cy="1027139"/>
        </a:xfrm>
        <a:prstGeom prst="chevron">
          <a:avLst/>
        </a:prstGeom>
        <a:gradFill rotWithShape="0">
          <a:gsLst>
            <a:gs pos="0">
              <a:srgbClr val="B2C1DB">
                <a:hueOff val="-8653376"/>
                <a:satOff val="4617"/>
                <a:lumOff val="-20131"/>
                <a:alphaOff val="0"/>
                <a:shade val="51000"/>
                <a:satMod val="130000"/>
              </a:srgbClr>
            </a:gs>
            <a:gs pos="80000">
              <a:srgbClr val="B2C1DB">
                <a:hueOff val="-8653376"/>
                <a:satOff val="4617"/>
                <a:lumOff val="-20131"/>
                <a:alphaOff val="0"/>
                <a:shade val="93000"/>
                <a:satMod val="130000"/>
              </a:srgbClr>
            </a:gs>
            <a:gs pos="100000">
              <a:srgbClr val="B2C1DB">
                <a:hueOff val="-8653376"/>
                <a:satOff val="4617"/>
                <a:lumOff val="-201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u-HU" dirty="0">
              <a:solidFill>
                <a:srgbClr val="FFFFFF"/>
              </a:solidFill>
              <a:latin typeface="Calibri"/>
              <a:ea typeface="ＭＳ Ｐゴシック"/>
              <a:cs typeface="+mn-cs"/>
            </a:rPr>
            <a:t>Megyei/települési problémafa</a:t>
          </a:r>
          <a:endParaRPr lang="en-US" dirty="0">
            <a:solidFill>
              <a:srgbClr val="FFFFFF"/>
            </a:solidFill>
            <a:latin typeface="Calibri"/>
            <a:ea typeface="ＭＳ Ｐゴシック"/>
            <a:cs typeface="+mn-cs"/>
          </a:endParaRPr>
        </a:p>
      </dgm:t>
    </dgm:pt>
    <dgm:pt modelId="{F97FB97F-46B5-458E-AA2F-CE3D5640E1C1}" type="parTrans" cxnId="{0CBF9350-559F-4F03-A777-B0D52AC891FF}">
      <dgm:prSet/>
      <dgm:spPr/>
      <dgm:t>
        <a:bodyPr/>
        <a:lstStyle/>
        <a:p>
          <a:endParaRPr lang="en-US"/>
        </a:p>
      </dgm:t>
    </dgm:pt>
    <dgm:pt modelId="{DA154D34-403B-4522-8347-2B856109337E}" type="sibTrans" cxnId="{0CBF9350-559F-4F03-A777-B0D52AC891FF}">
      <dgm:prSet/>
      <dgm:spPr/>
      <dgm:t>
        <a:bodyPr/>
        <a:lstStyle/>
        <a:p>
          <a:endParaRPr lang="en-US"/>
        </a:p>
      </dgm:t>
    </dgm:pt>
    <dgm:pt modelId="{A7902B92-3DB0-46BE-8FC1-AB33E78C1961}">
      <dgm:prSet phldrT="[Szöveg]"/>
      <dgm:spPr>
        <a:xfrm>
          <a:off x="6165398" y="232918"/>
          <a:ext cx="2567849" cy="1027139"/>
        </a:xfrm>
        <a:prstGeom prst="chevron">
          <a:avLst/>
        </a:prstGeom>
        <a:gradFill rotWithShape="0">
          <a:gsLst>
            <a:gs pos="0">
              <a:srgbClr val="B2C1DB">
                <a:hueOff val="-12980063"/>
                <a:satOff val="6926"/>
                <a:lumOff val="-30196"/>
                <a:alphaOff val="0"/>
                <a:shade val="51000"/>
                <a:satMod val="130000"/>
              </a:srgbClr>
            </a:gs>
            <a:gs pos="80000">
              <a:srgbClr val="B2C1DB">
                <a:hueOff val="-12980063"/>
                <a:satOff val="6926"/>
                <a:lumOff val="-30196"/>
                <a:alphaOff val="0"/>
                <a:shade val="93000"/>
                <a:satMod val="130000"/>
              </a:srgbClr>
            </a:gs>
            <a:gs pos="100000">
              <a:srgbClr val="B2C1DB">
                <a:hueOff val="-12980063"/>
                <a:satOff val="6926"/>
                <a:lumOff val="-30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u-HU" dirty="0">
              <a:solidFill>
                <a:srgbClr val="FFFFFF"/>
              </a:solidFill>
              <a:latin typeface="Calibri"/>
              <a:ea typeface="ＭＳ Ｐゴシック"/>
              <a:cs typeface="+mn-cs"/>
            </a:rPr>
            <a:t>Célok kitűzése</a:t>
          </a:r>
          <a:endParaRPr lang="en-US" dirty="0">
            <a:solidFill>
              <a:srgbClr val="FFFFFF"/>
            </a:solidFill>
            <a:latin typeface="Calibri"/>
            <a:ea typeface="ＭＳ Ｐゴシック"/>
            <a:cs typeface="+mn-cs"/>
          </a:endParaRPr>
        </a:p>
      </dgm:t>
    </dgm:pt>
    <dgm:pt modelId="{1E12B2C5-DF1F-4B6F-BDF3-64E21412EEDD}" type="parTrans" cxnId="{133221E6-F7EC-426B-A792-E1704DB9D35F}">
      <dgm:prSet/>
      <dgm:spPr/>
      <dgm:t>
        <a:bodyPr/>
        <a:lstStyle/>
        <a:p>
          <a:endParaRPr lang="en-US"/>
        </a:p>
      </dgm:t>
    </dgm:pt>
    <dgm:pt modelId="{65438E89-FC13-4AA0-82CD-9358226A1910}" type="sibTrans" cxnId="{133221E6-F7EC-426B-A792-E1704DB9D35F}">
      <dgm:prSet/>
      <dgm:spPr/>
      <dgm:t>
        <a:bodyPr/>
        <a:lstStyle/>
        <a:p>
          <a:endParaRPr lang="en-US"/>
        </a:p>
      </dgm:t>
    </dgm:pt>
    <dgm:pt modelId="{75AB7D93-FF86-41D3-8FF7-BD190D2AE6DB}" type="pres">
      <dgm:prSet presAssocID="{941F55CF-B285-43BF-8688-476A29F596DF}" presName="Name0" presStyleCnt="0">
        <dgm:presLayoutVars>
          <dgm:dir/>
          <dgm:resizeHandles val="exact"/>
        </dgm:presLayoutVars>
      </dgm:prSet>
      <dgm:spPr/>
    </dgm:pt>
    <dgm:pt modelId="{5804B9E2-6568-4A12-B7AC-535055EC2392}" type="pres">
      <dgm:prSet presAssocID="{519BFC13-104E-43D6-9547-3406D6C0F9B9}" presName="parTxOnly" presStyleLbl="node1" presStyleIdx="0" presStyleCnt="4">
        <dgm:presLayoutVars>
          <dgm:bulletEnabled val="1"/>
        </dgm:presLayoutVars>
      </dgm:prSet>
      <dgm:spPr/>
    </dgm:pt>
    <dgm:pt modelId="{437BBC77-55DA-40E6-BC5B-DE8EEBBDD484}" type="pres">
      <dgm:prSet presAssocID="{54E42254-F827-4A45-A205-4D8825AD4AAE}" presName="parSpace" presStyleCnt="0"/>
      <dgm:spPr/>
    </dgm:pt>
    <dgm:pt modelId="{FA5C3F9A-59DB-4359-91EE-035417B3E911}" type="pres">
      <dgm:prSet presAssocID="{5D185BC1-002B-49E2-B459-4B2DD954B9F5}" presName="parTxOnly" presStyleLbl="node1" presStyleIdx="1" presStyleCnt="4">
        <dgm:presLayoutVars>
          <dgm:bulletEnabled val="1"/>
        </dgm:presLayoutVars>
      </dgm:prSet>
      <dgm:spPr/>
    </dgm:pt>
    <dgm:pt modelId="{E8E09836-5345-4635-B1DB-DA0B42C6E362}" type="pres">
      <dgm:prSet presAssocID="{2A955002-49AF-4447-9F34-6A87644320D6}" presName="parSpace" presStyleCnt="0"/>
      <dgm:spPr/>
    </dgm:pt>
    <dgm:pt modelId="{0B3BD8B3-F70E-4BCF-AEAC-CF60BD63F308}" type="pres">
      <dgm:prSet presAssocID="{22958A7A-412F-43E5-915B-C4BC16AD1644}" presName="parTxOnly" presStyleLbl="node1" presStyleIdx="2" presStyleCnt="4" custScaleY="100427">
        <dgm:presLayoutVars>
          <dgm:bulletEnabled val="1"/>
        </dgm:presLayoutVars>
      </dgm:prSet>
      <dgm:spPr/>
    </dgm:pt>
    <dgm:pt modelId="{4E490D77-2727-4EA0-970A-68F7E72B428E}" type="pres">
      <dgm:prSet presAssocID="{DA154D34-403B-4522-8347-2B856109337E}" presName="parSpace" presStyleCnt="0"/>
      <dgm:spPr/>
    </dgm:pt>
    <dgm:pt modelId="{1285D60A-4357-476E-8C4C-92B2A80DA40E}" type="pres">
      <dgm:prSet presAssocID="{A7902B92-3DB0-46BE-8FC1-AB33E78C1961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E12B4C09-755C-4A74-B959-A63641425C78}" type="presOf" srcId="{5D185BC1-002B-49E2-B459-4B2DD954B9F5}" destId="{FA5C3F9A-59DB-4359-91EE-035417B3E911}" srcOrd="0" destOrd="0" presId="urn:microsoft.com/office/officeart/2005/8/layout/hChevron3"/>
    <dgm:cxn modelId="{8E863A0E-DA59-424D-B196-80882F399DBF}" srcId="{941F55CF-B285-43BF-8688-476A29F596DF}" destId="{519BFC13-104E-43D6-9547-3406D6C0F9B9}" srcOrd="0" destOrd="0" parTransId="{80162ADA-E292-402E-BAAF-71F3A8191682}" sibTransId="{54E42254-F827-4A45-A205-4D8825AD4AAE}"/>
    <dgm:cxn modelId="{5596BF40-8E80-4437-B3F3-289DEB6D9187}" type="presOf" srcId="{A7902B92-3DB0-46BE-8FC1-AB33E78C1961}" destId="{1285D60A-4357-476E-8C4C-92B2A80DA40E}" srcOrd="0" destOrd="0" presId="urn:microsoft.com/office/officeart/2005/8/layout/hChevron3"/>
    <dgm:cxn modelId="{0CBF9350-559F-4F03-A777-B0D52AC891FF}" srcId="{941F55CF-B285-43BF-8688-476A29F596DF}" destId="{22958A7A-412F-43E5-915B-C4BC16AD1644}" srcOrd="2" destOrd="0" parTransId="{F97FB97F-46B5-458E-AA2F-CE3D5640E1C1}" sibTransId="{DA154D34-403B-4522-8347-2B856109337E}"/>
    <dgm:cxn modelId="{EB9E9892-F48D-4F59-AB3A-0EC91DD5FBF1}" type="presOf" srcId="{22958A7A-412F-43E5-915B-C4BC16AD1644}" destId="{0B3BD8B3-F70E-4BCF-AEAC-CF60BD63F308}" srcOrd="0" destOrd="0" presId="urn:microsoft.com/office/officeart/2005/8/layout/hChevron3"/>
    <dgm:cxn modelId="{F4A281C8-5B86-45DA-8529-C7DB35723D46}" type="presOf" srcId="{519BFC13-104E-43D6-9547-3406D6C0F9B9}" destId="{5804B9E2-6568-4A12-B7AC-535055EC2392}" srcOrd="0" destOrd="0" presId="urn:microsoft.com/office/officeart/2005/8/layout/hChevron3"/>
    <dgm:cxn modelId="{051505E6-B917-4C8F-9778-0466DCB1E4D7}" type="presOf" srcId="{941F55CF-B285-43BF-8688-476A29F596DF}" destId="{75AB7D93-FF86-41D3-8FF7-BD190D2AE6DB}" srcOrd="0" destOrd="0" presId="urn:microsoft.com/office/officeart/2005/8/layout/hChevron3"/>
    <dgm:cxn modelId="{133221E6-F7EC-426B-A792-E1704DB9D35F}" srcId="{941F55CF-B285-43BF-8688-476A29F596DF}" destId="{A7902B92-3DB0-46BE-8FC1-AB33E78C1961}" srcOrd="3" destOrd="0" parTransId="{1E12B2C5-DF1F-4B6F-BDF3-64E21412EEDD}" sibTransId="{65438E89-FC13-4AA0-82CD-9358226A1910}"/>
    <dgm:cxn modelId="{548667EB-0458-4411-B1FE-7A903727A011}" srcId="{941F55CF-B285-43BF-8688-476A29F596DF}" destId="{5D185BC1-002B-49E2-B459-4B2DD954B9F5}" srcOrd="1" destOrd="0" parTransId="{D3D9EF0B-8E34-4607-B1F4-322B8B317C06}" sibTransId="{2A955002-49AF-4447-9F34-6A87644320D6}"/>
    <dgm:cxn modelId="{B0F55EB0-17F6-4A0D-BEE1-BBCA4023E582}" type="presParOf" srcId="{75AB7D93-FF86-41D3-8FF7-BD190D2AE6DB}" destId="{5804B9E2-6568-4A12-B7AC-535055EC2392}" srcOrd="0" destOrd="0" presId="urn:microsoft.com/office/officeart/2005/8/layout/hChevron3"/>
    <dgm:cxn modelId="{FB248D57-6A3D-415B-9379-268CEE221A3C}" type="presParOf" srcId="{75AB7D93-FF86-41D3-8FF7-BD190D2AE6DB}" destId="{437BBC77-55DA-40E6-BC5B-DE8EEBBDD484}" srcOrd="1" destOrd="0" presId="urn:microsoft.com/office/officeart/2005/8/layout/hChevron3"/>
    <dgm:cxn modelId="{3C20F34F-306D-4661-BE6A-63CCA276243D}" type="presParOf" srcId="{75AB7D93-FF86-41D3-8FF7-BD190D2AE6DB}" destId="{FA5C3F9A-59DB-4359-91EE-035417B3E911}" srcOrd="2" destOrd="0" presId="urn:microsoft.com/office/officeart/2005/8/layout/hChevron3"/>
    <dgm:cxn modelId="{DCD64213-842E-4391-B805-52681276D706}" type="presParOf" srcId="{75AB7D93-FF86-41D3-8FF7-BD190D2AE6DB}" destId="{E8E09836-5345-4635-B1DB-DA0B42C6E362}" srcOrd="3" destOrd="0" presId="urn:microsoft.com/office/officeart/2005/8/layout/hChevron3"/>
    <dgm:cxn modelId="{20F0D999-C1D1-4F84-B269-7FA2CB491B27}" type="presParOf" srcId="{75AB7D93-FF86-41D3-8FF7-BD190D2AE6DB}" destId="{0B3BD8B3-F70E-4BCF-AEAC-CF60BD63F308}" srcOrd="4" destOrd="0" presId="urn:microsoft.com/office/officeart/2005/8/layout/hChevron3"/>
    <dgm:cxn modelId="{2BD2DE31-8DD6-4946-A99F-5C9E2330E604}" type="presParOf" srcId="{75AB7D93-FF86-41D3-8FF7-BD190D2AE6DB}" destId="{4E490D77-2727-4EA0-970A-68F7E72B428E}" srcOrd="5" destOrd="0" presId="urn:microsoft.com/office/officeart/2005/8/layout/hChevron3"/>
    <dgm:cxn modelId="{FD3960BD-3417-4608-8381-3836F0B3066D}" type="presParOf" srcId="{75AB7D93-FF86-41D3-8FF7-BD190D2AE6DB}" destId="{1285D60A-4357-476E-8C4C-92B2A80DA40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4B9E2-6568-4A12-B7AC-535055EC2392}">
      <dsp:nvSpPr>
        <dsp:cNvPr id="0" name=""/>
        <dsp:cNvSpPr/>
      </dsp:nvSpPr>
      <dsp:spPr>
        <a:xfrm>
          <a:off x="2491" y="87356"/>
          <a:ext cx="2500219" cy="1000087"/>
        </a:xfrm>
        <a:prstGeom prst="homePlate">
          <a:avLst/>
        </a:prstGeom>
        <a:gradFill rotWithShape="0">
          <a:gsLst>
            <a:gs pos="0">
              <a:srgbClr val="B2C1DB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2C1DB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2C1DB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solidFill>
                <a:srgbClr val="FFFFFF"/>
              </a:solidFill>
              <a:latin typeface="Calibri"/>
              <a:ea typeface="ＭＳ Ｐゴシック"/>
              <a:cs typeface="+mn-cs"/>
            </a:rPr>
            <a:t>Helyzetértékelés leíró/elemző munkarészei</a:t>
          </a:r>
          <a:endParaRPr lang="en-US" sz="1500" kern="1200" dirty="0">
            <a:solidFill>
              <a:srgbClr val="FFFFFF"/>
            </a:solidFill>
            <a:latin typeface="Calibri"/>
            <a:ea typeface="ＭＳ Ｐゴシック"/>
            <a:cs typeface="+mn-cs"/>
          </a:endParaRPr>
        </a:p>
      </dsp:txBody>
      <dsp:txXfrm>
        <a:off x="2491" y="87356"/>
        <a:ext cx="2250197" cy="1000087"/>
      </dsp:txXfrm>
    </dsp:sp>
    <dsp:sp modelId="{FA5C3F9A-59DB-4359-91EE-035417B3E911}">
      <dsp:nvSpPr>
        <dsp:cNvPr id="0" name=""/>
        <dsp:cNvSpPr/>
      </dsp:nvSpPr>
      <dsp:spPr>
        <a:xfrm>
          <a:off x="2002667" y="87356"/>
          <a:ext cx="2500219" cy="1000087"/>
        </a:xfrm>
        <a:prstGeom prst="chevron">
          <a:avLst/>
        </a:prstGeom>
        <a:gradFill rotWithShape="0">
          <a:gsLst>
            <a:gs pos="0">
              <a:srgbClr val="B2C1DB">
                <a:hueOff val="-4326688"/>
                <a:satOff val="2309"/>
                <a:lumOff val="-10065"/>
                <a:alphaOff val="0"/>
                <a:shade val="51000"/>
                <a:satMod val="130000"/>
              </a:srgbClr>
            </a:gs>
            <a:gs pos="80000">
              <a:srgbClr val="B2C1DB">
                <a:hueOff val="-4326688"/>
                <a:satOff val="2309"/>
                <a:lumOff val="-10065"/>
                <a:alphaOff val="0"/>
                <a:shade val="93000"/>
                <a:satMod val="130000"/>
              </a:srgbClr>
            </a:gs>
            <a:gs pos="100000">
              <a:srgbClr val="B2C1DB">
                <a:hueOff val="-4326688"/>
                <a:satOff val="2309"/>
                <a:lumOff val="-1006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solidFill>
                <a:srgbClr val="FFFFFF"/>
              </a:solidFill>
              <a:latin typeface="Calibri"/>
              <a:ea typeface="ＭＳ Ｐゴシック"/>
              <a:cs typeface="+mn-cs"/>
            </a:rPr>
            <a:t>éghajlati SWOT</a:t>
          </a:r>
          <a:endParaRPr lang="en-US" sz="1500" kern="1200" dirty="0">
            <a:solidFill>
              <a:srgbClr val="FFFFFF"/>
            </a:solidFill>
            <a:latin typeface="Calibri"/>
            <a:ea typeface="ＭＳ Ｐゴシック"/>
            <a:cs typeface="+mn-cs"/>
          </a:endParaRPr>
        </a:p>
      </dsp:txBody>
      <dsp:txXfrm>
        <a:off x="2502711" y="87356"/>
        <a:ext cx="1500132" cy="1000087"/>
      </dsp:txXfrm>
    </dsp:sp>
    <dsp:sp modelId="{0B3BD8B3-F70E-4BCF-AEAC-CF60BD63F308}">
      <dsp:nvSpPr>
        <dsp:cNvPr id="0" name=""/>
        <dsp:cNvSpPr/>
      </dsp:nvSpPr>
      <dsp:spPr>
        <a:xfrm>
          <a:off x="4002843" y="85221"/>
          <a:ext cx="2500219" cy="1004358"/>
        </a:xfrm>
        <a:prstGeom prst="chevron">
          <a:avLst/>
        </a:prstGeom>
        <a:gradFill rotWithShape="0">
          <a:gsLst>
            <a:gs pos="0">
              <a:srgbClr val="B2C1DB">
                <a:hueOff val="-8653376"/>
                <a:satOff val="4617"/>
                <a:lumOff val="-20131"/>
                <a:alphaOff val="0"/>
                <a:shade val="51000"/>
                <a:satMod val="130000"/>
              </a:srgbClr>
            </a:gs>
            <a:gs pos="80000">
              <a:srgbClr val="B2C1DB">
                <a:hueOff val="-8653376"/>
                <a:satOff val="4617"/>
                <a:lumOff val="-20131"/>
                <a:alphaOff val="0"/>
                <a:shade val="93000"/>
                <a:satMod val="130000"/>
              </a:srgbClr>
            </a:gs>
            <a:gs pos="100000">
              <a:srgbClr val="B2C1DB">
                <a:hueOff val="-8653376"/>
                <a:satOff val="4617"/>
                <a:lumOff val="-201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solidFill>
                <a:srgbClr val="FFFFFF"/>
              </a:solidFill>
              <a:latin typeface="Calibri"/>
              <a:ea typeface="ＭＳ Ｐゴシック"/>
              <a:cs typeface="+mn-cs"/>
            </a:rPr>
            <a:t>Megyei/települési problémafa</a:t>
          </a:r>
          <a:endParaRPr lang="en-US" sz="1500" kern="1200" dirty="0">
            <a:solidFill>
              <a:srgbClr val="FFFFFF"/>
            </a:solidFill>
            <a:latin typeface="Calibri"/>
            <a:ea typeface="ＭＳ Ｐゴシック"/>
            <a:cs typeface="+mn-cs"/>
          </a:endParaRPr>
        </a:p>
      </dsp:txBody>
      <dsp:txXfrm>
        <a:off x="4505022" y="85221"/>
        <a:ext cx="1495861" cy="1004358"/>
      </dsp:txXfrm>
    </dsp:sp>
    <dsp:sp modelId="{1285D60A-4357-476E-8C4C-92B2A80DA40E}">
      <dsp:nvSpPr>
        <dsp:cNvPr id="0" name=""/>
        <dsp:cNvSpPr/>
      </dsp:nvSpPr>
      <dsp:spPr>
        <a:xfrm>
          <a:off x="6003018" y="87356"/>
          <a:ext cx="2500219" cy="1000087"/>
        </a:xfrm>
        <a:prstGeom prst="chevron">
          <a:avLst/>
        </a:prstGeom>
        <a:gradFill rotWithShape="0">
          <a:gsLst>
            <a:gs pos="0">
              <a:srgbClr val="B2C1DB">
                <a:hueOff val="-12980063"/>
                <a:satOff val="6926"/>
                <a:lumOff val="-30196"/>
                <a:alphaOff val="0"/>
                <a:shade val="51000"/>
                <a:satMod val="130000"/>
              </a:srgbClr>
            </a:gs>
            <a:gs pos="80000">
              <a:srgbClr val="B2C1DB">
                <a:hueOff val="-12980063"/>
                <a:satOff val="6926"/>
                <a:lumOff val="-30196"/>
                <a:alphaOff val="0"/>
                <a:shade val="93000"/>
                <a:satMod val="130000"/>
              </a:srgbClr>
            </a:gs>
            <a:gs pos="100000">
              <a:srgbClr val="B2C1DB">
                <a:hueOff val="-12980063"/>
                <a:satOff val="6926"/>
                <a:lumOff val="-30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solidFill>
                <a:srgbClr val="FFFFFF"/>
              </a:solidFill>
              <a:latin typeface="Calibri"/>
              <a:ea typeface="ＭＳ Ｐゴシック"/>
              <a:cs typeface="+mn-cs"/>
            </a:rPr>
            <a:t>Célok kitűzése</a:t>
          </a:r>
          <a:endParaRPr lang="en-US" sz="1500" kern="1200" dirty="0">
            <a:solidFill>
              <a:srgbClr val="FFFFFF"/>
            </a:solidFill>
            <a:latin typeface="Calibri"/>
            <a:ea typeface="ＭＳ Ｐゴシック"/>
            <a:cs typeface="+mn-cs"/>
          </a:endParaRPr>
        </a:p>
      </dsp:txBody>
      <dsp:txXfrm>
        <a:off x="6503062" y="87356"/>
        <a:ext cx="1500132" cy="1000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C7FA3-56E5-464A-A0F3-90AF7F822648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1F80-2C57-4B87-A63D-F264887BA2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55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1F80-2C57-4B87-A63D-F264887BA23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32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7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1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2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6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0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8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3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56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6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0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1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D0AB-858D-46E1-A557-1EF851EECCD7}" type="datetimeFigureOut">
              <a:rPr lang="hu-HU" smtClean="0"/>
              <a:t>2017.09.23.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21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8" name="Cím 1"/>
          <p:cNvSpPr>
            <a:spLocks noGrp="1"/>
          </p:cNvSpPr>
          <p:nvPr>
            <p:ph type="ctrTitle" idx="4294967295"/>
          </p:nvPr>
        </p:nvSpPr>
        <p:spPr>
          <a:xfrm>
            <a:off x="-47576" y="1925388"/>
            <a:ext cx="9144000" cy="29437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Térségi és települési klímastratégiák készítésének módszertana és tapasztalatai</a:t>
            </a:r>
            <a:b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Dr. Czira Tamás</a:t>
            </a:r>
            <a:b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klímavédelmi és fenntarthatósági szakértő</a:t>
            </a:r>
            <a:br>
              <a:rPr lang="hu-HU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u-HU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Alcím 2"/>
          <p:cNvSpPr>
            <a:spLocks noGrp="1"/>
          </p:cNvSpPr>
          <p:nvPr>
            <p:ph type="subTitle" idx="4294967295"/>
          </p:nvPr>
        </p:nvSpPr>
        <p:spPr>
          <a:xfrm>
            <a:off x="452145" y="4846729"/>
            <a:ext cx="8001000" cy="14859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90000"/>
              </a:lnSpc>
              <a:defRPr/>
            </a:pPr>
            <a:endParaRPr lang="hu-HU" altLang="en-US" sz="1800" b="1" dirty="0">
              <a:solidFill>
                <a:srgbClr val="4B72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hu-HU" alt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„KEHOP-1.2.0-2016-00018 kódszámú pályázati konstrukció”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hu-HU" alt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Fejér Megyei Önkormányzat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hu-HU" altLang="en-U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2017. szeptember 26.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Megyeháza, Díszterem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8000 Székesfehérvár, Szent István tér 9.</a:t>
            </a:r>
            <a:endParaRPr lang="hu-HU" altLang="en-US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6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6" name="Tartalom helye 4">
            <a:extLst>
              <a:ext uri="{FF2B5EF4-FFF2-40B4-BE49-F238E27FC236}">
                <a16:creationId xmlns:a16="http://schemas.microsoft.com/office/drawing/2014/main" id="{1302CE83-99F5-43B1-9103-B5EB4B5100E4}"/>
              </a:ext>
            </a:extLst>
          </p:cNvPr>
          <p:cNvSpPr txBox="1">
            <a:spLocks/>
          </p:cNvSpPr>
          <p:nvPr/>
        </p:nvSpPr>
        <p:spPr>
          <a:xfrm>
            <a:off x="13610" y="1404153"/>
            <a:ext cx="8145594" cy="547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0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ECA4815-3DE1-452E-B6BC-7FBA78BBF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64" y="1616532"/>
            <a:ext cx="8136904" cy="13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Módszertani segítség: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Megyei értéklista javaslat készült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  <a:endParaRPr lang="hu-HU" altLang="hu-HU" sz="2000" kern="0" dirty="0"/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Figyelni érdemes az éghajlati veszélyeztetettségre az értékek listázásánál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platformok, műhelyviták résztvevői tudják kiegészíteni a listát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endParaRPr lang="hu-HU" altLang="hu-HU" sz="2000" kern="0" dirty="0"/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Sok megyében alig érte el a válaszadási hajlandóság a 10%-ot – csakúgy mint a fejlesztési projektek esetében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településeken azonban ez lista is elkészíthető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9CD6930A-7B9C-4F99-8D48-74351A443CFC}"/>
              </a:ext>
            </a:extLst>
          </p:cNvPr>
          <p:cNvSpPr txBox="1">
            <a:spLocks/>
          </p:cNvSpPr>
          <p:nvPr/>
        </p:nvSpPr>
        <p:spPr>
          <a:xfrm>
            <a:off x="1655589" y="382220"/>
            <a:ext cx="5364087" cy="890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Módszertani tapasztalatok –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Veszélyeztetett helyi értékek listája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és klímatudatossági helyzetértékelés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99DDE93D-2303-457B-BE88-A51259199C07}"/>
              </a:ext>
            </a:extLst>
          </p:cNvPr>
          <p:cNvSpPr/>
          <p:nvPr/>
        </p:nvSpPr>
        <p:spPr>
          <a:xfrm>
            <a:off x="114525" y="1307174"/>
            <a:ext cx="3361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Megyei értéklista kiegészítése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6F8592C0-B0B2-4473-B4D9-DCFFC800234E}"/>
              </a:ext>
            </a:extLst>
          </p:cNvPr>
          <p:cNvSpPr/>
          <p:nvPr/>
        </p:nvSpPr>
        <p:spPr>
          <a:xfrm>
            <a:off x="127584" y="3100898"/>
            <a:ext cx="6737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Klímatudatossági, szemléletformálási projektek összegyűjtése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A4BC7596-A31C-4AD0-99DC-ABBC1E5CBCE2}"/>
              </a:ext>
            </a:extLst>
          </p:cNvPr>
          <p:cNvSpPr/>
          <p:nvPr/>
        </p:nvSpPr>
        <p:spPr>
          <a:xfrm>
            <a:off x="121554" y="4509120"/>
            <a:ext cx="6240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Értékelés a társadalom klímaváltozáshoz való attitűdjéről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C40A9310-5202-4307-8DBD-CA7D44F088EC}"/>
              </a:ext>
            </a:extLst>
          </p:cNvPr>
          <p:cNvSpPr/>
          <p:nvPr/>
        </p:nvSpPr>
        <p:spPr>
          <a:xfrm>
            <a:off x="264875" y="4797152"/>
            <a:ext cx="2515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Módszertani segítség: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3A08B19-543A-465B-85CD-2D179E443F86}"/>
              </a:ext>
            </a:extLst>
          </p:cNvPr>
          <p:cNvSpPr/>
          <p:nvPr/>
        </p:nvSpPr>
        <p:spPr>
          <a:xfrm>
            <a:off x="254564" y="5153824"/>
            <a:ext cx="1471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</a:p>
        </p:txBody>
      </p:sp>
      <p:pic>
        <p:nvPicPr>
          <p:cNvPr id="19" name="Picture 112">
            <a:extLst>
              <a:ext uri="{FF2B5EF4-FFF2-40B4-BE49-F238E27FC236}">
                <a16:creationId xmlns:a16="http://schemas.microsoft.com/office/drawing/2014/main" id="{5DE9ED7F-9E69-4900-A6CA-F9050989CC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18499" y="4832731"/>
            <a:ext cx="2041533" cy="910268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723ACAE4-255A-42F2-B4D1-CCBB2167809A}"/>
              </a:ext>
            </a:extLst>
          </p:cNvPr>
          <p:cNvSpPr/>
          <p:nvPr/>
        </p:nvSpPr>
        <p:spPr>
          <a:xfrm>
            <a:off x="4987013" y="4889037"/>
            <a:ext cx="399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Térségi attitűdvizsgálat készült a KBTSZ megbízásából az MTVSZ gondozásában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DF5EC994-E40A-48D5-AEB8-BEE86566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95" y="5544651"/>
            <a:ext cx="9137177" cy="13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6225" indent="-276225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megyék jól tudják hasznosítani, de érdemes a projektben szerzett szemléletformálási saját eredményeiket is becsatornázni a stratégiákba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Települések esetében  új lakossági felmérés elvégzése javasolt és ez alapján helyzetértékelés készítése a helyi társadalom energia-, a környezet- és klímatudatosságáról.</a:t>
            </a:r>
          </a:p>
        </p:txBody>
      </p:sp>
    </p:spTree>
    <p:extLst>
      <p:ext uri="{BB962C8B-B14F-4D97-AF65-F5344CB8AC3E}">
        <p14:creationId xmlns:p14="http://schemas.microsoft.com/office/powerpoint/2010/main" val="42434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79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80753" y="244545"/>
            <a:ext cx="5121922" cy="1046331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Módszertani tapasztalatok – Éghajlati SWOT elemzés és problématérkép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0957" y="2931540"/>
            <a:ext cx="5549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Módszertani segítség: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módszertan mintapéldát ad a probléma-térképre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SWOT elemzés éghajlati szempontú kell legyen!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324132412"/>
              </p:ext>
            </p:extLst>
          </p:nvPr>
        </p:nvGraphicFramePr>
        <p:xfrm>
          <a:off x="323528" y="1606694"/>
          <a:ext cx="8505730" cy="117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Kép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03598"/>
            <a:ext cx="3456384" cy="2745682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8B53F11-5FAF-4FD0-A399-6B63222DE98F}"/>
              </a:ext>
            </a:extLst>
          </p:cNvPr>
          <p:cNvSpPr/>
          <p:nvPr/>
        </p:nvSpPr>
        <p:spPr>
          <a:xfrm>
            <a:off x="62372" y="3844612"/>
            <a:ext cx="55177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Van ahol nem készült probléma-térkép. Ez önmagában nem lenne gond. De az, hogy a célok nem a helyzetértékelésen, vagy a problémákon alapulnak az stratégiai tervezési nehézséget okoz, és az értékelésnél is.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Településeken hajlamos az önkormányzati vezetés pozitívabban feltüntetni az éghajlati helyzetképet, ezt érdemes helyén kezelni, és a településvezetést tényekkel, számadatokkal, elemzésekkel megtámogatni.</a:t>
            </a:r>
          </a:p>
        </p:txBody>
      </p:sp>
    </p:spTree>
    <p:extLst>
      <p:ext uri="{BB962C8B-B14F-4D97-AF65-F5344CB8AC3E}">
        <p14:creationId xmlns:p14="http://schemas.microsoft.com/office/powerpoint/2010/main" val="3457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19672" y="469573"/>
            <a:ext cx="5472607" cy="890084"/>
          </a:xfrm>
        </p:spPr>
        <p:txBody>
          <a:bodyPr>
            <a:no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Módszertani tapasztalatok - 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dekarbonizációs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célkitűzés, célok és intézkedések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0" y="1701357"/>
            <a:ext cx="8484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Támogatói és szakpolitikai elvárás a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dekarbonizációs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célérték számszerűsítése!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64B7662-5DF6-4400-8E6C-174299B5405F}"/>
              </a:ext>
            </a:extLst>
          </p:cNvPr>
          <p:cNvSpPr/>
          <p:nvPr/>
        </p:nvSpPr>
        <p:spPr>
          <a:xfrm>
            <a:off x="179512" y="2088425"/>
            <a:ext cx="842493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20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  <a:endParaRPr lang="hu-HU" altLang="hu-HU" sz="2000" kern="0" dirty="0"/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célértékek megadásának az ÜHG leltáron kell alapulnia 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megyéknél, sokszor felmerül nem lesz hatásuk érdemben a folyamatokra, ezért nem adnának meg célértéket.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Más megyék </a:t>
            </a:r>
            <a:r>
              <a:rPr lang="hu-HU" altLang="hu-HU" sz="1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ágazatonkénti</a:t>
            </a: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hu-HU" altLang="hu-HU" sz="1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dekarbonizációs</a:t>
            </a: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célértékeket is megadtak.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Az érték megadása nem jelenti azt, hogy a Megyei Önkormányzatot felelősség terhelné </a:t>
            </a:r>
            <a:r>
              <a:rPr lang="hu-HU" altLang="hu-HU" sz="1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távlatilag</a:t>
            </a: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abban, hogy ha a megye esetleg nem éri el a célszámot. 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Települések esetében a célszám összehangolása javasolt a települési SEAP/SECAP dokumentumban meghatározott célértékkel – amennyiben rendelkeznek ilyennel.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célkitűzések és intézkedések meghatározásánál érdemes a település vagy megye által leginkább befolyásolható szakterületekre koncentrálni, illetve a legnagyobb megtakarítási potenciállal rendelkező ágazatokra fókuszálni.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6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8103" y="469573"/>
            <a:ext cx="4968552" cy="890084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Módszertani tapasztalatok -  Alkalmazkodási célok és intézkedések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79512" y="1566891"/>
            <a:ext cx="7866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Az alkalmazkodási célkitűzések és intézkedések számszerűsítése is fontos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monitoring miatt!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64B7662-5DF6-4400-8E6C-174299B5405F}"/>
              </a:ext>
            </a:extLst>
          </p:cNvPr>
          <p:cNvSpPr/>
          <p:nvPr/>
        </p:nvSpPr>
        <p:spPr>
          <a:xfrm>
            <a:off x="179512" y="2384588"/>
            <a:ext cx="842493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20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  <a:endParaRPr lang="hu-HU" altLang="hu-HU" sz="2000" kern="0" dirty="0"/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célértékek számszerűsítése az indikátorok rendelkezésre állása miatt nehézkes. Sok adatgazdától származó adatokra, egyedi felméréssel begyűjtendő indikátorokra lenne szükség. 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Javasolt egy egységes megyei alkalmazkodási indikátorkészlet meghatározása a jövőben, amennyiben minden stratégia rendelkezésre áll.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Települések esetében az célszám összehangolása javasolt a települési SEAP/SECAP dokumentumban meghatározott alkalmazkodási indikátorokkal – amennyiben adott településen rendelkeznek ilyennel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célkitűzések és intézkedések meghatározásánál érdemes a kulcsfontosságúakat kiemelni és azokat indikátorokkal alátámasztani</a:t>
            </a:r>
            <a:endParaRPr lang="hu-HU" altLang="hu-HU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1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63688" y="332395"/>
            <a:ext cx="5112567" cy="890084"/>
          </a:xfrm>
        </p:spPr>
        <p:txBody>
          <a:bodyPr>
            <a:no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Módszertani tapasztalatok - Végrehajtási keretrendszer meghatározása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52783" y="1772816"/>
            <a:ext cx="7503257" cy="268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stratégia végrehajtását támogató menedzsment eszközök,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intézményei együttműködési keretek,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finanszírozási terv (az intézkedési javaslatok finanszírozási információi alapján),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partnerségi terv, érintettek azonosítása,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monitoring terv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települési stratégia felülvizsgálati lehetőségei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52783" y="1340768"/>
            <a:ext cx="7625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Módszertani segítség a következő tématerületeken</a:t>
            </a:r>
            <a:r>
              <a:rPr lang="hu-HU" alt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B9F775A-9D0F-4FB1-8F2B-36A2DA884484}"/>
              </a:ext>
            </a:extLst>
          </p:cNvPr>
          <p:cNvSpPr/>
          <p:nvPr/>
        </p:nvSpPr>
        <p:spPr>
          <a:xfrm>
            <a:off x="252783" y="3906629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20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  <a:endParaRPr lang="hu-HU" altLang="hu-HU" sz="2000" kern="0" dirty="0"/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finanszírozás becslése nehézkes, főleg hosszabb távon, de érdemes intervallumokat megadni.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felelősök meghatározásánál nem csak az önkormányzatokat lehet megjelölni. érdemes más megyei, vagy települési szereplőket is meghatározni.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Le kell íni a megyék esetében, hogy milyen feladatokat szánnak a jövőben a klímaplatformoknak.</a:t>
            </a:r>
          </a:p>
          <a:p>
            <a:pPr eaLnBrk="0" fontAlgn="base" hangingPunct="0">
              <a:spcAft>
                <a:spcPts val="60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19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felülvizsgálat idejét 3 évben érdemes megadni! (</a:t>
            </a:r>
            <a:r>
              <a:rPr lang="hu-HU" altLang="hu-HU" sz="19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NFM KEHOP IH információ)</a:t>
            </a:r>
          </a:p>
        </p:txBody>
      </p:sp>
    </p:spTree>
    <p:extLst>
      <p:ext uri="{BB962C8B-B14F-4D97-AF65-F5344CB8AC3E}">
        <p14:creationId xmlns:p14="http://schemas.microsoft.com/office/powerpoint/2010/main" val="19138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817867B-734C-4DA0-9284-CDD4E8CB6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040" y="537776"/>
            <a:ext cx="5619497" cy="498505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Megyei klímastratégiák minőségbiztosítása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A36BC17-124B-468F-913F-67048EBE305F}"/>
              </a:ext>
            </a:extLst>
          </p:cNvPr>
          <p:cNvSpPr/>
          <p:nvPr/>
        </p:nvSpPr>
        <p:spPr>
          <a:xfrm>
            <a:off x="395536" y="1757224"/>
            <a:ext cx="813690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A KBTSZ a tervezés folyamán a megyei klímaplatformok munkájában való részvétellel biztosítja a szakmai támogatást</a:t>
            </a:r>
          </a:p>
          <a:p>
            <a:pPr marL="342900" indent="-342900"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Külön kérésre előzetes véleményezési tevékenységet is folytatunk</a:t>
            </a: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Minőségbiztosítás</a:t>
            </a:r>
            <a:endParaRPr lang="hu-HU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A KEHOP IH ajánlása alapján a társadalmi egyeztetési verzióra 10 munkanap alatt részletes véleményt adunk</a:t>
            </a:r>
          </a:p>
          <a:p>
            <a:pPr marL="342900" indent="-342900"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A Megyei Közgyűlés elé kerülő dokumentumot 5 munkanap véleményezési határidővel </a:t>
            </a:r>
            <a:r>
              <a:rPr lang="hu-HU" dirty="0" err="1">
                <a:solidFill>
                  <a:srgbClr val="000000"/>
                </a:solidFill>
                <a:latin typeface="Calibri" pitchFamily="34" charset="0"/>
              </a:rPr>
              <a:t>minőségbiztosítjuk</a:t>
            </a: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 és elektronikusan megküldjük a megyei projektmenedzser és a KEHOP IH számára</a:t>
            </a:r>
          </a:p>
          <a:p>
            <a:pPr marL="342900" indent="-342900"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Ellenőrző lista alapján általános észrevételeket és módszertani útmutatónak való és minimumkövetelményeknek való megfelelést vizsgáljuk és összesített értékelést adunk.</a:t>
            </a: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Igazolási folyamat</a:t>
            </a:r>
            <a:endParaRPr lang="hu-HU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Az ellenőrző dokumentum alapján adható ki </a:t>
            </a: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      a megfelelőségi igazolás</a:t>
            </a:r>
          </a:p>
          <a:p>
            <a:pPr marL="342900" indent="-342900"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Calibri" pitchFamily="34" charset="0"/>
              </a:rPr>
              <a:t>Megfelelőségi igazolás a megye és a KEHOP IH részére készül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0A06B7D-B66A-48BD-9537-F02016C61F18}"/>
              </a:ext>
            </a:extLst>
          </p:cNvPr>
          <p:cNvSpPr/>
          <p:nvPr/>
        </p:nvSpPr>
        <p:spPr>
          <a:xfrm>
            <a:off x="395536" y="1340768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Szakmai támogatás nyújtása</a:t>
            </a:r>
          </a:p>
        </p:txBody>
      </p:sp>
      <p:sp>
        <p:nvSpPr>
          <p:cNvPr id="11" name="Lekerekített téglalap 24">
            <a:extLst>
              <a:ext uri="{FF2B5EF4-FFF2-40B4-BE49-F238E27FC236}">
                <a16:creationId xmlns:a16="http://schemas.microsoft.com/office/drawing/2014/main" id="{89F1EA3C-44AD-454F-B69B-5186EC73E243}"/>
              </a:ext>
            </a:extLst>
          </p:cNvPr>
          <p:cNvSpPr/>
          <p:nvPr/>
        </p:nvSpPr>
        <p:spPr bwMode="auto">
          <a:xfrm rot="20962218">
            <a:off x="5783467" y="5444048"/>
            <a:ext cx="2578391" cy="847877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1600" dirty="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rPr>
              <a:t>A KEHOP IH e héten véglegesíti a megfelelőségi kritériumrendszert 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4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1" name="Téglalap 10"/>
          <p:cNvSpPr/>
          <p:nvPr/>
        </p:nvSpPr>
        <p:spPr>
          <a:xfrm>
            <a:off x="2358086" y="2999360"/>
            <a:ext cx="4411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Köszönöm a figyelmet!</a:t>
            </a:r>
          </a:p>
          <a:p>
            <a:pPr algn="ctr">
              <a:spcBef>
                <a:spcPct val="0"/>
              </a:spcBef>
              <a:defRPr/>
            </a:pP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tamas.czira@klimabarat.hu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F5E69DA-FDC2-4D25-933F-E75D8AD15EE5}"/>
              </a:ext>
            </a:extLst>
          </p:cNvPr>
          <p:cNvSpPr/>
          <p:nvPr/>
        </p:nvSpPr>
        <p:spPr>
          <a:xfrm>
            <a:off x="2358086" y="46446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Készült a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KEHOP-1.2.0-15-2016-00001 azonosító számú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 „Klímastratégia kidolgozásához kapcsolódó módszertan- és kapacitásfejlesztés, valamint szemléletformálás” c. projekt keretében</a:t>
            </a:r>
          </a:p>
        </p:txBody>
      </p:sp>
    </p:spTree>
    <p:extLst>
      <p:ext uri="{BB962C8B-B14F-4D97-AF65-F5344CB8AC3E}">
        <p14:creationId xmlns:p14="http://schemas.microsoft.com/office/powerpoint/2010/main" val="22967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817867B-734C-4DA0-9284-CDD4E8CB6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06" y="620688"/>
            <a:ext cx="5619497" cy="498505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 klímastratégiai tervezés támogatása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A13B922-C0B2-40FB-A5E7-9941892F21E6}"/>
              </a:ext>
            </a:extLst>
          </p:cNvPr>
          <p:cNvSpPr/>
          <p:nvPr/>
        </p:nvSpPr>
        <p:spPr>
          <a:xfrm>
            <a:off x="-179184" y="1412776"/>
            <a:ext cx="93231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megyei klímastratégiák kidolgozásának támogatása</a:t>
            </a:r>
          </a:p>
          <a:p>
            <a:pPr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endParaRPr lang="hu-HU" altLang="hu-HU" sz="8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altLang="hu-HU" sz="2200" kern="0" dirty="0"/>
              <a:t>Egy megyei, egy fővárosi tervezési </a:t>
            </a:r>
            <a:r>
              <a:rPr kumimoji="0" lang="hu-HU" altLang="hu-HU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módszertan kidolgozása 	 	</a:t>
            </a:r>
            <a:r>
              <a:rPr kumimoji="0" lang="hu-HU" altLang="hu-HU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Kiküldés 2017. március</a:t>
            </a:r>
            <a:endParaRPr kumimoji="0" lang="hu-HU" altLang="hu-HU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altLang="hu-HU" sz="2200" kern="0" dirty="0"/>
              <a:t>Megyei éghajlati </a:t>
            </a:r>
            <a:r>
              <a:rPr kumimoji="0" lang="hu-HU" altLang="hu-HU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sérülékenység- elemzések és térképek készítése -	</a:t>
            </a:r>
            <a:r>
              <a:rPr kumimoji="0" lang="hu-HU" altLang="hu-HU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Kiküldés 2017. április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altLang="hu-HU" sz="2200" kern="0" dirty="0"/>
              <a:t>ÜHG </a:t>
            </a:r>
            <a:r>
              <a:rPr kumimoji="0" lang="hu-HU" altLang="hu-HU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kalkulátorok kidolgozása, útmutatóval</a:t>
            </a:r>
          </a:p>
          <a:p>
            <a:pPr lvl="1">
              <a:buClr>
                <a:prstClr val="black"/>
              </a:buClr>
              <a:defRPr/>
            </a:pPr>
            <a:r>
              <a:rPr lang="hu-HU" altLang="hu-HU" sz="2200" kern="0" dirty="0">
                <a:solidFill>
                  <a:srgbClr val="FF0000"/>
                </a:solidFill>
              </a:rPr>
              <a:t>	Kiküldés 2017. április – módosítás 2017. szeptember</a:t>
            </a:r>
            <a:endParaRPr kumimoji="0" lang="hu-HU" altLang="hu-HU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altLang="hu-HU" sz="2200" kern="0" dirty="0"/>
              <a:t>Lakossági attitűd felmérés</a:t>
            </a:r>
          </a:p>
          <a:p>
            <a:pPr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hu-HU" altLang="hu-HU" sz="2200" kern="0" dirty="0">
                <a:solidFill>
                  <a:srgbClr val="FF0000"/>
                </a:solidFill>
              </a:rPr>
              <a:t>	A tanulmány eredményei becsatornázhatók a megyei stratégiákba</a:t>
            </a:r>
            <a:endParaRPr kumimoji="0" lang="hu-HU" altLang="hu-HU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742950" lvl="1" indent="-2857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200" kern="0" dirty="0"/>
              <a:t>Megyei klímastratégiai tervezéshez kapcsolódó képzések, tananyagok</a:t>
            </a:r>
          </a:p>
          <a:p>
            <a:pPr lvl="1">
              <a:buClr>
                <a:prstClr val="black"/>
              </a:buClr>
              <a:defRPr/>
            </a:pPr>
            <a:r>
              <a:rPr lang="hu-HU" altLang="hu-HU" sz="2200" kern="0" dirty="0">
                <a:solidFill>
                  <a:srgbClr val="FF0000"/>
                </a:solidFill>
              </a:rPr>
              <a:t>	Képzések 2017. május és július folyamán</a:t>
            </a:r>
          </a:p>
          <a:p>
            <a:pPr marL="742950" lvl="1" indent="-2857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200" kern="0" dirty="0"/>
              <a:t>Részvétel a megyei klímaplatformokon, a klímastratégiák kialakításában</a:t>
            </a:r>
          </a:p>
          <a:p>
            <a:pPr marL="742950" lvl="1" indent="-2857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200" kern="0" dirty="0"/>
              <a:t>Konferencia-előadások, módszertani ismertetők tartása</a:t>
            </a:r>
          </a:p>
          <a:p>
            <a:pPr marL="742950" lvl="1" indent="-2857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200" kern="0" dirty="0"/>
              <a:t>Megyei klímastratégiák megfelelőségi véleményezése – </a:t>
            </a:r>
            <a:r>
              <a:rPr lang="hu-HU" altLang="hu-HU" sz="2200" kern="0" dirty="0">
                <a:solidFill>
                  <a:srgbClr val="FF0000"/>
                </a:solidFill>
              </a:rPr>
              <a:t>igazolás kiadása</a:t>
            </a:r>
          </a:p>
          <a:p>
            <a:pPr marL="742950" lvl="1" indent="-2857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hu-HU" altLang="hu-HU" sz="2200" kern="0" dirty="0"/>
          </a:p>
        </p:txBody>
      </p:sp>
    </p:spTree>
    <p:extLst>
      <p:ext uri="{BB962C8B-B14F-4D97-AF65-F5344CB8AC3E}">
        <p14:creationId xmlns:p14="http://schemas.microsoft.com/office/powerpoint/2010/main" val="37870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F817867B-734C-4DA0-9284-CDD4E8CB6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06" y="761636"/>
            <a:ext cx="5619497" cy="498505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 klímastratégiai tervezés támogatása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A13B922-C0B2-40FB-A5E7-9941892F21E6}"/>
              </a:ext>
            </a:extLst>
          </p:cNvPr>
          <p:cNvSpPr/>
          <p:nvPr/>
        </p:nvSpPr>
        <p:spPr>
          <a:xfrm>
            <a:off x="-179184" y="1652360"/>
            <a:ext cx="9323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települési klímastratégiák kidolgozásának támogatása</a:t>
            </a:r>
          </a:p>
          <a:p>
            <a:pPr lvl="1">
              <a:buClr>
                <a:prstClr val="black"/>
              </a:buClr>
              <a:defRPr/>
            </a:pPr>
            <a:endParaRPr lang="hu-HU" altLang="hu-HU" sz="2200" kern="0" dirty="0"/>
          </a:p>
          <a:p>
            <a:pPr marL="742950" lvl="1" indent="-2857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200" kern="0" dirty="0"/>
              <a:t>3 féle települési tervezési módszertan kidolgozása </a:t>
            </a:r>
          </a:p>
          <a:p>
            <a:pPr lvl="1">
              <a:buClr>
                <a:prstClr val="black"/>
              </a:buClr>
              <a:defRPr/>
            </a:pPr>
            <a:r>
              <a:rPr lang="hu-HU" altLang="hu-HU" sz="2200" kern="0" dirty="0"/>
              <a:t>	 </a:t>
            </a:r>
            <a:r>
              <a:rPr lang="hu-HU" altLang="hu-HU" sz="2200" u="sng" kern="0" dirty="0">
                <a:solidFill>
                  <a:srgbClr val="FF0000"/>
                </a:solidFill>
              </a:rPr>
              <a:t>Elkészítés</a:t>
            </a:r>
            <a:r>
              <a:rPr lang="hu-HU" altLang="hu-HU" sz="2200" kern="0" dirty="0">
                <a:solidFill>
                  <a:srgbClr val="FF0000"/>
                </a:solidFill>
              </a:rPr>
              <a:t>: 2017. március, </a:t>
            </a:r>
            <a:r>
              <a:rPr lang="hu-HU" altLang="hu-HU" sz="2200" u="sng" kern="0" dirty="0">
                <a:solidFill>
                  <a:srgbClr val="FF0000"/>
                </a:solidFill>
              </a:rPr>
              <a:t>felülvizsgálat</a:t>
            </a:r>
            <a:r>
              <a:rPr lang="hu-HU" altLang="hu-HU" sz="2200" kern="0" dirty="0">
                <a:solidFill>
                  <a:srgbClr val="FF0000"/>
                </a:solidFill>
              </a:rPr>
              <a:t>: 2017. szeptember</a:t>
            </a:r>
          </a:p>
          <a:p>
            <a:pPr lvl="1">
              <a:buClr>
                <a:prstClr val="black"/>
              </a:buClr>
              <a:defRPr/>
            </a:pPr>
            <a:r>
              <a:rPr lang="hu-HU" altLang="hu-HU" sz="2200" kern="0" dirty="0">
                <a:solidFill>
                  <a:srgbClr val="FF0000"/>
                </a:solidFill>
              </a:rPr>
              <a:t>	 </a:t>
            </a:r>
            <a:r>
              <a:rPr lang="hu-HU" altLang="hu-HU" sz="2200" u="sng" kern="0" dirty="0">
                <a:solidFill>
                  <a:srgbClr val="FF0000"/>
                </a:solidFill>
              </a:rPr>
              <a:t>várható megjelenés</a:t>
            </a:r>
            <a:r>
              <a:rPr lang="hu-HU" altLang="hu-HU" sz="2200" kern="0" dirty="0">
                <a:solidFill>
                  <a:srgbClr val="FF0000"/>
                </a:solidFill>
              </a:rPr>
              <a:t>: 2017. október</a:t>
            </a:r>
            <a:endParaRPr lang="hu-HU" altLang="hu-HU" sz="2200" kern="0" dirty="0"/>
          </a:p>
          <a:p>
            <a:pPr marL="742950" lvl="1" indent="-2857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200" kern="0" dirty="0"/>
              <a:t>5 db települési mintastratégia készítése </a:t>
            </a:r>
            <a:r>
              <a:rPr lang="hu-HU" altLang="hu-HU" kern="0" dirty="0"/>
              <a:t>(Budapest I. kerülete, Vecsés, Gyenesdiás, Hosszúhetény, Tápióbicske és Tápiószentmárton településegyüttese)</a:t>
            </a:r>
          </a:p>
          <a:p>
            <a:pPr lvl="1">
              <a:buClr>
                <a:prstClr val="black"/>
              </a:buClr>
              <a:defRPr/>
            </a:pPr>
            <a:r>
              <a:rPr lang="hu-HU" altLang="hu-HU" kern="0" dirty="0"/>
              <a:t>	</a:t>
            </a:r>
            <a:r>
              <a:rPr lang="hu-HU" altLang="hu-HU" sz="2200" kern="0" dirty="0">
                <a:solidFill>
                  <a:srgbClr val="FF0000"/>
                </a:solidFill>
              </a:rPr>
              <a:t> A tapasztalatok alapján a települési módszertanok felülvizsgálata</a:t>
            </a:r>
          </a:p>
          <a:p>
            <a:pPr marL="742950" lvl="1" indent="-28575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hu-HU" altLang="hu-HU" sz="2200" kern="0" dirty="0"/>
              <a:t>Folyamatos egyeztetés az NFM KEHOP IH-</a:t>
            </a:r>
            <a:r>
              <a:rPr lang="hu-HU" altLang="hu-HU" sz="2200" kern="0" dirty="0" err="1"/>
              <a:t>val</a:t>
            </a:r>
            <a:r>
              <a:rPr lang="hu-HU" altLang="hu-HU" sz="2200" kern="0" dirty="0"/>
              <a:t> és az NFM Klímapolitikai főosztállyal (szakpolitikai felelős)</a:t>
            </a:r>
          </a:p>
          <a:p>
            <a:pPr lvl="1">
              <a:buClr>
                <a:prstClr val="black"/>
              </a:buClr>
              <a:defRPr/>
            </a:pPr>
            <a:r>
              <a:rPr lang="hu-HU" altLang="hu-HU" sz="2200" kern="0" dirty="0"/>
              <a:t>	</a:t>
            </a:r>
            <a:r>
              <a:rPr lang="hu-HU" altLang="hu-HU" sz="2200" u="sng" kern="0" dirty="0">
                <a:solidFill>
                  <a:srgbClr val="FF0000"/>
                </a:solidFill>
              </a:rPr>
              <a:t>Eredmény</a:t>
            </a:r>
            <a:r>
              <a:rPr lang="hu-HU" altLang="hu-HU" sz="2200" kern="0" dirty="0">
                <a:solidFill>
                  <a:srgbClr val="FF0000"/>
                </a:solidFill>
              </a:rPr>
              <a:t>: Települési tervezési módszertanok véglegesítése</a:t>
            </a:r>
          </a:p>
          <a:p>
            <a:pPr lvl="1">
              <a:buClr>
                <a:prstClr val="black"/>
              </a:buClr>
              <a:defRPr/>
            </a:pPr>
            <a:r>
              <a:rPr lang="hu-HU" altLang="hu-HU" sz="2200" kern="0" dirty="0">
                <a:solidFill>
                  <a:srgbClr val="FF0000"/>
                </a:solidFill>
              </a:rPr>
              <a:t>		      KEHOP-1.2.1 pályázati felhívás (</a:t>
            </a:r>
            <a:r>
              <a:rPr lang="hu-HU" dirty="0">
                <a:solidFill>
                  <a:srgbClr val="FF0000"/>
                </a:solidFill>
              </a:rPr>
              <a:t>Helyi klímastratégiák kidolgozása,</a:t>
            </a:r>
          </a:p>
          <a:p>
            <a:pPr lvl="1">
              <a:buClr>
                <a:prstClr val="black"/>
              </a:buClr>
              <a:defRPr/>
            </a:pPr>
            <a:r>
              <a:rPr lang="hu-HU" dirty="0">
                <a:solidFill>
                  <a:srgbClr val="FF0000"/>
                </a:solidFill>
              </a:rPr>
              <a:t>		        valamint a klímatudatosságot erősítő szemléletformálás)</a:t>
            </a:r>
          </a:p>
          <a:p>
            <a:pPr lvl="1">
              <a:buClr>
                <a:prstClr val="black"/>
              </a:buClr>
              <a:defRPr/>
            </a:pPr>
            <a:r>
              <a:rPr lang="hu-HU" altLang="hu-HU" sz="2200" kern="0" dirty="0">
                <a:solidFill>
                  <a:srgbClr val="FF0000"/>
                </a:solidFill>
              </a:rPr>
              <a:t>		      szakmai támogatása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hu-HU" altLang="hu-HU" sz="2200" kern="0" dirty="0"/>
          </a:p>
        </p:txBody>
      </p:sp>
    </p:spTree>
    <p:extLst>
      <p:ext uri="{BB962C8B-B14F-4D97-AF65-F5344CB8AC3E}">
        <p14:creationId xmlns:p14="http://schemas.microsoft.com/office/powerpoint/2010/main" val="18760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35698" y="245854"/>
            <a:ext cx="5184574" cy="890084"/>
          </a:xfrm>
        </p:spPr>
        <p:txBody>
          <a:bodyPr>
            <a:normAutofit fontScale="90000"/>
          </a:bodyPr>
          <a:lstStyle/>
          <a:p>
            <a:pPr algn="l"/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 megyei és települési klímastratégiák felépítése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85640" y="1666358"/>
            <a:ext cx="7503257" cy="13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mitigációs </a:t>
            </a: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helyzetértékelés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,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alkalmazkodási helyzetértékelés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klíma- és energiatudatossági, helyzetértékelés,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Éghajlati szempontú SWOT elemzés és problématérkép.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85640" y="3342761"/>
            <a:ext cx="6100281" cy="96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nemzeti szintű kapcsolódási pontok bemutatása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,</a:t>
            </a:r>
            <a:endParaRPr lang="hu-HU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kapcsolódás a </a:t>
            </a:r>
            <a:r>
              <a:rPr lang="hu-HU" sz="2000" dirty="0"/>
              <a:t>térségi és helyi tervdokumentumokhoz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.  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11560" y="1441528"/>
            <a:ext cx="2284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1. Helyzetértékelés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43399" y="3060451"/>
            <a:ext cx="5334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2. Stratégiai kapcsolódási pontok meghatározása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661236" y="4116243"/>
            <a:ext cx="4157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3. Jövőkép és célrendszer kidolgozása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891664" y="4417052"/>
            <a:ext cx="8759289" cy="153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települési klímavédelmi jövőkép,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települési </a:t>
            </a:r>
            <a:r>
              <a:rPr lang="hu-HU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dekarbonizációs</a:t>
            </a: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célérték és célitűzések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alkalmazkodási és felkészülési célkitűzések,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klímatudatossági, szemléletformálási célkitűzések.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753596" y="5755424"/>
            <a:ext cx="3075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4. A végrehajtás szervezése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885641" y="6083483"/>
            <a:ext cx="6100280" cy="8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települési szintű intézkedések tervezése,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végrehajtási keretrendszer meghatározása.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4" name="Lekerekített téglalap 23"/>
          <p:cNvSpPr/>
          <p:nvPr/>
        </p:nvSpPr>
        <p:spPr bwMode="auto">
          <a:xfrm rot="21102069">
            <a:off x="4718253" y="1301788"/>
            <a:ext cx="2519108" cy="908443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dirty="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rPr>
              <a:t>A megyei és települési klímastratégiák kiindulópontja !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" name="Lekerekített téglalap 24"/>
          <p:cNvSpPr/>
          <p:nvPr/>
        </p:nvSpPr>
        <p:spPr bwMode="auto">
          <a:xfrm rot="20963960">
            <a:off x="6267783" y="5812329"/>
            <a:ext cx="2357756" cy="809097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dirty="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rPr>
              <a:t>A klímastratégia megvalósíthatósága !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6" name="Lekerekített téglalap 23">
            <a:extLst>
              <a:ext uri="{FF2B5EF4-FFF2-40B4-BE49-F238E27FC236}">
                <a16:creationId xmlns:a16="http://schemas.microsoft.com/office/drawing/2014/main" id="{10F0B97B-FD8B-4878-89D2-B7B1674735F3}"/>
              </a:ext>
            </a:extLst>
          </p:cNvPr>
          <p:cNvSpPr/>
          <p:nvPr/>
        </p:nvSpPr>
        <p:spPr bwMode="auto">
          <a:xfrm rot="21102069">
            <a:off x="6905562" y="3054111"/>
            <a:ext cx="2128815" cy="908443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dirty="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rPr>
              <a:t>Szakpolitikai és önkormányzati feltételrendszer 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7" name="Lekerekített téglalap 23">
            <a:extLst>
              <a:ext uri="{FF2B5EF4-FFF2-40B4-BE49-F238E27FC236}">
                <a16:creationId xmlns:a16="http://schemas.microsoft.com/office/drawing/2014/main" id="{5E751E27-750D-4ECC-A9E4-DA757AB09809}"/>
              </a:ext>
            </a:extLst>
          </p:cNvPr>
          <p:cNvSpPr/>
          <p:nvPr/>
        </p:nvSpPr>
        <p:spPr bwMode="auto">
          <a:xfrm rot="21102069">
            <a:off x="6775452" y="4342131"/>
            <a:ext cx="2128815" cy="908443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dirty="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rPr>
              <a:t>Térségi és települési specifikumok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7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81750" y="522693"/>
            <a:ext cx="5364087" cy="890084"/>
          </a:xfrm>
        </p:spPr>
        <p:txBody>
          <a:bodyPr>
            <a:normAutofit fontScale="90000"/>
          </a:bodyPr>
          <a:lstStyle/>
          <a:p>
            <a:pPr algn="l"/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Mitigációs helyzetértékelés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9662" y="1782239"/>
            <a:ext cx="7844746" cy="8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Mind a megyékben mind a településeken a </a:t>
            </a:r>
            <a:r>
              <a:rPr lang="hu-HU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mitigációs</a:t>
            </a: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helyzetértékelés alapja. 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ÜHG számító Excel tábla és használati útmutató készült, külön a megyék és külön a főváros és kerületei és külön a települések számára.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Tesztelés</a:t>
            </a: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</a:t>
            </a:r>
            <a:r>
              <a:rPr lang="hu-H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Megyék esetében a tervezés részeként, települések esetén a mintastratégiák készítésének keretében.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95112" y="1404539"/>
            <a:ext cx="1339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ÜHG Leltár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87" y="3731865"/>
            <a:ext cx="8536411" cy="30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82184" y="378676"/>
            <a:ext cx="5364087" cy="890084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Módszertani tapasztalatok –ÜHG táblák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3528" y="1860965"/>
            <a:ext cx="8424936" cy="177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Energiafogyasztás →2. Földgáz-fogyasztás kibocsátása → </a:t>
            </a:r>
            <a:r>
              <a:rPr 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Távfűtést ellátó vállalkozások értékeit nem összesítette a tábla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Mezőgazdaság → 4.2. Hígtrágya emisszió → </a:t>
            </a:r>
            <a:r>
              <a:rPr 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Baromfitartásból származó kibocsátásokat 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teljes ÜHG-kibocsátás mennyiségét nem befolyásoló hibák is előfordultak, </a:t>
            </a:r>
            <a:r>
              <a:rPr 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ezek korrekciója is megtörtént, a </a:t>
            </a:r>
            <a:r>
              <a:rPr lang="hu-H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képletezés</a:t>
            </a:r>
            <a:r>
              <a:rPr 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átalakításával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Tesztelés:</a:t>
            </a:r>
            <a:r>
              <a:rPr lang="hu-H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Megyék esetében a tervezés részeként, települések esetén a mintastratégiák készítésének keretében.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95112" y="1404539"/>
            <a:ext cx="8297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megyei ÜHG Leltár számolótábla változott a tervezők visszajelzései alapján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1445FA79-E72B-463E-8C64-40C83D4F49ED}"/>
              </a:ext>
            </a:extLst>
          </p:cNvPr>
          <p:cNvSpPr/>
          <p:nvPr/>
        </p:nvSpPr>
        <p:spPr>
          <a:xfrm>
            <a:off x="195112" y="4351916"/>
            <a:ext cx="8963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települési ÜHG Leltár számolótábla változott a települési mintastratégiák alapján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DDD5932-F04A-4BC1-87A2-0F763DCEF492}"/>
              </a:ext>
            </a:extLst>
          </p:cNvPr>
          <p:cNvSpPr/>
          <p:nvPr/>
        </p:nvSpPr>
        <p:spPr>
          <a:xfrm>
            <a:off x="323528" y="4752026"/>
            <a:ext cx="7881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</a:pP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anose="020B0600070205080204" pitchFamily="34" charset="-128"/>
              </a:rPr>
              <a:t> A megyei ÜHG tábla módosításait érvényesíteni kellett a települési táblákban is</a:t>
            </a:r>
          </a:p>
          <a:p>
            <a:pPr marL="342900" indent="-34290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</a:pPr>
            <a:r>
              <a:rPr lang="hu-H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anose="020B0600070205080204" pitchFamily="34" charset="-128"/>
              </a:rPr>
              <a:t>A mezőgazdaság esetében a talajművelési technológiákból származó ÜHG kibocsátásokat az országos leltárhoz hasomlóan fogják számítani a képletek. </a:t>
            </a:r>
          </a:p>
        </p:txBody>
      </p:sp>
    </p:spTree>
    <p:extLst>
      <p:ext uri="{BB962C8B-B14F-4D97-AF65-F5344CB8AC3E}">
        <p14:creationId xmlns:p14="http://schemas.microsoft.com/office/powerpoint/2010/main" val="9509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F7EF06F-1B66-412F-887E-790093FE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690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Kép 18">
            <a:extLst>
              <a:ext uri="{FF2B5EF4-FFF2-40B4-BE49-F238E27FC236}">
                <a16:creationId xmlns:a16="http://schemas.microsoft.com/office/drawing/2014/main" id="{7A0291E7-66EB-433D-B024-80A8771F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216"/>
            <a:ext cx="57626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BCA1D4E-1B6C-4E09-BF30-54A972FF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4268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B07F425-8E51-4A28-BF4F-FB089D39569D}"/>
              </a:ext>
            </a:extLst>
          </p:cNvPr>
          <p:cNvSpPr/>
          <p:nvPr/>
        </p:nvSpPr>
        <p:spPr>
          <a:xfrm>
            <a:off x="1599639" y="8742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Hosszúhetény üvegházhatású gáz kibocsátásának és elnyelésének leltára</a:t>
            </a:r>
            <a:endParaRPr lang="hu-HU" sz="1400" dirty="0">
              <a:solidFill>
                <a:schemeClr val="tx2"/>
              </a:solidFill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1DB52921-C9BC-495D-A9D9-58A5A94B308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16" y="2099154"/>
            <a:ext cx="3381376" cy="1934046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117DFFC-C0DE-4F96-A88E-73A865573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376" y="4492021"/>
            <a:ext cx="3381375" cy="220548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60F8421D-63CF-4EA9-918F-27EA0027D34E}"/>
              </a:ext>
            </a:extLst>
          </p:cNvPr>
          <p:cNvSpPr/>
          <p:nvPr/>
        </p:nvSpPr>
        <p:spPr>
          <a:xfrm>
            <a:off x="5762625" y="1608699"/>
            <a:ext cx="30578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Hosszúhetény üvegházhatású gáz kibocsátásának </a:t>
            </a:r>
          </a:p>
          <a:p>
            <a:r>
              <a:rPr lang="hu-HU" sz="1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ágazatok szerinti megoszlása, 2015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9749AAD-DA9F-451F-A529-950DC2A88319}"/>
              </a:ext>
            </a:extLst>
          </p:cNvPr>
          <p:cNvSpPr/>
          <p:nvPr/>
        </p:nvSpPr>
        <p:spPr>
          <a:xfrm>
            <a:off x="5732109" y="4078233"/>
            <a:ext cx="34313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energiafelhasználásra visszavezethető ÜHG kibocsátás</a:t>
            </a:r>
          </a:p>
          <a:p>
            <a:r>
              <a:rPr lang="hu-HU" sz="11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megoszlása eredet szerint Hosszúhetényben, 2015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288DD0BC-FD14-45AA-92E0-D1C09541401D}"/>
              </a:ext>
            </a:extLst>
          </p:cNvPr>
          <p:cNvSpPr/>
          <p:nvPr/>
        </p:nvSpPr>
        <p:spPr>
          <a:xfrm>
            <a:off x="35496" y="6453336"/>
            <a:ext cx="34313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Forrás: FICÉP Kft. –Résztanulmány, 2017. szeptember</a:t>
            </a: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3284426A-EC15-4619-A22B-091C11BD8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7" y="295662"/>
            <a:ext cx="6048672" cy="498505"/>
          </a:xfrm>
        </p:spPr>
        <p:txBody>
          <a:bodyPr>
            <a:no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Települési mintastratégia ÜHG tapasztalatok</a:t>
            </a:r>
          </a:p>
        </p:txBody>
      </p:sp>
    </p:spTree>
    <p:extLst>
      <p:ext uri="{BB962C8B-B14F-4D97-AF65-F5344CB8AC3E}">
        <p14:creationId xmlns:p14="http://schemas.microsoft.com/office/powerpoint/2010/main" val="20231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6" name="Tartalom helye 4">
            <a:extLst>
              <a:ext uri="{FF2B5EF4-FFF2-40B4-BE49-F238E27FC236}">
                <a16:creationId xmlns:a16="http://schemas.microsoft.com/office/drawing/2014/main" id="{1302CE83-99F5-43B1-9103-B5EB4B5100E4}"/>
              </a:ext>
            </a:extLst>
          </p:cNvPr>
          <p:cNvSpPr txBox="1">
            <a:spLocks/>
          </p:cNvSpPr>
          <p:nvPr/>
        </p:nvSpPr>
        <p:spPr>
          <a:xfrm>
            <a:off x="13610" y="1404153"/>
            <a:ext cx="8145594" cy="547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643A744-A246-4A62-933E-C54B31DBE4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FECA4815-3DE1-452E-B6BC-7FBA78BBF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196537"/>
            <a:ext cx="8136904" cy="13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módszertanban meghatározott feladat: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 megye településein – megadott táblázati sablonban - a megvalósult (vagy folyamatban lévő) (energiahatékonysági és megújulós) projektlista összeállítása.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Sok megyében alig érte el a válaszadási hajlandóság a 10%-ot – így nem sok haszna van a listának (máshol, 50 oldalas lista készült, amelynek kiértékelése nem megoldott)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korábbi uniós fejlesztési ciklus projektjeinél a szakmai indikátorok nem állnak rendelkezésre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településeken a lista elkészíthető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Települési szinten ki kellene egészíteni a listát az alkalmazkodási projektekkel is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49F680C1-F258-4BFA-9BF2-2A6C502950AF}"/>
              </a:ext>
            </a:extLst>
          </p:cNvPr>
          <p:cNvSpPr txBox="1">
            <a:spLocks/>
          </p:cNvSpPr>
          <p:nvPr/>
        </p:nvSpPr>
        <p:spPr>
          <a:xfrm>
            <a:off x="1619673" y="384237"/>
            <a:ext cx="5364087" cy="890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Módszertani tapasztalatok –</a:t>
            </a:r>
            <a:b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projektek begyűjtése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697F0BAF-7370-4BD6-ADC6-28386BD9626A}"/>
              </a:ext>
            </a:extLst>
          </p:cNvPr>
          <p:cNvSpPr/>
          <p:nvPr/>
        </p:nvSpPr>
        <p:spPr>
          <a:xfrm>
            <a:off x="18836" y="1637350"/>
            <a:ext cx="930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településen megvalósult fenntartható energiagazdálkodási projektek bemutatása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6" name="Tartalom helye 4">
            <a:extLst>
              <a:ext uri="{FF2B5EF4-FFF2-40B4-BE49-F238E27FC236}">
                <a16:creationId xmlns:a16="http://schemas.microsoft.com/office/drawing/2014/main" id="{1302CE83-99F5-43B1-9103-B5EB4B5100E4}"/>
              </a:ext>
            </a:extLst>
          </p:cNvPr>
          <p:cNvSpPr txBox="1">
            <a:spLocks/>
          </p:cNvSpPr>
          <p:nvPr/>
        </p:nvSpPr>
        <p:spPr>
          <a:xfrm>
            <a:off x="13610" y="1404153"/>
            <a:ext cx="8145594" cy="547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643A744-A246-4A62-933E-C54B31DBE4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FECA4815-3DE1-452E-B6BC-7FBA78BBF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75" y="2098304"/>
            <a:ext cx="8136904" cy="13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módszertani segítség:</a:t>
            </a: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kern="0" dirty="0"/>
              <a:t>Megyei éghajlati sérülékenység-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kern="0" dirty="0"/>
              <a:t>elemzések és térképek készítése a 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kern="0" dirty="0"/>
              <a:t>megyei tervezők részére az MBFSZ 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kern="0" dirty="0"/>
              <a:t>Nemzeti Alkalmazkodási Központ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kern="0" dirty="0"/>
              <a:t>műhelyéből a NATéR rendszer alapján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Tapasztalat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megyék használják a segédletet, 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 sokan jól ki is egészítik</a:t>
            </a:r>
          </a:p>
          <a:p>
            <a:pPr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Sok esetben más NATéR térképeket is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 alkalmaznak, azonban azok értelmezése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F3300"/>
              </a:buClr>
              <a:buSzPct val="80000"/>
              <a:defRPr/>
            </a:pPr>
            <a:r>
              <a:rPr lang="hu-HU" altLang="hu-H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 nem egyszerű, ezért is készült a segédlet.</a:t>
            </a:r>
          </a:p>
        </p:txBody>
      </p:sp>
      <p:pic>
        <p:nvPicPr>
          <p:cNvPr id="2050" name="Picture 2" descr="Címlap">
            <a:extLst>
              <a:ext uri="{FF2B5EF4-FFF2-40B4-BE49-F238E27FC236}">
                <a16:creationId xmlns:a16="http://schemas.microsoft.com/office/drawing/2014/main" id="{98724E11-98B9-49DF-9D0B-D2C8F7D8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36" y="2398474"/>
            <a:ext cx="5250159" cy="11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9CD6930A-7B9C-4F99-8D48-74351A443CFC}"/>
              </a:ext>
            </a:extLst>
          </p:cNvPr>
          <p:cNvSpPr txBox="1">
            <a:spLocks/>
          </p:cNvSpPr>
          <p:nvPr/>
        </p:nvSpPr>
        <p:spPr>
          <a:xfrm>
            <a:off x="1734584" y="531076"/>
            <a:ext cx="5364087" cy="890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Módszertani tapasztalatok –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Alkalmazkodási helyzetértékelés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99DDE93D-2303-457B-BE88-A51259199C07}"/>
              </a:ext>
            </a:extLst>
          </p:cNvPr>
          <p:cNvSpPr/>
          <p:nvPr/>
        </p:nvSpPr>
        <p:spPr>
          <a:xfrm>
            <a:off x="0" y="1660738"/>
            <a:ext cx="9205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 település szempontjából releváns éghajlatváltozási problémakörök meghatározása </a:t>
            </a:r>
            <a:endParaRPr lang="hu-HU" altLang="hu-H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C5E211B-8E4B-4EB7-B05C-D39113AF0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808" y="3521174"/>
            <a:ext cx="3600400" cy="2681930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26BA8283-B62D-4BFB-921D-BCD6E297112E}"/>
              </a:ext>
            </a:extLst>
          </p:cNvPr>
          <p:cNvSpPr/>
          <p:nvPr/>
        </p:nvSpPr>
        <p:spPr>
          <a:xfrm>
            <a:off x="5297631" y="3282300"/>
            <a:ext cx="3168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ASZÁLYVESZÉLYEZTETETTSÉG FEJÉR MEGYÉBEN</a:t>
            </a:r>
            <a:endParaRPr lang="hu-H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1238</Words>
  <Application>Microsoft Office PowerPoint</Application>
  <PresentationFormat>Diavetítés a képernyőre (4:3 oldalarány)</PresentationFormat>
  <Paragraphs>180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Calibri</vt:lpstr>
      <vt:lpstr>Times New Roman</vt:lpstr>
      <vt:lpstr>Wingdings</vt:lpstr>
      <vt:lpstr>Office-téma</vt:lpstr>
      <vt:lpstr>Térségi és települési klímastratégiák készítésének módszertana és tapasztalatai  Dr. Czira Tamás klímavédelmi és fenntarthatósági szakértő </vt:lpstr>
      <vt:lpstr>A klímastratégiai tervezés támogatása</vt:lpstr>
      <vt:lpstr>A klímastratégiai tervezés támogatása</vt:lpstr>
      <vt:lpstr>A megyei és települési klímastratégiák felépítése </vt:lpstr>
      <vt:lpstr>Mitigációs helyzetértékelés</vt:lpstr>
      <vt:lpstr>Módszertani tapasztalatok –ÜHG táblák</vt:lpstr>
      <vt:lpstr>Települési mintastratégia ÜHG tapasztalatok</vt:lpstr>
      <vt:lpstr>PowerPoint-bemutató</vt:lpstr>
      <vt:lpstr>PowerPoint-bemutató</vt:lpstr>
      <vt:lpstr>PowerPoint-bemutató</vt:lpstr>
      <vt:lpstr>Módszertani tapasztalatok – Éghajlati SWOT elemzés és problématérkép</vt:lpstr>
      <vt:lpstr>Módszertani tapasztalatok -  dekarbonizációs célkitűzés, célok és intézkedések</vt:lpstr>
      <vt:lpstr>Módszertani tapasztalatok -  Alkalmazkodási célok és intézkedések</vt:lpstr>
      <vt:lpstr>Módszertani tapasztalatok - Végrehajtási keretrendszer meghatározása</vt:lpstr>
      <vt:lpstr>Megyei klímastratégiák minőségbiztosítása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Czira Tamás</dc:creator>
  <cp:lastModifiedBy>Dr. Czira Tamás</cp:lastModifiedBy>
  <cp:revision>120</cp:revision>
  <dcterms:created xsi:type="dcterms:W3CDTF">2017-03-22T10:15:13Z</dcterms:created>
  <dcterms:modified xsi:type="dcterms:W3CDTF">2017-09-25T20:51:56Z</dcterms:modified>
</cp:coreProperties>
</file>