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45" r:id="rId3"/>
    <p:sldId id="346" r:id="rId4"/>
    <p:sldId id="347" r:id="rId5"/>
    <p:sldId id="348" r:id="rId6"/>
    <p:sldId id="349" r:id="rId7"/>
    <p:sldId id="350" r:id="rId8"/>
    <p:sldId id="343" r:id="rId9"/>
    <p:sldId id="342" r:id="rId10"/>
    <p:sldId id="344" r:id="rId11"/>
    <p:sldId id="291" r:id="rId12"/>
    <p:sldId id="351" r:id="rId13"/>
    <p:sldId id="311" r:id="rId14"/>
    <p:sldId id="315" r:id="rId15"/>
    <p:sldId id="314" r:id="rId16"/>
    <p:sldId id="334" r:id="rId17"/>
    <p:sldId id="338" r:id="rId18"/>
    <p:sldId id="339" r:id="rId19"/>
    <p:sldId id="340" r:id="rId20"/>
    <p:sldId id="341" r:id="rId21"/>
    <p:sldId id="353" r:id="rId22"/>
    <p:sldId id="352" r:id="rId23"/>
    <p:sldId id="310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6" autoAdjust="0"/>
    <p:restoredTop sz="94660"/>
  </p:normalViewPr>
  <p:slideViewPr>
    <p:cSldViewPr>
      <p:cViewPr>
        <p:scale>
          <a:sx n="70" d="100"/>
          <a:sy n="70" d="100"/>
        </p:scale>
        <p:origin x="-108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35E98-DC71-4CA4-B7E9-1229A55EC881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141FB-0FCA-47BE-8287-217A057FDEF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943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DC210-D465-4D7D-8554-11A7D53F39A5}" type="slidenum">
              <a:rPr lang="en-GB"/>
              <a:pPr/>
              <a:t>2</a:t>
            </a:fld>
            <a:endParaRPr lang="en-GB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8350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897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DC210-D465-4D7D-8554-11A7D53F39A5}" type="slidenum">
              <a:rPr lang="en-GB"/>
              <a:pPr/>
              <a:t>3</a:t>
            </a:fld>
            <a:endParaRPr lang="en-GB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8350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89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DC210-D465-4D7D-8554-11A7D53F39A5}" type="slidenum">
              <a:rPr lang="en-GB"/>
              <a:pPr/>
              <a:t>9</a:t>
            </a:fld>
            <a:endParaRPr lang="en-GB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8350"/>
            <a:ext cx="51165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9048" tIns="49524" rIns="99048" bIns="49524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897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EE104-7319-47AB-A3B4-25CF1A80DD86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4647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D0AB-858D-46E1-A557-1EF851EECCD7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903A-99EB-4B0D-AFA3-D85210FB4A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474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D0AB-858D-46E1-A557-1EF851EECCD7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903A-99EB-4B0D-AFA3-D85210FB4A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71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D0AB-858D-46E1-A557-1EF851EECCD7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903A-99EB-4B0D-AFA3-D85210FB4A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825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Click to edit Master text styles</a:t>
            </a:r>
          </a:p>
          <a:p>
            <a:pPr lvl="1"/>
            <a:r>
              <a:rPr lang="hu-HU" dirty="0"/>
              <a:t>Second level</a:t>
            </a:r>
          </a:p>
          <a:p>
            <a:pPr lvl="2"/>
            <a:r>
              <a:rPr lang="hu-HU" dirty="0"/>
              <a:t>Third level</a:t>
            </a:r>
          </a:p>
          <a:p>
            <a:pPr lvl="3"/>
            <a:r>
              <a:rPr lang="hu-HU" dirty="0"/>
              <a:t>Fourth level</a:t>
            </a:r>
          </a:p>
          <a:p>
            <a:pPr lvl="4"/>
            <a:r>
              <a:rPr lang="hu-HU" dirty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8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D0AB-858D-46E1-A557-1EF851EECCD7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903A-99EB-4B0D-AFA3-D85210FB4A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364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D0AB-858D-46E1-A557-1EF851EECCD7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903A-99EB-4B0D-AFA3-D85210FB4A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30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D0AB-858D-46E1-A557-1EF851EECCD7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903A-99EB-4B0D-AFA3-D85210FB4A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489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D0AB-858D-46E1-A557-1EF851EECCD7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903A-99EB-4B0D-AFA3-D85210FB4A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63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D0AB-858D-46E1-A557-1EF851EECCD7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903A-99EB-4B0D-AFA3-D85210FB4A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561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D0AB-858D-46E1-A557-1EF851EECCD7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903A-99EB-4B0D-AFA3-D85210FB4A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86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D0AB-858D-46E1-A557-1EF851EECCD7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903A-99EB-4B0D-AFA3-D85210FB4A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701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D0AB-858D-46E1-A557-1EF851EECCD7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4903A-99EB-4B0D-AFA3-D85210FB4A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01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D0AB-858D-46E1-A557-1EF851EECCD7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4903A-99EB-4B0D-AFA3-D85210FB4A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421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ziratom@gmail.com" TargetMode="External"/><Relationship Id="rId5" Type="http://schemas.openxmlformats.org/officeDocument/2006/relationships/hyperlink" Target="mailto:tamas.czira@klimabarat.hu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19672" cy="1116576"/>
          </a:xfrm>
          <a:prstGeom prst="rect">
            <a:avLst/>
          </a:prstGeom>
        </p:spPr>
      </p:pic>
      <p:pic>
        <p:nvPicPr>
          <p:cNvPr id="10" name="Kép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99418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pic>
        <p:nvPicPr>
          <p:cNvPr id="4" name="Kép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63503" cy="119675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13" y="-1"/>
            <a:ext cx="2647287" cy="1829233"/>
          </a:xfrm>
          <a:prstGeom prst="rect">
            <a:avLst/>
          </a:prstGeom>
        </p:spPr>
      </p:pic>
      <p:sp>
        <p:nvSpPr>
          <p:cNvPr id="8" name="Cím 1"/>
          <p:cNvSpPr>
            <a:spLocks noGrp="1"/>
          </p:cNvSpPr>
          <p:nvPr>
            <p:ph type="ctrTitle" idx="4294967295"/>
          </p:nvPr>
        </p:nvSpPr>
        <p:spPr>
          <a:xfrm>
            <a:off x="-35915" y="1829232"/>
            <a:ext cx="9144000" cy="29437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hu-H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klímastratégiák jelentősége,</a:t>
            </a:r>
            <a:br>
              <a:rPr lang="hu-H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aktuális pályázati</a:t>
            </a:r>
            <a:r>
              <a:rPr lang="hu-H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u-H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u-H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lehetőségek</a:t>
            </a:r>
            <a:r>
              <a:rPr lang="hu-HU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u-HU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u-HU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Dr. Czira Tamás</a:t>
            </a:r>
            <a:br>
              <a:rPr lang="hu-HU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u-HU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klímavédelmi és fenntarthatósági szakértő</a:t>
            </a:r>
            <a:br>
              <a:rPr lang="hu-HU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hu-HU" alt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Alcím 2"/>
          <p:cNvSpPr>
            <a:spLocks noGrp="1"/>
          </p:cNvSpPr>
          <p:nvPr>
            <p:ph type="subTitle" idx="4294967295"/>
          </p:nvPr>
        </p:nvSpPr>
        <p:spPr>
          <a:xfrm>
            <a:off x="0" y="4653136"/>
            <a:ext cx="9163503" cy="1800199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defRPr/>
            </a:pPr>
            <a:endParaRPr lang="hu-HU" altLang="en-US" sz="1800" b="1" dirty="0">
              <a:solidFill>
                <a:srgbClr val="4B721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hu-HU" altLang="en-US" sz="1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„</a:t>
            </a:r>
            <a:r>
              <a:rPr lang="hu-HU" altLang="en-US" sz="1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hu-HU" altLang="en-US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Fejér Megyei </a:t>
            </a:r>
            <a:r>
              <a:rPr lang="hu-HU" altLang="en-US" sz="19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Klímastratégiához kapcsolódó záró konferencia és díjátadó ünnepség”</a:t>
            </a:r>
            <a:endParaRPr lang="hu-HU" altLang="en-US" sz="19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hu-HU" altLang="en-US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Székesfehérvár, Megyeháza Díszterme</a:t>
            </a:r>
            <a:endParaRPr lang="hu-HU" altLang="en-US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hu-HU" altLang="en-US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Fejér Megyei Önkormányzat (8000</a:t>
            </a:r>
            <a:r>
              <a:rPr lang="hu-HU" altLang="en-US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Székesfehérvár, Szent István tér 9</a:t>
            </a:r>
            <a:r>
              <a:rPr lang="hu-HU" altLang="en-US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.)</a:t>
            </a:r>
            <a:endParaRPr lang="hu-H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hu-HU" altLang="en-US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2018. </a:t>
            </a:r>
            <a:r>
              <a:rPr lang="hu-HU" altLang="en-US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hu-HU" altLang="en-US" sz="1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árcius 21.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hu-HU" sz="1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65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ép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01" y="0"/>
            <a:ext cx="2647287" cy="1829233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1272" y="1031052"/>
            <a:ext cx="7193555" cy="572507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hu-H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Hőhullámok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közegészségügyi kockázatai</a:t>
            </a:r>
          </a:p>
          <a:p>
            <a:pPr mar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u-H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Vízkár események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gyakoriságának növekedése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  (belvíz; villámárvíz)</a:t>
            </a:r>
          </a:p>
          <a:p>
            <a:pPr mar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u-HU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Aszály és </a:t>
            </a:r>
            <a:r>
              <a:rPr lang="hu-HU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szárazodás</a:t>
            </a:r>
            <a:r>
              <a:rPr lang="hu-HU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okozta mezőgazdasági károk</a:t>
            </a:r>
          </a:p>
          <a:p>
            <a:pPr mar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u-HU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Erdőtüzek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gyakoriságnak, intenzitásának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  növekedése</a:t>
            </a:r>
          </a:p>
          <a:p>
            <a:pPr mar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u-HU" b="1" dirty="0" err="1">
                <a:solidFill>
                  <a:srgbClr val="00B050"/>
                </a:solidFill>
              </a:rPr>
              <a:t>Biodiverzitás</a:t>
            </a:r>
            <a:r>
              <a:rPr lang="hu-HU" b="1" dirty="0">
                <a:solidFill>
                  <a:srgbClr val="00B050"/>
                </a:solidFill>
              </a:rPr>
              <a:t>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csökkenése</a:t>
            </a:r>
          </a:p>
          <a:p>
            <a:pPr marL="0" indent="0">
              <a:buNone/>
            </a:pPr>
            <a:endParaRPr lang="hu-HU" b="1" dirty="0">
              <a:solidFill>
                <a:srgbClr val="00B050"/>
              </a:solidFill>
            </a:endParaRP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Kritikus infrastruktúra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elemek károsodása</a:t>
            </a:r>
          </a:p>
          <a:p>
            <a:pPr mar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462030" y="74611"/>
            <a:ext cx="7894749" cy="14681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endParaRPr lang="hu-H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8" name="Picture 2" descr="http://www.treemail.hu/magazin/sites/default/files/image/1/szarazsag_aszaly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805" y="4201202"/>
            <a:ext cx="1439699" cy="162003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épek - Villámárvíz Bakonykútiban - árvíz, Bakonykúti, híd, lakókocsi, viharká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73"/>
          <a:stretch/>
        </p:blipFill>
        <p:spPr bwMode="auto">
          <a:xfrm>
            <a:off x="7595610" y="2153155"/>
            <a:ext cx="1357060" cy="182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1"/>
          <a:stretch/>
        </p:blipFill>
        <p:spPr bwMode="auto">
          <a:xfrm>
            <a:off x="5975250" y="3796792"/>
            <a:ext cx="1198562" cy="12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Thermometer, Heat Wave, War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0"/>
          <a:stretch/>
        </p:blipFill>
        <p:spPr bwMode="auto">
          <a:xfrm>
            <a:off x="5853619" y="808707"/>
            <a:ext cx="1052042" cy="134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orest Fire, Fire, Smoke, Conserv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50" y="5373216"/>
            <a:ext cx="1621085" cy="14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able, Field, Flood, Wet, Ground, Agricultu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51" y="2389539"/>
            <a:ext cx="1111469" cy="111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Kép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6"/>
            <a:ext cx="1214438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Kép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6"/>
            <a:ext cx="913434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ím 1"/>
          <p:cNvSpPr>
            <a:spLocks noGrp="1"/>
          </p:cNvSpPr>
          <p:nvPr>
            <p:ph type="title"/>
          </p:nvPr>
        </p:nvSpPr>
        <p:spPr>
          <a:xfrm>
            <a:off x="236521" y="230755"/>
            <a:ext cx="7075331" cy="755337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/>
              <a:t>A klímaváltozás hatásai sokrétűek</a:t>
            </a:r>
          </a:p>
        </p:txBody>
      </p:sp>
    </p:spTree>
    <p:extLst>
      <p:ext uri="{BB962C8B-B14F-4D97-AF65-F5344CB8AC3E}">
        <p14:creationId xmlns:p14="http://schemas.microsoft.com/office/powerpoint/2010/main" val="348489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01" y="0"/>
            <a:ext cx="2647287" cy="18292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19"/>
            <a:ext cx="1619672" cy="1116576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5" y="0"/>
            <a:ext cx="9199418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xmlns="" id="{F817867B-734C-4DA0-9284-CDD4E8CB6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806" y="761636"/>
            <a:ext cx="5619497" cy="498505"/>
          </a:xfrm>
        </p:spPr>
        <p:txBody>
          <a:bodyPr>
            <a:noAutofit/>
          </a:bodyPr>
          <a:lstStyle/>
          <a:p>
            <a:r>
              <a:rPr lang="hu-HU" sz="3200" b="1" dirty="0"/>
              <a:t>Éghajlati tervezés szerepe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xmlns="" id="{C0A06B7D-B66A-48BD-9537-F02016C61F18}"/>
              </a:ext>
            </a:extLst>
          </p:cNvPr>
          <p:cNvSpPr/>
          <p:nvPr/>
        </p:nvSpPr>
        <p:spPr>
          <a:xfrm>
            <a:off x="395536" y="1484784"/>
            <a:ext cx="352839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 b="1" dirty="0">
              <a:solidFill>
                <a:srgbClr val="009AC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ＭＳ Ｐゴシック" panose="020B0600070205080204" pitchFamily="34" charset="-128"/>
              <a:cs typeface="+mj-cs"/>
            </a:endParaRPr>
          </a:p>
          <a:p>
            <a:r>
              <a:rPr lang="hu-HU" sz="2400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Éghajlatpolitika</a:t>
            </a:r>
            <a:r>
              <a:rPr lang="hu-H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pillére</a:t>
            </a:r>
          </a:p>
          <a:p>
            <a:endParaRPr lang="hu-HU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dirty="0"/>
              <a:t>Mitigáció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dirty="0"/>
              <a:t>Adaptáció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dirty="0"/>
              <a:t>Szemléletformálás</a:t>
            </a:r>
          </a:p>
          <a:p>
            <a:endParaRPr lang="hu-HU" sz="2000" dirty="0"/>
          </a:p>
          <a:p>
            <a:endParaRPr lang="hu-HU" sz="2000" b="1" u="sng" dirty="0"/>
          </a:p>
          <a:p>
            <a:endParaRPr lang="hu-HU" sz="2000" dirty="0"/>
          </a:p>
        </p:txBody>
      </p:sp>
      <p:pic>
        <p:nvPicPr>
          <p:cNvPr id="1028" name="Picture 4" descr="http://palyazatokrol.hu/images/uploaded/2017/03/l/light-bulb-with-tree-inside-1232-21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04" y="4047054"/>
            <a:ext cx="2029203" cy="217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3707903" y="2802565"/>
            <a:ext cx="54555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Klímastratégiák célja</a:t>
            </a:r>
          </a:p>
          <a:p>
            <a:endParaRPr lang="hu-HU" sz="2400" b="1" u="sng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dirty="0"/>
              <a:t>Kibocsátások csökkentése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dirty="0" smtClean="0"/>
              <a:t>Éghajlatváltozás </a:t>
            </a:r>
            <a:r>
              <a:rPr lang="hu-HU" sz="2400" dirty="0" smtClean="0"/>
              <a:t>mérséklése</a:t>
            </a:r>
            <a:endParaRPr lang="hu-HU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dirty="0" smtClean="0"/>
              <a:t>Bekövetkezett </a:t>
            </a:r>
            <a:r>
              <a:rPr lang="hu-HU" sz="2400" dirty="0"/>
              <a:t>károk kezelése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dirty="0" smtClean="0"/>
              <a:t>Felkészülés </a:t>
            </a:r>
            <a:r>
              <a:rPr lang="hu-HU" sz="2400" dirty="0"/>
              <a:t>a várható hatásokra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dirty="0"/>
              <a:t>Összhang megteremtése más </a:t>
            </a:r>
            <a:r>
              <a:rPr lang="hu-HU" sz="2400" dirty="0" smtClean="0"/>
              <a:t>fejlesztési </a:t>
            </a:r>
            <a:r>
              <a:rPr lang="hu-HU" sz="2400" dirty="0" smtClean="0"/>
              <a:t>dokumentumokkal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dirty="0" smtClean="0"/>
              <a:t>Klímatudatosság erősítése</a:t>
            </a:r>
            <a:endParaRPr lang="hu-HU" sz="2400" dirty="0"/>
          </a:p>
        </p:txBody>
      </p:sp>
      <p:pic>
        <p:nvPicPr>
          <p:cNvPr id="11" name="Kép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63503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1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01" y="0"/>
            <a:ext cx="2647287" cy="182923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"/>
          <a:stretch/>
        </p:blipFill>
        <p:spPr>
          <a:xfrm>
            <a:off x="35496" y="1346664"/>
            <a:ext cx="8496970" cy="546671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19"/>
            <a:ext cx="1619672" cy="1116576"/>
          </a:xfrm>
          <a:prstGeom prst="rect">
            <a:avLst/>
          </a:prstGeom>
        </p:spPr>
      </p:pic>
      <p:pic>
        <p:nvPicPr>
          <p:cNvPr id="11" name="Kép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63503" cy="1196752"/>
          </a:xfrm>
          <a:prstGeom prst="rect">
            <a:avLst/>
          </a:prstGeom>
        </p:spPr>
      </p:pic>
      <p:sp>
        <p:nvSpPr>
          <p:cNvPr id="13" name="Cím 1">
            <a:extLst>
              <a:ext uri="{FF2B5EF4-FFF2-40B4-BE49-F238E27FC236}">
                <a16:creationId xmlns:a16="http://schemas.microsoft.com/office/drawing/2014/main" xmlns="" id="{F817867B-734C-4DA0-9284-CDD4E8CB6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648" y="374954"/>
            <a:ext cx="5619497" cy="498505"/>
          </a:xfrm>
        </p:spPr>
        <p:txBody>
          <a:bodyPr>
            <a:noAutofit/>
          </a:bodyPr>
          <a:lstStyle/>
          <a:p>
            <a:r>
              <a:rPr lang="hu-HU" sz="3200" b="1" dirty="0" smtClean="0"/>
              <a:t>Nemzeti Éghajlatváltozási Stratégia 2.0</a:t>
            </a:r>
            <a:endParaRPr lang="hu-HU" sz="3200" b="1" dirty="0"/>
          </a:p>
        </p:txBody>
      </p:sp>
      <p:pic>
        <p:nvPicPr>
          <p:cNvPr id="7" name="Kép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5" y="0"/>
            <a:ext cx="9199418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0425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01" y="0"/>
            <a:ext cx="2647287" cy="18292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19"/>
            <a:ext cx="1619672" cy="1116576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5" y="0"/>
            <a:ext cx="9199418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12" name="Cím 1">
            <a:extLst>
              <a:ext uri="{FF2B5EF4-FFF2-40B4-BE49-F238E27FC236}">
                <a16:creationId xmlns:a16="http://schemas.microsoft.com/office/drawing/2014/main" xmlns="" id="{F817867B-734C-4DA0-9284-CDD4E8CB6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806" y="761636"/>
            <a:ext cx="5619497" cy="498505"/>
          </a:xfrm>
        </p:spPr>
        <p:txBody>
          <a:bodyPr>
            <a:noAutofit/>
          </a:bodyPr>
          <a:lstStyle/>
          <a:p>
            <a:r>
              <a:rPr lang="hu-HU" sz="3200" b="1" dirty="0"/>
              <a:t>Települési szint jelentősége</a:t>
            </a:r>
          </a:p>
        </p:txBody>
      </p:sp>
      <p:pic>
        <p:nvPicPr>
          <p:cNvPr id="11" name="Kép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63503" cy="1196752"/>
          </a:xfrm>
          <a:prstGeom prst="rect">
            <a:avLst/>
          </a:prstGeom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xmlns="" id="{E3663E34-BF14-4800-89D9-454BDB4DB243}"/>
              </a:ext>
            </a:extLst>
          </p:cNvPr>
          <p:cNvSpPr/>
          <p:nvPr/>
        </p:nvSpPr>
        <p:spPr>
          <a:xfrm>
            <a:off x="495342" y="2590869"/>
            <a:ext cx="8136904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hu-HU" sz="2400" dirty="0"/>
              <a:t>a helyben jelentkező hatások megismerése és lehetőség szerinti kiküszöbölése a legeredményesebb a települési szinten lehet;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hu-HU" sz="2400" dirty="0"/>
              <a:t>a szemléletformálási tevékenységek a legsikeresebbek (jó példák követhetők);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hu-HU" sz="2400" dirty="0"/>
              <a:t>a közösségi tervezés előnyei a leginkább kiaknázhatók;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hu-HU" sz="2400" dirty="0"/>
              <a:t>a helyi döntések meghozatalának és megvalósításának függvényében közvetlenül megvédhetők a helyi értékek, javítható az életminőség.</a:t>
            </a:r>
          </a:p>
          <a:p>
            <a:endParaRPr lang="hu-HU" sz="2400" dirty="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xmlns="" id="{21C766CF-CCBC-4873-9F20-6628DC52EE73}"/>
              </a:ext>
            </a:extLst>
          </p:cNvPr>
          <p:cNvSpPr/>
          <p:nvPr/>
        </p:nvSpPr>
        <p:spPr>
          <a:xfrm>
            <a:off x="395536" y="1644566"/>
            <a:ext cx="7844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b="1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Helyi alkalmazkodás a várható éghajlati hatásokhoz</a:t>
            </a:r>
          </a:p>
        </p:txBody>
      </p:sp>
    </p:spTree>
    <p:extLst>
      <p:ext uri="{BB962C8B-B14F-4D97-AF65-F5344CB8AC3E}">
        <p14:creationId xmlns:p14="http://schemas.microsoft.com/office/powerpoint/2010/main" val="29047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19"/>
            <a:ext cx="1619672" cy="111657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13" y="-401"/>
            <a:ext cx="2647287" cy="1829233"/>
          </a:xfrm>
          <a:prstGeom prst="rect">
            <a:avLst/>
          </a:prstGeom>
        </p:spPr>
      </p:pic>
      <p:sp>
        <p:nvSpPr>
          <p:cNvPr id="4" name="Ellipszis 3"/>
          <p:cNvSpPr/>
          <p:nvPr/>
        </p:nvSpPr>
        <p:spPr>
          <a:xfrm>
            <a:off x="3078434" y="1498064"/>
            <a:ext cx="5731200" cy="5032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597721" y="1455420"/>
            <a:ext cx="5729437" cy="5031984"/>
          </a:xfrm>
          <a:prstGeom prst="ellipse">
            <a:avLst/>
          </a:prstGeom>
          <a:solidFill>
            <a:schemeClr val="accent6">
              <a:lumMod val="40000"/>
              <a:lumOff val="60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 rot="1163582">
            <a:off x="6515654" y="124271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SECAP</a:t>
            </a:r>
            <a:endParaRPr lang="hu-HU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 rot="19581070">
            <a:off x="489586" y="1583700"/>
            <a:ext cx="2123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Klímastratégia</a:t>
            </a:r>
            <a:endParaRPr lang="hu-HU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 rot="20436802">
            <a:off x="1043320" y="3538794"/>
            <a:ext cx="1754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 smtClean="0"/>
              <a:t>Hosszútávra</a:t>
            </a:r>
            <a:br>
              <a:rPr lang="hu-HU" sz="1600" b="1" dirty="0" smtClean="0"/>
            </a:br>
            <a:r>
              <a:rPr lang="hu-HU" sz="1600" b="1" dirty="0" smtClean="0"/>
              <a:t>szóló, akár 2050-ig</a:t>
            </a:r>
            <a:endParaRPr lang="hu-HU" sz="16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2160743" y="1814532"/>
            <a:ext cx="136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Szélesebb szakpolitikai </a:t>
            </a:r>
            <a:r>
              <a:rPr lang="hu-HU" sz="1600" b="1" dirty="0"/>
              <a:t>kitekintés</a:t>
            </a:r>
          </a:p>
        </p:txBody>
      </p:sp>
      <p:sp>
        <p:nvSpPr>
          <p:cNvPr id="9" name="Szövegdoboz 8"/>
          <p:cNvSpPr txBox="1"/>
          <p:nvPr/>
        </p:nvSpPr>
        <p:spPr>
          <a:xfrm rot="19672164">
            <a:off x="1218775" y="4437261"/>
            <a:ext cx="1829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 smtClean="0"/>
              <a:t>Hangsúlyosabb</a:t>
            </a:r>
            <a:br>
              <a:rPr lang="hu-HU" sz="1600" b="1" dirty="0" smtClean="0"/>
            </a:br>
            <a:r>
              <a:rPr lang="hu-HU" sz="1600" b="1" dirty="0" smtClean="0"/>
              <a:t>szemléletformálási </a:t>
            </a:r>
            <a:br>
              <a:rPr lang="hu-HU" sz="1600" b="1" dirty="0" smtClean="0"/>
            </a:br>
            <a:r>
              <a:rPr lang="hu-HU" sz="1600" b="1" dirty="0" smtClean="0"/>
              <a:t>célok</a:t>
            </a:r>
            <a:endParaRPr lang="hu-HU" sz="16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796712" y="1814532"/>
            <a:ext cx="16920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/>
              <a:t>Adat- és </a:t>
            </a:r>
            <a:r>
              <a:rPr lang="hu-HU" sz="1600" b="1" dirty="0" smtClean="0"/>
              <a:t/>
            </a:r>
            <a:br>
              <a:rPr lang="hu-HU" sz="1600" b="1" dirty="0" smtClean="0"/>
            </a:br>
            <a:r>
              <a:rPr lang="hu-HU" sz="1600" b="1" dirty="0" smtClean="0"/>
              <a:t>indikátor és </a:t>
            </a:r>
          </a:p>
          <a:p>
            <a:pPr algn="ctr"/>
            <a:r>
              <a:rPr lang="hu-HU" sz="1600" b="1" dirty="0" smtClean="0"/>
              <a:t>kockázatértékelés</a:t>
            </a:r>
          </a:p>
          <a:p>
            <a:pPr algn="ctr"/>
            <a:r>
              <a:rPr lang="hu-HU" sz="1600" b="1" dirty="0" smtClean="0"/>
              <a:t> alapú</a:t>
            </a:r>
            <a:endParaRPr lang="hu-HU" sz="16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708454" y="4878318"/>
            <a:ext cx="1800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hu-HU" sz="1600" b="1" dirty="0" smtClean="0">
                <a:solidFill>
                  <a:schemeClr val="accent3">
                    <a:lumMod val="50000"/>
                  </a:schemeClr>
                </a:solidFill>
              </a:rPr>
              <a:t>zemléletformálási</a:t>
            </a:r>
            <a:br>
              <a:rPr lang="hu-HU" sz="1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u-HU" sz="1600" b="1" dirty="0" smtClean="0">
                <a:solidFill>
                  <a:schemeClr val="accent3">
                    <a:lumMod val="50000"/>
                  </a:schemeClr>
                </a:solidFill>
              </a:rPr>
              <a:t>intézkedések</a:t>
            </a:r>
            <a:endParaRPr lang="hu-H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3831545" y="3679024"/>
            <a:ext cx="150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chemeClr val="accent3">
                    <a:lumMod val="50000"/>
                  </a:schemeClr>
                </a:solidFill>
              </a:rPr>
              <a:t>Alkalmazkodási</a:t>
            </a:r>
            <a:br>
              <a:rPr lang="hu-HU" sz="1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u-HU" sz="1600" b="1" dirty="0" smtClean="0">
                <a:solidFill>
                  <a:schemeClr val="accent3">
                    <a:lumMod val="50000"/>
                  </a:schemeClr>
                </a:solidFill>
              </a:rPr>
              <a:t>intézkedések</a:t>
            </a:r>
            <a:endParaRPr lang="hu-H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 rot="1369605">
            <a:off x="2022056" y="5527496"/>
            <a:ext cx="1747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smtClean="0">
                <a:solidFill>
                  <a:srgbClr val="C00000"/>
                </a:solidFill>
              </a:rPr>
              <a:t>Koncepcionális,</a:t>
            </a:r>
          </a:p>
          <a:p>
            <a:r>
              <a:rPr lang="hu-HU" b="1" dirty="0" smtClean="0">
                <a:solidFill>
                  <a:srgbClr val="C00000"/>
                </a:solidFill>
              </a:rPr>
              <a:t> </a:t>
            </a:r>
            <a:r>
              <a:rPr lang="hu-HU" b="1" dirty="0">
                <a:solidFill>
                  <a:srgbClr val="C00000"/>
                </a:solidFill>
              </a:rPr>
              <a:t>stratégiaalkotás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 rot="19385275">
            <a:off x="6071443" y="5278427"/>
            <a:ext cx="2670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Cselekvési terv kialakítása</a:t>
            </a:r>
            <a:endParaRPr lang="hu-HU" dirty="0">
              <a:solidFill>
                <a:srgbClr val="C00000"/>
              </a:solidFill>
            </a:endParaRPr>
          </a:p>
        </p:txBody>
      </p:sp>
      <p:pic>
        <p:nvPicPr>
          <p:cNvPr id="16" name="Kép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6" y="0"/>
            <a:ext cx="9199418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xmlns="" id="{E643A744-A246-4A62-933E-C54B31DBE4A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63503" cy="1196752"/>
          </a:xfrm>
          <a:prstGeom prst="rect">
            <a:avLst/>
          </a:prstGeom>
        </p:spPr>
      </p:pic>
      <p:sp>
        <p:nvSpPr>
          <p:cNvPr id="19" name="Szövegdoboz 18"/>
          <p:cNvSpPr txBox="1"/>
          <p:nvPr/>
        </p:nvSpPr>
        <p:spPr>
          <a:xfrm>
            <a:off x="593812" y="188640"/>
            <a:ext cx="73625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+mj-lt"/>
                <a:ea typeface="+mj-ea"/>
                <a:cs typeface="+mj-cs"/>
              </a:rPr>
              <a:t>A </a:t>
            </a:r>
            <a:r>
              <a:rPr lang="hu-HU" sz="3200" b="1" dirty="0" smtClean="0">
                <a:latin typeface="+mj-lt"/>
                <a:ea typeface="+mj-ea"/>
                <a:cs typeface="+mj-cs"/>
              </a:rPr>
              <a:t>települési klímastratégia </a:t>
            </a:r>
            <a:endParaRPr lang="hu-HU" sz="3200" b="1" dirty="0">
              <a:latin typeface="+mj-lt"/>
              <a:ea typeface="+mj-ea"/>
              <a:cs typeface="+mj-cs"/>
            </a:endParaRPr>
          </a:p>
          <a:p>
            <a:pPr algn="ctr"/>
            <a:r>
              <a:rPr lang="hu-HU" sz="3200" b="1" dirty="0">
                <a:latin typeface="+mj-lt"/>
                <a:ea typeface="+mj-ea"/>
                <a:cs typeface="+mj-cs"/>
              </a:rPr>
              <a:t>és a SECAP kapcsolata</a:t>
            </a:r>
          </a:p>
        </p:txBody>
      </p:sp>
      <p:sp>
        <p:nvSpPr>
          <p:cNvPr id="21" name="Szövegdoboz 20"/>
          <p:cNvSpPr txBox="1"/>
          <p:nvPr/>
        </p:nvSpPr>
        <p:spPr>
          <a:xfrm rot="21067856">
            <a:off x="6383771" y="3478390"/>
            <a:ext cx="2341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Rövid és középtávra szóló,</a:t>
            </a:r>
          </a:p>
          <a:p>
            <a:pPr algn="ctr"/>
            <a:r>
              <a:rPr lang="hu-HU" sz="1600" b="1" dirty="0" smtClean="0"/>
              <a:t> 2020-ig, 2030-ig </a:t>
            </a:r>
            <a:endParaRPr lang="hu-HU" sz="1600" b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3966825" y="2467327"/>
            <a:ext cx="1283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>
                <a:solidFill>
                  <a:schemeClr val="accent3">
                    <a:lumMod val="50000"/>
                  </a:schemeClr>
                </a:solidFill>
              </a:rPr>
              <a:t>Mitigációs </a:t>
            </a:r>
            <a:r>
              <a:rPr lang="hu-HU" sz="1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hu-HU" sz="1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u-HU" sz="1600" b="1" dirty="0" smtClean="0">
                <a:solidFill>
                  <a:schemeClr val="accent3">
                    <a:lumMod val="50000"/>
                  </a:schemeClr>
                </a:solidFill>
              </a:rPr>
              <a:t>intézkedések</a:t>
            </a:r>
            <a:endParaRPr lang="hu-H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 rot="21282356">
            <a:off x="820918" y="2883624"/>
            <a:ext cx="2380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 smtClean="0"/>
              <a:t>Célorientált dokumentum</a:t>
            </a:r>
            <a:endParaRPr lang="hu-HU" sz="1600" b="1" dirty="0"/>
          </a:p>
        </p:txBody>
      </p:sp>
      <p:sp>
        <p:nvSpPr>
          <p:cNvPr id="25" name="Szövegdoboz 24"/>
          <p:cNvSpPr txBox="1"/>
          <p:nvPr/>
        </p:nvSpPr>
        <p:spPr>
          <a:xfrm rot="20675300">
            <a:off x="6701122" y="2831788"/>
            <a:ext cx="1696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/>
              <a:t>Feladatorientált </a:t>
            </a:r>
          </a:p>
          <a:p>
            <a:pPr algn="ctr"/>
            <a:r>
              <a:rPr lang="hu-HU" sz="1600" b="1" dirty="0" smtClean="0"/>
              <a:t>dokumentum</a:t>
            </a:r>
            <a:endParaRPr lang="hu-HU" sz="1600" b="1" dirty="0"/>
          </a:p>
        </p:txBody>
      </p:sp>
      <p:sp>
        <p:nvSpPr>
          <p:cNvPr id="26" name="Szövegdoboz 25"/>
          <p:cNvSpPr txBox="1"/>
          <p:nvPr/>
        </p:nvSpPr>
        <p:spPr>
          <a:xfrm rot="20968387">
            <a:off x="6331849" y="4484370"/>
            <a:ext cx="244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b="1" dirty="0" smtClean="0"/>
              <a:t>Jó gyakorlatok azonosítása</a:t>
            </a:r>
            <a:endParaRPr 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18740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13" y="-2"/>
            <a:ext cx="2647287" cy="1829233"/>
          </a:xfrm>
          <a:prstGeom prst="rect">
            <a:avLst/>
          </a:prstGeom>
        </p:spPr>
      </p:pic>
      <p:sp>
        <p:nvSpPr>
          <p:cNvPr id="12" name="Lekerekített téglalap 11"/>
          <p:cNvSpPr/>
          <p:nvPr/>
        </p:nvSpPr>
        <p:spPr>
          <a:xfrm>
            <a:off x="4591375" y="1628800"/>
            <a:ext cx="3797049" cy="42188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Lekerekített téglalap 10"/>
          <p:cNvSpPr/>
          <p:nvPr/>
        </p:nvSpPr>
        <p:spPr>
          <a:xfrm>
            <a:off x="630935" y="1628799"/>
            <a:ext cx="3797049" cy="42188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63503" cy="119675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19"/>
            <a:ext cx="1619672" cy="1116576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5" y="0"/>
            <a:ext cx="9199418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2" name="Szövegdoboz 1"/>
          <p:cNvSpPr txBox="1"/>
          <p:nvPr/>
        </p:nvSpPr>
        <p:spPr>
          <a:xfrm>
            <a:off x="1610351" y="458669"/>
            <a:ext cx="53289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/>
              <a:t>Klímastratégiai és SECAP pályázati </a:t>
            </a:r>
            <a:br>
              <a:rPr lang="hu-HU" sz="2800" b="1" dirty="0" smtClean="0"/>
            </a:br>
            <a:r>
              <a:rPr lang="hu-HU" sz="2800" b="1" dirty="0" smtClean="0"/>
              <a:t>lehetőségek</a:t>
            </a:r>
            <a:endParaRPr lang="hu-HU" sz="2800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467544" y="1700808"/>
            <a:ext cx="403244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SECAP</a:t>
            </a:r>
          </a:p>
          <a:p>
            <a:pPr algn="ctr"/>
            <a:endParaRPr lang="hu-HU" sz="16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600" dirty="0" smtClean="0"/>
              <a:t>Helyi képviselőtestület jóváhagyása után a SECAP feltöltése magyarul vagy angolul a „Saját </a:t>
            </a:r>
            <a:r>
              <a:rPr lang="hu-HU" sz="1600" dirty="0" err="1" smtClean="0"/>
              <a:t>Covenant</a:t>
            </a:r>
            <a:r>
              <a:rPr lang="hu-HU" sz="1600" dirty="0" smtClean="0"/>
              <a:t>” oldalon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600" dirty="0" smtClean="0"/>
              <a:t>SECAP űrlap kitöltése angol nyelven (BEI és RVA eredmények összegzése, SECAP terv alkotóelemei)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600" dirty="0" smtClean="0"/>
              <a:t>Kétévente jelentés készítése az Akcióterv megvalósításáról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u-HU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sz="1600" b="1" dirty="0" smtClean="0"/>
              <a:t>Pályázati kiírás: </a:t>
            </a:r>
            <a:br>
              <a:rPr lang="hu-HU" sz="1600" b="1" dirty="0" smtClean="0"/>
            </a:br>
            <a:r>
              <a:rPr lang="hu-HU" sz="1600" b="1" i="1" dirty="0" smtClean="0">
                <a:solidFill>
                  <a:schemeClr val="tx2"/>
                </a:solidFill>
              </a:rPr>
              <a:t>TOP-3.2.1-16 – Önkormányzati </a:t>
            </a:r>
            <a:r>
              <a:rPr lang="hu-HU" sz="1600" b="1" i="1" dirty="0">
                <a:solidFill>
                  <a:schemeClr val="tx2"/>
                </a:solidFill>
              </a:rPr>
              <a:t>épületek </a:t>
            </a:r>
            <a:r>
              <a:rPr lang="hu-HU" sz="1600" b="1" i="1" dirty="0" smtClean="0">
                <a:solidFill>
                  <a:schemeClr val="tx2"/>
                </a:solidFill>
              </a:rPr>
              <a:t>energetikai </a:t>
            </a:r>
            <a:r>
              <a:rPr lang="hu-HU" sz="1600" b="1" i="1" dirty="0" smtClean="0">
                <a:solidFill>
                  <a:schemeClr val="tx2"/>
                </a:solidFill>
              </a:rPr>
              <a:t>korszerűsítése</a:t>
            </a:r>
            <a:endParaRPr lang="hu-HU" sz="1600" b="1" dirty="0">
              <a:solidFill>
                <a:srgbClr val="C0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742332" y="1700808"/>
            <a:ext cx="331236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Klímastratégia</a:t>
            </a:r>
            <a:endParaRPr lang="hu-HU" sz="20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i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dirty="0"/>
              <a:t>Önkormányzati képviselő testület elfogadása szükséges</a:t>
            </a:r>
          </a:p>
          <a:p>
            <a:endParaRPr lang="hu-H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u-HU" b="1" dirty="0" smtClean="0"/>
              <a:t>Pályázati kiírás: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i="1" dirty="0" smtClean="0">
                <a:solidFill>
                  <a:schemeClr val="tx2"/>
                </a:solidFill>
              </a:rPr>
              <a:t>KEHOP-1.2.1. – </a:t>
            </a:r>
            <a:r>
              <a:rPr lang="hu-HU" b="1" i="1" dirty="0">
                <a:solidFill>
                  <a:schemeClr val="tx2"/>
                </a:solidFill>
              </a:rPr>
              <a:t>Helyi klímastratégiák kidolgozása, valamint a klímatudatosságot erősítő </a:t>
            </a:r>
            <a:r>
              <a:rPr lang="hu-HU" b="1" i="1" dirty="0" smtClean="0">
                <a:solidFill>
                  <a:schemeClr val="tx2"/>
                </a:solidFill>
              </a:rPr>
              <a:t>szemléletformálás </a:t>
            </a:r>
            <a:r>
              <a:rPr lang="hu-HU" b="1" i="1" dirty="0" smtClean="0">
                <a:solidFill>
                  <a:srgbClr val="FF0000"/>
                </a:solidFill>
              </a:rPr>
              <a:t>(kiírás </a:t>
            </a:r>
            <a:r>
              <a:rPr lang="hu-HU" b="1" i="1" dirty="0" smtClean="0">
                <a:solidFill>
                  <a:srgbClr val="FF0000"/>
                </a:solidFill>
              </a:rPr>
              <a:t>megjelent 2018. </a:t>
            </a:r>
            <a:r>
              <a:rPr lang="hu-HU" b="1" i="1" dirty="0" err="1" smtClean="0">
                <a:solidFill>
                  <a:srgbClr val="FF0000"/>
                </a:solidFill>
              </a:rPr>
              <a:t>febrárjában</a:t>
            </a:r>
            <a:endParaRPr lang="hu-HU" b="1" i="1" dirty="0" smtClean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687782" y="6028791"/>
            <a:ext cx="596500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C00000"/>
                </a:solidFill>
              </a:rPr>
              <a:t>A két pályázat nem zárja ki egymást!</a:t>
            </a:r>
            <a:endParaRPr lang="hu-H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4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13" y="-2"/>
            <a:ext cx="2647287" cy="1829233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8"/>
            <a:ext cx="1214438" cy="83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Kép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"/>
            <a:ext cx="9163503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pic>
        <p:nvPicPr>
          <p:cNvPr id="4" name="Kép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63503" cy="1196752"/>
          </a:xfrm>
          <a:prstGeom prst="rect">
            <a:avLst/>
          </a:prstGeom>
        </p:spPr>
      </p:pic>
      <p:sp>
        <p:nvSpPr>
          <p:cNvPr id="13" name="Cím 1">
            <a:extLst>
              <a:ext uri="{FF2B5EF4-FFF2-40B4-BE49-F238E27FC236}">
                <a16:creationId xmlns="" xmlns:a16="http://schemas.microsoft.com/office/drawing/2014/main" id="{ED6E5203-CAE1-42B3-9907-4258B03C69B7}"/>
              </a:ext>
            </a:extLst>
          </p:cNvPr>
          <p:cNvSpPr>
            <a:spLocks noGrp="1"/>
          </p:cNvSpPr>
          <p:nvPr/>
        </p:nvSpPr>
        <p:spPr>
          <a:xfrm>
            <a:off x="467544" y="144214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r>
              <a:rPr lang="hu-HU" sz="2800" b="1" dirty="0"/>
              <a:t>Éghajlati tervezési és </a:t>
            </a:r>
            <a:r>
              <a:rPr lang="hu-HU" sz="2800" b="1" dirty="0" smtClean="0"/>
              <a:t>szemlélet-</a:t>
            </a:r>
          </a:p>
          <a:p>
            <a:pPr eaLnBrk="0" fontAlgn="base" hangingPunct="0">
              <a:spcAft>
                <a:spcPct val="0"/>
              </a:spcAft>
            </a:pPr>
            <a:r>
              <a:rPr lang="hu-HU" sz="2800" b="1" dirty="0" smtClean="0"/>
              <a:t>formálási </a:t>
            </a:r>
            <a:r>
              <a:rPr lang="hu-HU" sz="2800" b="1" dirty="0"/>
              <a:t>projektek egymásra épülése </a:t>
            </a:r>
            <a:endParaRPr lang="hu-HU" sz="2800" b="1" dirty="0" smtClean="0"/>
          </a:p>
          <a:p>
            <a:pPr eaLnBrk="0" fontAlgn="base" hangingPunct="0">
              <a:spcAft>
                <a:spcPct val="0"/>
              </a:spcAft>
            </a:pPr>
            <a:r>
              <a:rPr lang="hu-HU" sz="2800" b="1" dirty="0" smtClean="0"/>
              <a:t>a </a:t>
            </a:r>
            <a:r>
              <a:rPr lang="hu-HU" sz="2800" b="1" dirty="0"/>
              <a:t>KEHOP keretében</a:t>
            </a:r>
          </a:p>
        </p:txBody>
      </p:sp>
      <p:sp>
        <p:nvSpPr>
          <p:cNvPr id="14" name="Tartalom helye 2">
            <a:extLst>
              <a:ext uri="{FF2B5EF4-FFF2-40B4-BE49-F238E27FC236}">
                <a16:creationId xmlns="" xmlns:a16="http://schemas.microsoft.com/office/drawing/2014/main" id="{EFF171E9-27BC-457C-B7F5-78A0C7166C01}"/>
              </a:ext>
            </a:extLst>
          </p:cNvPr>
          <p:cNvSpPr>
            <a:spLocks noGrp="1"/>
          </p:cNvSpPr>
          <p:nvPr/>
        </p:nvSpPr>
        <p:spPr>
          <a:xfrm>
            <a:off x="221131" y="1654578"/>
            <a:ext cx="8712968" cy="462896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3300"/>
              </a:buClr>
              <a:buSzPct val="80000"/>
              <a:buFont typeface="Wingdings" panose="05000000000000000000" pitchFamily="2" charset="2"/>
              <a:buChar char="Ø"/>
            </a:pPr>
            <a:r>
              <a:rPr lang="hu-HU" altLang="hu-HU" sz="2200" b="1" i="1" dirty="0">
                <a:solidFill>
                  <a:schemeClr val="accent1"/>
                </a:solidFill>
                <a:latin typeface="Calibri" pitchFamily="34" charset="0"/>
              </a:rPr>
              <a:t>KEHOP-1.1.0 felhívás </a:t>
            </a:r>
            <a:r>
              <a:rPr lang="hu-HU" altLang="hu-HU" sz="2200" dirty="0">
                <a:solidFill>
                  <a:srgbClr val="000000"/>
                </a:solidFill>
                <a:latin typeface="Calibri" pitchFamily="34" charset="0"/>
              </a:rPr>
              <a:t>keretében készülnek az </a:t>
            </a:r>
            <a:r>
              <a:rPr lang="hu-HU" altLang="hu-HU" sz="2200" b="1" i="1" dirty="0">
                <a:solidFill>
                  <a:srgbClr val="000000"/>
                </a:solidFill>
                <a:latin typeface="Calibri" pitchFamily="34" charset="0"/>
              </a:rPr>
              <a:t>országos adatbázisok </a:t>
            </a:r>
          </a:p>
          <a:p>
            <a:pPr marL="0" indent="0" algn="just">
              <a:buClr>
                <a:srgbClr val="FF3300"/>
              </a:buClr>
              <a:buSzPct val="80000"/>
              <a:buNone/>
            </a:pPr>
            <a:r>
              <a:rPr lang="hu-HU" altLang="hu-HU" sz="2200" dirty="0">
                <a:solidFill>
                  <a:srgbClr val="000000"/>
                </a:solidFill>
                <a:latin typeface="Calibri" pitchFamily="34" charset="0"/>
              </a:rPr>
              <a:t>	(pl. </a:t>
            </a:r>
            <a:r>
              <a:rPr lang="hu-HU" altLang="hu-HU" sz="2200" dirty="0">
                <a:latin typeface="Calibri" pitchFamily="34" charset="0"/>
              </a:rPr>
              <a:t>ÜHG adatbázis, Klímagáz adatbázis</a:t>
            </a:r>
            <a:r>
              <a:rPr lang="hu-HU" altLang="hu-HU" sz="2200" dirty="0">
                <a:solidFill>
                  <a:srgbClr val="000000"/>
                </a:solidFill>
                <a:latin typeface="Calibri" pitchFamily="34" charset="0"/>
              </a:rPr>
              <a:t>hoz módszertan, </a:t>
            </a:r>
            <a:r>
              <a:rPr lang="hu-HU" altLang="hu-HU" sz="2200" dirty="0">
                <a:latin typeface="Calibri" pitchFamily="34" charset="0"/>
              </a:rPr>
              <a:t>Nemzeti 	Alkalmazkodási Térinformatikai Rendszer </a:t>
            </a:r>
            <a:r>
              <a:rPr lang="hu-HU" altLang="hu-HU" sz="2200" dirty="0" err="1">
                <a:latin typeface="Calibri" pitchFamily="34" charset="0"/>
              </a:rPr>
              <a:t>továbbfejlesztése</a:t>
            </a:r>
            <a:r>
              <a:rPr lang="hu-HU" altLang="hu-HU" sz="2200" dirty="0">
                <a:solidFill>
                  <a:srgbClr val="000000"/>
                </a:solidFill>
                <a:latin typeface="Calibri" pitchFamily="34" charset="0"/>
              </a:rPr>
              <a:t>)</a:t>
            </a:r>
          </a:p>
          <a:p>
            <a:pPr marL="0" indent="0" algn="just">
              <a:buClr>
                <a:srgbClr val="FF3300"/>
              </a:buClr>
              <a:buSzPct val="80000"/>
              <a:buNone/>
            </a:pPr>
            <a:endParaRPr lang="hu-HU" sz="2200" dirty="0">
              <a:solidFill>
                <a:srgbClr val="000000"/>
              </a:solidFill>
              <a:latin typeface="Calibri" pitchFamily="34" charset="0"/>
            </a:endParaRPr>
          </a:p>
          <a:p>
            <a:pPr algn="just">
              <a:buClr>
                <a:srgbClr val="FF3300"/>
              </a:buClr>
              <a:buSzPct val="80000"/>
              <a:buFont typeface="Wingdings" panose="05000000000000000000" pitchFamily="2" charset="2"/>
              <a:buChar char="Ø"/>
            </a:pPr>
            <a:r>
              <a:rPr lang="hu-HU" sz="2200" b="1" i="1" dirty="0">
                <a:solidFill>
                  <a:schemeClr val="accent1"/>
                </a:solidFill>
                <a:latin typeface="Calibri" pitchFamily="34" charset="0"/>
              </a:rPr>
              <a:t>KEHOP-1.2.0 felhívás </a:t>
            </a:r>
            <a:r>
              <a:rPr lang="hu-HU" sz="2200" dirty="0">
                <a:solidFill>
                  <a:srgbClr val="000000"/>
                </a:solidFill>
                <a:latin typeface="Calibri" pitchFamily="34" charset="0"/>
              </a:rPr>
              <a:t>keretében </a:t>
            </a:r>
          </a:p>
          <a:p>
            <a:pPr lvl="1" algn="just">
              <a:buClr>
                <a:srgbClr val="00B050"/>
              </a:buClr>
              <a:buSzPct val="80000"/>
              <a:buFont typeface="Wingdings" panose="05000000000000000000" pitchFamily="2" charset="2"/>
              <a:buChar char="Ø"/>
            </a:pPr>
            <a:r>
              <a:rPr lang="hu-HU" sz="2200" b="1" i="1" dirty="0">
                <a:solidFill>
                  <a:schemeClr val="accent1"/>
                </a:solidFill>
                <a:latin typeface="Calibri" pitchFamily="34" charset="0"/>
              </a:rPr>
              <a:t>Klímabarát Települések Szövetségének projektje </a:t>
            </a:r>
            <a:r>
              <a:rPr lang="hu-HU" sz="2200" dirty="0">
                <a:latin typeface="Calibri" pitchFamily="34" charset="0"/>
              </a:rPr>
              <a:t>(szakmai háttértámogatás, szemléletformálás);</a:t>
            </a:r>
          </a:p>
          <a:p>
            <a:pPr lvl="1" algn="just">
              <a:buClr>
                <a:srgbClr val="00B050"/>
              </a:buClr>
              <a:buSzPct val="80000"/>
              <a:buFont typeface="Wingdings" panose="05000000000000000000" pitchFamily="2" charset="2"/>
              <a:buChar char="Ø"/>
            </a:pPr>
            <a:r>
              <a:rPr lang="hu-HU" sz="2200" b="1" i="1" dirty="0">
                <a:solidFill>
                  <a:schemeClr val="accent1"/>
                </a:solidFill>
                <a:latin typeface="Calibri" pitchFamily="34" charset="0"/>
              </a:rPr>
              <a:t>Megyei klímastratégiák kidolgozása </a:t>
            </a:r>
            <a:r>
              <a:rPr lang="hu-HU" sz="2200" b="1" i="1" dirty="0">
                <a:latin typeface="Calibri" pitchFamily="34" charset="0"/>
              </a:rPr>
              <a:t>és kapcsolódó </a:t>
            </a:r>
            <a:r>
              <a:rPr lang="hu-HU" sz="2200" b="1" i="1" dirty="0" smtClean="0">
                <a:latin typeface="Calibri" pitchFamily="34" charset="0"/>
              </a:rPr>
              <a:t>szemléletformálás</a:t>
            </a:r>
          </a:p>
          <a:p>
            <a:pPr lvl="1" algn="just">
              <a:buClr>
                <a:srgbClr val="00B050"/>
              </a:buClr>
              <a:buSzPct val="80000"/>
              <a:buFont typeface="Wingdings" panose="05000000000000000000" pitchFamily="2" charset="2"/>
              <a:buChar char="Ø"/>
            </a:pPr>
            <a:endParaRPr lang="hu-HU" sz="2200" dirty="0">
              <a:latin typeface="Calibri" pitchFamily="34" charset="0"/>
            </a:endParaRPr>
          </a:p>
          <a:p>
            <a:pPr algn="just">
              <a:buClr>
                <a:srgbClr val="FF3300"/>
              </a:buClr>
              <a:buSzPct val="80000"/>
              <a:buFont typeface="Wingdings" panose="05000000000000000000" pitchFamily="2" charset="2"/>
              <a:buChar char="Ø"/>
            </a:pPr>
            <a:r>
              <a:rPr lang="hu-HU" sz="2200" b="1" i="1" dirty="0">
                <a:solidFill>
                  <a:srgbClr val="C00000"/>
                </a:solidFill>
                <a:latin typeface="Calibri" pitchFamily="34" charset="0"/>
              </a:rPr>
              <a:t>KEHOP-1.2.1 felhívás </a:t>
            </a:r>
            <a:r>
              <a:rPr lang="hu-HU" sz="2200" dirty="0">
                <a:solidFill>
                  <a:srgbClr val="000000"/>
                </a:solidFill>
                <a:latin typeface="Calibri" pitchFamily="34" charset="0"/>
              </a:rPr>
              <a:t>keretében </a:t>
            </a:r>
            <a:r>
              <a:rPr lang="hu-HU" sz="2200" b="1" i="1" dirty="0">
                <a:latin typeface="Calibri" pitchFamily="34" charset="0"/>
              </a:rPr>
              <a:t>helyi szintű klímastratégiák és szemléletformálás</a:t>
            </a:r>
            <a:endParaRPr lang="hu-HU" sz="2200" i="1" dirty="0"/>
          </a:p>
        </p:txBody>
      </p:sp>
    </p:spTree>
    <p:extLst>
      <p:ext uri="{BB962C8B-B14F-4D97-AF65-F5344CB8AC3E}">
        <p14:creationId xmlns:p14="http://schemas.microsoft.com/office/powerpoint/2010/main" val="297524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63503" cy="1196752"/>
          </a:xfrm>
          <a:prstGeom prst="rect">
            <a:avLst/>
          </a:prstGeom>
        </p:spPr>
      </p:pic>
      <p:pic>
        <p:nvPicPr>
          <p:cNvPr id="9" name="Kép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63503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8229600" cy="4752528"/>
          </a:xfrm>
        </p:spPr>
        <p:txBody>
          <a:bodyPr>
            <a:noAutofit/>
          </a:bodyPr>
          <a:lstStyle/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u-HU" sz="2200" b="1" i="1" dirty="0">
                <a:solidFill>
                  <a:schemeClr val="accent1"/>
                </a:solidFill>
              </a:rPr>
              <a:t>Pályázható összeg</a:t>
            </a:r>
            <a:r>
              <a:rPr lang="hu-HU" sz="2200" dirty="0"/>
              <a:t>: 5-20 millió forint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u-HU" sz="2200" b="1" i="1" dirty="0">
                <a:solidFill>
                  <a:srgbClr val="C00000"/>
                </a:solidFill>
              </a:rPr>
              <a:t>Egyszerűsített </a:t>
            </a:r>
            <a:r>
              <a:rPr lang="hu-HU" sz="2200" b="1" i="1" dirty="0" smtClean="0">
                <a:solidFill>
                  <a:srgbClr val="C00000"/>
                </a:solidFill>
              </a:rPr>
              <a:t>eljárásrend! </a:t>
            </a:r>
            <a:endParaRPr lang="hu-HU" sz="2200" b="1" i="1" dirty="0">
              <a:solidFill>
                <a:srgbClr val="C00000"/>
              </a:solidFill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u-HU" sz="2200" b="1" i="1" dirty="0"/>
              <a:t>Szemléletformálás:</a:t>
            </a:r>
            <a:r>
              <a:rPr lang="hu-HU" sz="2200" dirty="0"/>
              <a:t> projekt fő célja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ym typeface="Wingdings" panose="05000000000000000000" pitchFamily="2" charset="2"/>
              </a:rPr>
              <a:t>minél szélesebb körű érzékenyítés az éghajlatváltozás témakörére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ym typeface="Wingdings" panose="05000000000000000000" pitchFamily="2" charset="2"/>
              </a:rPr>
              <a:t>klímaváltozás megelőzéséhez és cselekvéshez minták adása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ym typeface="Wingdings" panose="05000000000000000000" pitchFamily="2" charset="2"/>
              </a:rPr>
              <a:t>m</a:t>
            </a:r>
            <a:r>
              <a:rPr lang="hu-HU" sz="2000" dirty="0"/>
              <a:t>inél több interaktív projektelem és aktív/passzív elérés 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u-HU" sz="2200" b="1" i="1" dirty="0"/>
              <a:t>Települési klímastratégia készítése: </a:t>
            </a:r>
          </a:p>
          <a:p>
            <a:pPr lvl="1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hu-HU" sz="2000" dirty="0"/>
              <a:t>Ajánlott, mint a szemléletformálás irányának kijelölése, helyi értékek/problémák azonosításának eszköze</a:t>
            </a:r>
          </a:p>
          <a:p>
            <a:pPr lvl="1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hu-HU" sz="2000" dirty="0"/>
              <a:t>5000 fő felett kötelező, az alatt opcionális</a:t>
            </a:r>
          </a:p>
          <a:p>
            <a:pPr lvl="1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hu-HU" sz="2000" dirty="0"/>
              <a:t>Több önkormányzat is készítheti (pl. konzorciumban) – összesített lakosságszám számít</a:t>
            </a:r>
          </a:p>
          <a:p>
            <a:pPr lvl="1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hu-HU" sz="2000" dirty="0"/>
              <a:t>Klímabarát Települések Szövetsége által összeállított módszertani útmutató </a:t>
            </a:r>
            <a:r>
              <a:rPr lang="hu-HU" sz="2000" dirty="0" smtClean="0"/>
              <a:t>alapján</a:t>
            </a:r>
            <a:r>
              <a:rPr lang="hu-HU" sz="2000" dirty="0"/>
              <a:t> </a:t>
            </a:r>
            <a:r>
              <a:rPr lang="hu-HU" sz="2000" dirty="0" smtClean="0"/>
              <a:t>(</a:t>
            </a:r>
            <a:r>
              <a:rPr lang="hu-HU" sz="2000" dirty="0" err="1" smtClean="0">
                <a:solidFill>
                  <a:srgbClr val="00B0F0"/>
                </a:solidFill>
              </a:rPr>
              <a:t>www.klimabarat.hu</a:t>
            </a:r>
            <a:r>
              <a:rPr lang="hu-HU" sz="2000" dirty="0" smtClean="0"/>
              <a:t>)</a:t>
            </a:r>
            <a:endParaRPr lang="hu-HU" sz="2000" dirty="0"/>
          </a:p>
          <a:p>
            <a:pPr algn="just"/>
            <a:endParaRPr lang="hu-HU" sz="2200" dirty="0"/>
          </a:p>
          <a:p>
            <a:endParaRPr lang="hu-HU" sz="22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8"/>
            <a:ext cx="1214438" cy="83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13" y="-2"/>
            <a:ext cx="2647287" cy="1829233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641786" y="74128"/>
            <a:ext cx="62344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500" b="1" dirty="0"/>
              <a:t>KEHOP-1.2.1. </a:t>
            </a:r>
            <a:br>
              <a:rPr lang="hu-HU" sz="2500" b="1" dirty="0"/>
            </a:br>
            <a:r>
              <a:rPr lang="hu-HU" sz="2500" b="1" dirty="0"/>
              <a:t>Szemléletformálás </a:t>
            </a:r>
            <a:r>
              <a:rPr lang="hu-HU" sz="2500" b="1" dirty="0" smtClean="0"/>
              <a:t>és</a:t>
            </a:r>
          </a:p>
          <a:p>
            <a:r>
              <a:rPr lang="hu-HU" sz="2500" b="1" dirty="0" smtClean="0"/>
              <a:t> </a:t>
            </a:r>
            <a:r>
              <a:rPr lang="hu-HU" sz="2500" b="1" dirty="0"/>
              <a:t>helyi klímastratégiák kidolgozása</a:t>
            </a:r>
          </a:p>
        </p:txBody>
      </p:sp>
    </p:spTree>
    <p:extLst>
      <p:ext uri="{BB962C8B-B14F-4D97-AF65-F5344CB8AC3E}">
        <p14:creationId xmlns:p14="http://schemas.microsoft.com/office/powerpoint/2010/main" val="783827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8"/>
            <a:ext cx="1214438" cy="83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63503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18129" y="1412776"/>
            <a:ext cx="8892480" cy="48245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u-HU" b="1" dirty="0">
                <a:solidFill>
                  <a:schemeClr val="accent1"/>
                </a:solidFill>
              </a:rPr>
              <a:t>Pályázók köre</a:t>
            </a:r>
          </a:p>
          <a:p>
            <a:pPr marL="0" indent="0" algn="ctr">
              <a:buNone/>
            </a:pPr>
            <a:endParaRPr lang="hu-HU" sz="2400" b="1" dirty="0">
              <a:solidFill>
                <a:schemeClr val="accent1"/>
              </a:solidFill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u-HU" sz="2400" b="1" i="1" dirty="0"/>
              <a:t>Önállóan</a:t>
            </a:r>
            <a:r>
              <a:rPr lang="hu-HU" sz="2400" dirty="0"/>
              <a:t>: 1 helyi önkormányzat 1 pályázat benyújtására jogosult</a:t>
            </a:r>
          </a:p>
          <a:p>
            <a:pPr marL="0" indent="0" algn="just">
              <a:buNone/>
            </a:pPr>
            <a:endParaRPr lang="hu-HU" sz="2400" dirty="0"/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u-HU" sz="2400" b="1" i="1" dirty="0"/>
              <a:t>Konzorciumban</a:t>
            </a:r>
            <a:r>
              <a:rPr lang="hu-HU" sz="2400" dirty="0"/>
              <a:t>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/>
              <a:t>1 helyi önkormányzat + </a:t>
            </a:r>
            <a:r>
              <a:rPr lang="hu-HU" dirty="0" err="1"/>
              <a:t>max</a:t>
            </a:r>
            <a:r>
              <a:rPr lang="hu-HU" dirty="0"/>
              <a:t>. 2 konzorciumi partner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/>
              <a:t>Konzorciumi partner lehet önkormányzat vagy civil szervezet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/>
              <a:t>1 civil szervezet </a:t>
            </a:r>
            <a:r>
              <a:rPr lang="hu-HU" dirty="0" err="1"/>
              <a:t>max</a:t>
            </a:r>
            <a:r>
              <a:rPr lang="hu-HU" dirty="0"/>
              <a:t>. 3 pályázatban lehet konzorciumi partner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/>
              <a:t>Konzorciumi szerződés csatolása a pályázathoz</a:t>
            </a:r>
          </a:p>
          <a:p>
            <a:pPr marL="0" indent="0" algn="just">
              <a:buNone/>
            </a:pPr>
            <a:endParaRPr lang="hu-HU" sz="2400" dirty="0"/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u-HU" sz="2400" b="1" i="1" dirty="0"/>
              <a:t>Együttműködési megállapodással</a:t>
            </a:r>
            <a:r>
              <a:rPr lang="hu-HU" sz="2400" i="1" dirty="0"/>
              <a:t>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/>
              <a:t>1 helyi önkormányzat + bármennyi együttműködő partner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/>
              <a:t>Együttműködő partner lehet pl. civil szervezet, kutató intézmény, szakember, helyi önkormányzat – számukra nincs megkötés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dirty="0"/>
              <a:t>Együttműködési megállapodás csatolása a pályázathoz</a:t>
            </a:r>
          </a:p>
          <a:p>
            <a:pPr algn="just"/>
            <a:endParaRPr lang="hu-HU" sz="2400" dirty="0"/>
          </a:p>
        </p:txBody>
      </p:sp>
      <p:pic>
        <p:nvPicPr>
          <p:cNvPr id="4" name="Kép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63503" cy="119675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13" y="-2"/>
            <a:ext cx="2647287" cy="1829233"/>
          </a:xfrm>
          <a:prstGeom prst="rect">
            <a:avLst/>
          </a:prstGeom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641786" y="74128"/>
            <a:ext cx="62344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500" b="1" dirty="0"/>
              <a:t>KEHOP-1.2.1. </a:t>
            </a:r>
            <a:br>
              <a:rPr lang="hu-HU" sz="2500" b="1" dirty="0"/>
            </a:br>
            <a:r>
              <a:rPr lang="hu-HU" sz="2500" b="1" dirty="0"/>
              <a:t>Szemléletformálás </a:t>
            </a:r>
            <a:r>
              <a:rPr lang="hu-HU" sz="2500" b="1" dirty="0" smtClean="0"/>
              <a:t>és</a:t>
            </a:r>
          </a:p>
          <a:p>
            <a:r>
              <a:rPr lang="hu-HU" sz="2500" b="1" dirty="0" smtClean="0"/>
              <a:t> </a:t>
            </a:r>
            <a:r>
              <a:rPr lang="hu-HU" sz="2500" b="1" dirty="0"/>
              <a:t>helyi klímastratégiák kidolgozása</a:t>
            </a:r>
          </a:p>
        </p:txBody>
      </p:sp>
    </p:spTree>
    <p:extLst>
      <p:ext uri="{BB962C8B-B14F-4D97-AF65-F5344CB8AC3E}">
        <p14:creationId xmlns:p14="http://schemas.microsoft.com/office/powerpoint/2010/main" val="4192124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13" y="-2"/>
            <a:ext cx="2647287" cy="182923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8"/>
            <a:ext cx="1214438" cy="83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63503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2799" y="1173355"/>
            <a:ext cx="6563457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hu-HU" sz="2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Önállóan támogatható tevékenységek</a:t>
            </a:r>
            <a:endParaRPr lang="de-AT" sz="24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19942" y="2191775"/>
            <a:ext cx="8229600" cy="4045537"/>
          </a:xfrm>
        </p:spPr>
        <p:txBody>
          <a:bodyPr>
            <a:noAutofit/>
          </a:bodyPr>
          <a:lstStyle/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u-HU" sz="2000" b="1" i="1" dirty="0"/>
              <a:t>helyi klímastratégia </a:t>
            </a:r>
            <a:r>
              <a:rPr lang="hu-HU" sz="2000" dirty="0"/>
              <a:t>kidolgozása helyi önkormányzatok részére</a:t>
            </a:r>
            <a:endParaRPr lang="de-AT" sz="2000" i="1" dirty="0"/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u-HU" sz="2000" dirty="0"/>
              <a:t>intézményi, települési illetve több településen átívelő, </a:t>
            </a:r>
            <a:r>
              <a:rPr lang="hu-HU" sz="2000" b="1" i="1" dirty="0"/>
              <a:t>interaktív tematikus szemléletformálási programsorozatok </a:t>
            </a:r>
            <a:r>
              <a:rPr lang="hu-HU" sz="2000" dirty="0"/>
              <a:t>szervezése és lebonyolítása;</a:t>
            </a:r>
            <a:endParaRPr lang="de-AT" sz="2000" dirty="0"/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u-HU" sz="2000" dirty="0"/>
              <a:t>települési </a:t>
            </a:r>
            <a:r>
              <a:rPr lang="hu-HU" sz="2000" b="1" i="1" dirty="0"/>
              <a:t>figyelemfelhívó akciók </a:t>
            </a:r>
            <a:r>
              <a:rPr lang="hu-HU" sz="2000" dirty="0"/>
              <a:t>megvalósítása;</a:t>
            </a:r>
            <a:endParaRPr lang="de-AT" sz="2000" dirty="0"/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u-HU" sz="2000" dirty="0"/>
              <a:t>helyi szereplők </a:t>
            </a:r>
            <a:r>
              <a:rPr lang="hu-HU" sz="2000" b="1" i="1" dirty="0"/>
              <a:t>szemléletformálása</a:t>
            </a:r>
            <a:r>
              <a:rPr lang="hu-HU" sz="2000" dirty="0"/>
              <a:t>, ennek keretében: tájékoztató előadások/</a:t>
            </a:r>
            <a:r>
              <a:rPr lang="hu-HU" sz="2000" dirty="0" err="1"/>
              <a:t>workshopok</a:t>
            </a:r>
            <a:r>
              <a:rPr lang="hu-HU" sz="2000" dirty="0"/>
              <a:t>/fórumok szervezése és lebonyolítása a projektben </a:t>
            </a:r>
            <a:r>
              <a:rPr lang="hu-HU" sz="2000" b="1" i="1" dirty="0"/>
              <a:t>érintett intézmények munkavállalói számára</a:t>
            </a:r>
            <a:r>
              <a:rPr lang="hu-HU" sz="2000" dirty="0"/>
              <a:t>;</a:t>
            </a:r>
            <a:endParaRPr lang="de-AT" sz="2000" dirty="0"/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u-HU" sz="2000" dirty="0"/>
              <a:t>gyakorlatorientált ismereteket átadó, pozitív, a mindennapos tevékenységekbe integrálható, jól alkalmazható példákat közvetítő </a:t>
            </a:r>
            <a:r>
              <a:rPr lang="hu-HU" sz="2000" b="1" i="1" dirty="0"/>
              <a:t>térségi és helyi tanulmányi versenyek</a:t>
            </a:r>
            <a:r>
              <a:rPr lang="hu-HU" sz="2000" dirty="0"/>
              <a:t> szakmai előkészítése és lebonyolítása. </a:t>
            </a:r>
            <a:endParaRPr lang="de-AT" sz="2000" dirty="0"/>
          </a:p>
        </p:txBody>
      </p:sp>
      <p:pic>
        <p:nvPicPr>
          <p:cNvPr id="5" name="Kép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63503" cy="1196752"/>
          </a:xfrm>
          <a:prstGeom prst="rect">
            <a:avLst/>
          </a:prstGeom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641786" y="74128"/>
            <a:ext cx="62344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500" b="1" dirty="0"/>
              <a:t>KEHOP-1.2.1. </a:t>
            </a:r>
            <a:br>
              <a:rPr lang="hu-HU" sz="2500" b="1" dirty="0"/>
            </a:br>
            <a:r>
              <a:rPr lang="hu-HU" sz="2500" b="1" dirty="0"/>
              <a:t>Szemléletformálás </a:t>
            </a:r>
            <a:r>
              <a:rPr lang="hu-HU" sz="2500" b="1" dirty="0" smtClean="0"/>
              <a:t>és</a:t>
            </a:r>
          </a:p>
          <a:p>
            <a:r>
              <a:rPr lang="hu-HU" sz="2500" b="1" dirty="0" smtClean="0"/>
              <a:t> </a:t>
            </a:r>
            <a:r>
              <a:rPr lang="hu-HU" sz="2500" b="1" dirty="0"/>
              <a:t>helyi klímastratégiák kidolgozása</a:t>
            </a:r>
          </a:p>
        </p:txBody>
      </p:sp>
    </p:spTree>
    <p:extLst>
      <p:ext uri="{BB962C8B-B14F-4D97-AF65-F5344CB8AC3E}">
        <p14:creationId xmlns:p14="http://schemas.microsoft.com/office/powerpoint/2010/main" val="328994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Kép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01" y="0"/>
            <a:ext cx="2647287" cy="1829233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168"/>
            <a:ext cx="1619672" cy="1116576"/>
          </a:xfrm>
          <a:prstGeom prst="rect">
            <a:avLst/>
          </a:prstGeom>
        </p:spPr>
      </p:pic>
      <p:pic>
        <p:nvPicPr>
          <p:cNvPr id="50" name="Kép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6"/>
            <a:ext cx="913434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Kép 5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5" y="0"/>
            <a:ext cx="9199418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54" name="Cím 1"/>
          <p:cNvSpPr txBox="1">
            <a:spLocks/>
          </p:cNvSpPr>
          <p:nvPr/>
        </p:nvSpPr>
        <p:spPr bwMode="auto">
          <a:xfrm>
            <a:off x="2051720" y="404664"/>
            <a:ext cx="4536504" cy="9302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hu-HU" altLang="hu-HU" sz="2800" b="1" kern="0" dirty="0" smtClean="0"/>
              <a:t>Miért kell stratégia </a:t>
            </a:r>
            <a:r>
              <a:rPr lang="hu-HU" altLang="hu-HU" sz="2800" b="1" kern="0" dirty="0" smtClean="0"/>
              <a:t>az</a:t>
            </a:r>
          </a:p>
          <a:p>
            <a:pPr eaLnBrk="1" hangingPunct="1">
              <a:defRPr/>
            </a:pPr>
            <a:r>
              <a:rPr lang="hu-HU" altLang="hu-HU" sz="2800" b="1" kern="0" dirty="0" smtClean="0"/>
              <a:t> </a:t>
            </a:r>
            <a:r>
              <a:rPr lang="hu-HU" altLang="hu-HU" sz="2800" b="1" kern="0" dirty="0" smtClean="0"/>
              <a:t>éghajlatváltozásra?</a:t>
            </a:r>
          </a:p>
        </p:txBody>
      </p:sp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329276" y="1515248"/>
            <a:ext cx="8221662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4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Kárpát-medencei létalapjaink </a:t>
            </a:r>
            <a:r>
              <a:rPr lang="hu-HU" altLang="hu-HU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– gazdag vízkészleteink, termőföldjeink, erdeink, változatos élővilágunk </a:t>
            </a:r>
            <a:r>
              <a:rPr lang="hu-HU" altLang="hu-HU" sz="24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tartós megóvása </a:t>
            </a:r>
            <a:r>
              <a:rPr lang="hu-HU" altLang="hu-HU" sz="2400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nemzetstratégiai </a:t>
            </a:r>
            <a:r>
              <a:rPr lang="hu-HU" altLang="hu-HU" sz="2400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jelentőségű</a:t>
            </a:r>
            <a:r>
              <a:rPr lang="hu-HU" altLang="hu-HU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hu-HU" altLang="hu-HU" sz="24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4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Az éghajlatváltozás hatásai olyan </a:t>
            </a:r>
            <a:r>
              <a:rPr lang="hu-HU" altLang="hu-HU" sz="2400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komplex problémakört alkotnak</a:t>
            </a:r>
            <a:r>
              <a:rPr lang="hu-HU" altLang="hu-HU" sz="24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mely kihívásokra hatásos választ csak összehangolt, távlatos koncepciók adhatnak. 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4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hu-HU" altLang="hu-HU" sz="2400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klímavédelem horizontális szempontjai </a:t>
            </a:r>
            <a:r>
              <a:rPr lang="hu-HU" altLang="hu-HU" sz="24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szinte minden gazdaságfejlesztési, regionális fejlesztési programban meg kell </a:t>
            </a:r>
            <a:r>
              <a:rPr lang="hu-HU" altLang="hu-HU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jelenjenek.</a:t>
            </a:r>
            <a:endParaRPr lang="hu-HU" altLang="hu-HU" sz="24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4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hu-HU" altLang="hu-HU" sz="2400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klímastratégiák cél- </a:t>
            </a:r>
            <a:r>
              <a:rPr lang="hu-HU" altLang="hu-HU" sz="2400" dirty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és eszközrendszere </a:t>
            </a:r>
            <a:r>
              <a:rPr lang="hu-HU" altLang="hu-HU" sz="24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lehetővé teszi az EU </a:t>
            </a:r>
            <a:r>
              <a:rPr lang="hu-HU" altLang="hu-HU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és hazai pénzügyi </a:t>
            </a:r>
            <a:r>
              <a:rPr lang="hu-HU" altLang="hu-HU" sz="24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források éghajlatvédelmi célú felhasználásának tervezését, fókuszált megvalósítását és nyomon követését</a:t>
            </a:r>
            <a:r>
              <a:rPr lang="hu-HU" altLang="hu-HU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hu-HU" altLang="hu-HU" sz="24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120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 autoUpdateAnimBg="0" advAuto="20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13" y="-2"/>
            <a:ext cx="2647287" cy="182923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8"/>
            <a:ext cx="1214438" cy="83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63503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1004" y="1798247"/>
            <a:ext cx="8003232" cy="4702393"/>
          </a:xfrm>
        </p:spPr>
        <p:txBody>
          <a:bodyPr>
            <a:noAutofit/>
          </a:bodyPr>
          <a:lstStyle/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u-HU" sz="2000" dirty="0"/>
              <a:t>Gyakorlatban hasznosítható ismeretek és tudás átadására alkalmas </a:t>
            </a:r>
            <a:r>
              <a:rPr lang="hu-HU" sz="2000" b="1" i="1" dirty="0"/>
              <a:t>szakkörök</a:t>
            </a:r>
            <a:r>
              <a:rPr lang="hu-HU" sz="2000" dirty="0"/>
              <a:t> szervezése és lebonyolítása 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u-HU" sz="2000" dirty="0"/>
              <a:t>A települési programsorozathoz és figyelemfelkeltő akcióhoz kapcsolódó </a:t>
            </a:r>
            <a:r>
              <a:rPr lang="hu-HU" sz="2000" b="1" i="1" dirty="0"/>
              <a:t>médiakampányok</a:t>
            </a:r>
            <a:r>
              <a:rPr lang="hu-HU" sz="2000" dirty="0"/>
              <a:t> megszervezése és lebonyolítása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u-HU" sz="2000" dirty="0"/>
              <a:t>Ismeretterjesztést célzó </a:t>
            </a:r>
            <a:r>
              <a:rPr lang="hu-HU" sz="2000" b="1" i="1" dirty="0"/>
              <a:t>kiadványok</a:t>
            </a:r>
            <a:r>
              <a:rPr lang="hu-HU" sz="2000" dirty="0"/>
              <a:t> kidolgozása, terjesztése</a:t>
            </a:r>
            <a:endParaRPr lang="de-AT" sz="2000" dirty="0"/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u-HU" sz="2000" dirty="0"/>
              <a:t>Szakirányú </a:t>
            </a:r>
            <a:r>
              <a:rPr lang="hu-HU" sz="2000" b="1" i="1" dirty="0"/>
              <a:t>tanulmányi kirándulások, szakmai tanulmányutak </a:t>
            </a:r>
            <a:r>
              <a:rPr lang="hu-HU" sz="2000" dirty="0"/>
              <a:t>megszervezése és lebonyolítása, azokon való részvétel támogatása</a:t>
            </a:r>
            <a:endParaRPr lang="de-AT" sz="2000" dirty="0"/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u-HU" sz="2000" dirty="0"/>
              <a:t>A </a:t>
            </a:r>
            <a:r>
              <a:rPr lang="hu-HU" sz="2000" b="1" i="1" dirty="0"/>
              <a:t>projektgazda honlapján belül </a:t>
            </a:r>
            <a:r>
              <a:rPr lang="hu-HU" sz="2000" dirty="0"/>
              <a:t>a projekt számára </a:t>
            </a:r>
            <a:r>
              <a:rPr lang="hu-HU" sz="2000" b="1" i="1" dirty="0"/>
              <a:t>aloldal</a:t>
            </a:r>
            <a:r>
              <a:rPr lang="hu-HU" sz="2000" dirty="0"/>
              <a:t> létrehozása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u-HU" sz="2000" b="1" i="1" dirty="0"/>
              <a:t>Térségi vagy helyi rendezvényeken </a:t>
            </a:r>
            <a:r>
              <a:rPr lang="hu-HU" sz="2000" dirty="0"/>
              <a:t>a klímatudatos szemlélet fontosságát népszerűsítő </a:t>
            </a:r>
            <a:r>
              <a:rPr lang="hu-HU" sz="2000" b="1" i="1" dirty="0"/>
              <a:t>kreatív és játékos foglalkozások </a:t>
            </a:r>
            <a:r>
              <a:rPr lang="hu-HU" sz="2000" dirty="0"/>
              <a:t>szervezése és lebonyolítása gyermekek számára</a:t>
            </a:r>
            <a:endParaRPr lang="de-AT" sz="2000" dirty="0"/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u-HU" sz="2000" dirty="0"/>
              <a:t>A gyakorlati tanulást elősegítő, a célcsoport aktivitására építő, demonstrációs elemeket tartalmazó </a:t>
            </a:r>
            <a:r>
              <a:rPr lang="hu-HU" sz="2000" b="1" i="1" dirty="0"/>
              <a:t>ismeretterjesztő bemutatóhely kialakítása</a:t>
            </a:r>
            <a:endParaRPr lang="de-AT" sz="2000" b="1" i="1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de-AT" sz="2000" dirty="0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30029" y="1173355"/>
            <a:ext cx="7790327" cy="74347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hu-HU" sz="24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Választható, önállóan nem támogatható tevékenységek</a:t>
            </a:r>
            <a:endParaRPr lang="de-AT" sz="24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Kép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63503" cy="1196752"/>
          </a:xfrm>
          <a:prstGeom prst="rect">
            <a:avLst/>
          </a:prstGeom>
        </p:spPr>
      </p:pic>
      <p:sp>
        <p:nvSpPr>
          <p:cNvPr id="12" name="Cím 1"/>
          <p:cNvSpPr txBox="1">
            <a:spLocks/>
          </p:cNvSpPr>
          <p:nvPr/>
        </p:nvSpPr>
        <p:spPr>
          <a:xfrm>
            <a:off x="641786" y="74128"/>
            <a:ext cx="62344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500" b="1" dirty="0"/>
              <a:t>KEHOP-1.2.1. </a:t>
            </a:r>
            <a:br>
              <a:rPr lang="hu-HU" sz="2500" b="1" dirty="0"/>
            </a:br>
            <a:r>
              <a:rPr lang="hu-HU" sz="2500" b="1" dirty="0"/>
              <a:t>Szemléletformálás </a:t>
            </a:r>
            <a:r>
              <a:rPr lang="hu-HU" sz="2500" b="1" dirty="0" smtClean="0"/>
              <a:t>és</a:t>
            </a:r>
          </a:p>
          <a:p>
            <a:r>
              <a:rPr lang="hu-HU" sz="2500" b="1" dirty="0" smtClean="0"/>
              <a:t> </a:t>
            </a:r>
            <a:r>
              <a:rPr lang="hu-HU" sz="2500" b="1" dirty="0"/>
              <a:t>helyi klímastratégiák kidolgozása</a:t>
            </a:r>
          </a:p>
        </p:txBody>
      </p:sp>
    </p:spTree>
    <p:extLst>
      <p:ext uri="{BB962C8B-B14F-4D97-AF65-F5344CB8AC3E}">
        <p14:creationId xmlns:p14="http://schemas.microsoft.com/office/powerpoint/2010/main" val="699816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63503" cy="119675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13" y="-2"/>
            <a:ext cx="2647287" cy="182923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8"/>
            <a:ext cx="1214438" cy="83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63503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1004" y="1700808"/>
            <a:ext cx="8575492" cy="4702393"/>
          </a:xfrm>
        </p:spPr>
        <p:txBody>
          <a:bodyPr>
            <a:noAutofit/>
          </a:bodyPr>
          <a:lstStyle/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u-HU" sz="2000" b="1" dirty="0"/>
              <a:t>5-20 millió Ft </a:t>
            </a:r>
            <a:r>
              <a:rPr lang="hu-HU" sz="2000" dirty="0" smtClean="0"/>
              <a:t>Az </a:t>
            </a:r>
            <a:r>
              <a:rPr lang="hu-HU" sz="2000" dirty="0"/>
              <a:t>elszámolható költségek szempontjából az alábbi korlátozó tényezők jelentkeznek: 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u-HU" sz="2000" dirty="0"/>
              <a:t>1.	</a:t>
            </a:r>
            <a:r>
              <a:rPr lang="hu-HU" sz="2000" dirty="0" err="1">
                <a:solidFill>
                  <a:srgbClr val="C00000"/>
                </a:solidFill>
              </a:rPr>
              <a:t>Projektelőkészítés</a:t>
            </a:r>
            <a:r>
              <a:rPr lang="hu-HU" sz="2000" dirty="0">
                <a:solidFill>
                  <a:srgbClr val="C00000"/>
                </a:solidFill>
              </a:rPr>
              <a:t>:</a:t>
            </a:r>
            <a:r>
              <a:rPr lang="hu-HU" sz="2000" dirty="0"/>
              <a:t>	</a:t>
            </a:r>
            <a:r>
              <a:rPr lang="hu-HU" sz="2000" dirty="0" err="1"/>
              <a:t>max</a:t>
            </a:r>
            <a:r>
              <a:rPr lang="hu-HU" sz="2000" dirty="0"/>
              <a:t>. projektköltség 7 %-a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u-HU" sz="2000" dirty="0"/>
              <a:t>2.	</a:t>
            </a:r>
            <a:r>
              <a:rPr lang="hu-HU" sz="2000" dirty="0">
                <a:solidFill>
                  <a:srgbClr val="C00000"/>
                </a:solidFill>
              </a:rPr>
              <a:t>Közbeszerzés</a:t>
            </a:r>
            <a:r>
              <a:rPr lang="hu-HU" sz="2000" dirty="0"/>
              <a:t>:		</a:t>
            </a:r>
            <a:r>
              <a:rPr lang="hu-HU" sz="2000" dirty="0" err="1"/>
              <a:t>max</a:t>
            </a:r>
            <a:r>
              <a:rPr lang="hu-HU" sz="2000" dirty="0"/>
              <a:t>. projektköltség 1%-a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u-HU" sz="2000" dirty="0"/>
              <a:t>3.	</a:t>
            </a:r>
            <a:r>
              <a:rPr lang="hu-HU" sz="2000" dirty="0">
                <a:solidFill>
                  <a:srgbClr val="C00000"/>
                </a:solidFill>
              </a:rPr>
              <a:t>Projektmenedzsment</a:t>
            </a:r>
            <a:r>
              <a:rPr lang="hu-HU" sz="2000" dirty="0"/>
              <a:t>: 	</a:t>
            </a:r>
            <a:r>
              <a:rPr lang="hu-HU" sz="2000" dirty="0" err="1"/>
              <a:t>max</a:t>
            </a:r>
            <a:r>
              <a:rPr lang="hu-HU" sz="2000" dirty="0"/>
              <a:t>. projektköltség 2,5%-a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u-HU" sz="2000" dirty="0"/>
              <a:t>4.	</a:t>
            </a:r>
            <a:r>
              <a:rPr lang="hu-HU" sz="2000" dirty="0">
                <a:solidFill>
                  <a:srgbClr val="C00000"/>
                </a:solidFill>
              </a:rPr>
              <a:t>Helyi klímastratégia</a:t>
            </a:r>
            <a:r>
              <a:rPr lang="hu-HU" sz="2000" dirty="0"/>
              <a:t>:	50.000 főnél népesebb településeken </a:t>
            </a:r>
            <a:r>
              <a:rPr lang="hu-HU" sz="2000" dirty="0" err="1"/>
              <a:t>max</a:t>
            </a:r>
            <a:r>
              <a:rPr lang="hu-HU" sz="2000" dirty="0"/>
              <a:t>. </a:t>
            </a:r>
            <a:r>
              <a:rPr lang="hu-HU" sz="2000" b="1" dirty="0">
                <a:solidFill>
                  <a:schemeClr val="accent1"/>
                </a:solidFill>
              </a:rPr>
              <a:t>bruttó 3 millió </a:t>
            </a:r>
            <a:r>
              <a:rPr lang="hu-HU" sz="2000" b="1" dirty="0" smtClean="0">
                <a:solidFill>
                  <a:schemeClr val="accent1"/>
                </a:solidFill>
              </a:rPr>
              <a:t>Ft </a:t>
            </a:r>
            <a:r>
              <a:rPr lang="hu-HU" sz="2000" dirty="0" smtClean="0"/>
              <a:t>50.000 </a:t>
            </a:r>
            <a:r>
              <a:rPr lang="hu-HU" sz="2000" dirty="0"/>
              <a:t>fő alatti településeken: </a:t>
            </a:r>
            <a:r>
              <a:rPr lang="hu-HU" sz="2000" dirty="0" err="1"/>
              <a:t>max</a:t>
            </a:r>
            <a:r>
              <a:rPr lang="hu-HU" sz="2000" dirty="0"/>
              <a:t>. </a:t>
            </a:r>
            <a:r>
              <a:rPr lang="hu-HU" sz="2000" b="1" dirty="0">
                <a:solidFill>
                  <a:schemeClr val="accent1"/>
                </a:solidFill>
              </a:rPr>
              <a:t>bruttó 2 millió Ft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u-HU" sz="2000" dirty="0"/>
              <a:t>5.	</a:t>
            </a:r>
            <a:r>
              <a:rPr lang="hu-HU" sz="2000" dirty="0">
                <a:solidFill>
                  <a:srgbClr val="C00000"/>
                </a:solidFill>
              </a:rPr>
              <a:t>Szemléletformálás</a:t>
            </a:r>
            <a:r>
              <a:rPr lang="hu-HU" sz="2000" dirty="0"/>
              <a:t>: 	aktív elérés: </a:t>
            </a:r>
            <a:r>
              <a:rPr lang="hu-HU" sz="2000" b="1" dirty="0" err="1">
                <a:solidFill>
                  <a:schemeClr val="accent1"/>
                </a:solidFill>
              </a:rPr>
              <a:t>max</a:t>
            </a:r>
            <a:r>
              <a:rPr lang="hu-HU" sz="2000" b="1" dirty="0">
                <a:solidFill>
                  <a:schemeClr val="accent1"/>
                </a:solidFill>
              </a:rPr>
              <a:t>. 4500 Ft/fő</a:t>
            </a:r>
          </a:p>
          <a:p>
            <a:pPr marL="0" indent="0" algn="just">
              <a:buClr>
                <a:srgbClr val="FF0000"/>
              </a:buClr>
              <a:buNone/>
            </a:pPr>
            <a:r>
              <a:rPr lang="hu-HU" sz="2000" dirty="0" smtClean="0"/>
              <a:t>				passzív </a:t>
            </a:r>
            <a:r>
              <a:rPr lang="hu-HU" sz="2000" dirty="0"/>
              <a:t>elérés: </a:t>
            </a:r>
            <a:r>
              <a:rPr lang="hu-HU" sz="2000" b="1" dirty="0" err="1">
                <a:solidFill>
                  <a:schemeClr val="accent1"/>
                </a:solidFill>
              </a:rPr>
              <a:t>max</a:t>
            </a:r>
            <a:r>
              <a:rPr lang="hu-HU" sz="2000" b="1" dirty="0">
                <a:solidFill>
                  <a:schemeClr val="accent1"/>
                </a:solidFill>
              </a:rPr>
              <a:t>. 500 Ft/fő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FF0000"/>
                </a:solidFill>
              </a:rPr>
              <a:t>kiadványok</a:t>
            </a:r>
            <a:r>
              <a:rPr lang="hu-HU" sz="2000" dirty="0"/>
              <a:t> (terjesztéssel együtt): </a:t>
            </a:r>
            <a:r>
              <a:rPr lang="hu-HU" sz="2000" dirty="0" err="1">
                <a:solidFill>
                  <a:schemeClr val="accent1"/>
                </a:solidFill>
              </a:rPr>
              <a:t>max</a:t>
            </a:r>
            <a:r>
              <a:rPr lang="hu-HU" sz="2000" dirty="0">
                <a:solidFill>
                  <a:schemeClr val="accent1"/>
                </a:solidFill>
              </a:rPr>
              <a:t>. projektköltség 10%-a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FF0000"/>
                </a:solidFill>
              </a:rPr>
              <a:t>médiakampány</a:t>
            </a:r>
            <a:r>
              <a:rPr lang="hu-HU" sz="2000" dirty="0"/>
              <a:t>: </a:t>
            </a:r>
            <a:r>
              <a:rPr lang="hu-HU" sz="2000" dirty="0" err="1">
                <a:solidFill>
                  <a:schemeClr val="accent1"/>
                </a:solidFill>
              </a:rPr>
              <a:t>max</a:t>
            </a:r>
            <a:r>
              <a:rPr lang="hu-HU" sz="2000" dirty="0">
                <a:solidFill>
                  <a:schemeClr val="accent1"/>
                </a:solidFill>
              </a:rPr>
              <a:t>. projektköltség 20%-a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rgbClr val="FF0000"/>
                </a:solidFill>
              </a:rPr>
              <a:t>bemutatóhely kialakítása</a:t>
            </a:r>
            <a:r>
              <a:rPr lang="hu-HU" sz="2000" dirty="0"/>
              <a:t>: </a:t>
            </a:r>
            <a:r>
              <a:rPr lang="hu-HU" sz="2000" dirty="0" err="1">
                <a:solidFill>
                  <a:schemeClr val="accent1"/>
                </a:solidFill>
              </a:rPr>
              <a:t>max</a:t>
            </a:r>
            <a:r>
              <a:rPr lang="hu-HU" sz="2000" dirty="0">
                <a:solidFill>
                  <a:schemeClr val="accent1"/>
                </a:solidFill>
              </a:rPr>
              <a:t>. projektköltség 20%-a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u-HU" sz="2000" dirty="0"/>
              <a:t>Finanszírozás formája: utófinanszírozás, de önkormányzatoknak 100% előleg nyújtható, és a támogatásintenzitás is 100%! </a:t>
            </a: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30029" y="1052736"/>
            <a:ext cx="7790327" cy="74347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hu-HU" sz="2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Támogatási keretek</a:t>
            </a:r>
            <a:endParaRPr lang="de-AT" sz="24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641786" y="74128"/>
            <a:ext cx="62344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500" b="1" dirty="0"/>
              <a:t>KEHOP-1.2.1. </a:t>
            </a:r>
            <a:br>
              <a:rPr lang="hu-HU" sz="2500" b="1" dirty="0"/>
            </a:br>
            <a:r>
              <a:rPr lang="hu-HU" sz="2500" b="1" dirty="0"/>
              <a:t>Szemléletformálás </a:t>
            </a:r>
            <a:r>
              <a:rPr lang="hu-HU" sz="2500" b="1" dirty="0" smtClean="0"/>
              <a:t>és</a:t>
            </a:r>
          </a:p>
          <a:p>
            <a:r>
              <a:rPr lang="hu-HU" sz="2500" b="1" dirty="0" smtClean="0"/>
              <a:t> </a:t>
            </a:r>
            <a:r>
              <a:rPr lang="hu-HU" sz="2500" b="1" dirty="0"/>
              <a:t>helyi klímastratégiák kidolgozása</a:t>
            </a:r>
          </a:p>
        </p:txBody>
      </p:sp>
    </p:spTree>
    <p:extLst>
      <p:ext uri="{BB962C8B-B14F-4D97-AF65-F5344CB8AC3E}">
        <p14:creationId xmlns:p14="http://schemas.microsoft.com/office/powerpoint/2010/main" val="911132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13" y="-2"/>
            <a:ext cx="2647287" cy="182923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8"/>
            <a:ext cx="1214438" cy="83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63503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641786" y="74128"/>
            <a:ext cx="62344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500" b="1" dirty="0"/>
              <a:t>KEHOP-1.2.1. </a:t>
            </a:r>
            <a:br>
              <a:rPr lang="hu-HU" sz="2500" b="1" dirty="0"/>
            </a:br>
            <a:r>
              <a:rPr lang="hu-HU" sz="2500" b="1" dirty="0"/>
              <a:t>Szemléletformálás </a:t>
            </a:r>
            <a:r>
              <a:rPr lang="hu-HU" sz="2500" b="1" dirty="0" smtClean="0"/>
              <a:t>és</a:t>
            </a:r>
          </a:p>
          <a:p>
            <a:r>
              <a:rPr lang="hu-HU" sz="2500" b="1" dirty="0" smtClean="0"/>
              <a:t> </a:t>
            </a:r>
            <a:r>
              <a:rPr lang="hu-HU" sz="2500" b="1" dirty="0"/>
              <a:t>helyi klímastratégiák kidolgozása</a:t>
            </a:r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641786" y="1101347"/>
            <a:ext cx="8229600" cy="74347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hu-HU" sz="2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Benyújtási határnapok</a:t>
            </a:r>
            <a:endParaRPr lang="de-AT" sz="24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Kép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63503" cy="1196752"/>
          </a:xfrm>
          <a:prstGeom prst="rect">
            <a:avLst/>
          </a:prstGeom>
        </p:spPr>
      </p:pic>
      <p:graphicFrame>
        <p:nvGraphicFramePr>
          <p:cNvPr id="5" name="Tartalom helye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5512210"/>
              </p:ext>
            </p:extLst>
          </p:nvPr>
        </p:nvGraphicFramePr>
        <p:xfrm>
          <a:off x="457200" y="1822504"/>
          <a:ext cx="8219256" cy="4558824"/>
        </p:xfrm>
        <a:graphic>
          <a:graphicData uri="http://schemas.openxmlformats.org/drawingml/2006/table">
            <a:tbl>
              <a:tblPr/>
              <a:tblGrid>
                <a:gridCol w="442392"/>
                <a:gridCol w="3462202"/>
                <a:gridCol w="4314662"/>
              </a:tblGrid>
              <a:tr h="569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700" b="1" dirty="0">
                          <a:effectLst/>
                          <a:latin typeface="arial"/>
                        </a:rPr>
                        <a:t> </a:t>
                      </a:r>
                      <a:endParaRPr lang="hu-HU" sz="900" dirty="0">
                        <a:effectLst/>
                        <a:latin typeface="Calibri"/>
                      </a:endParaRPr>
                    </a:p>
                  </a:txBody>
                  <a:tcPr marL="53788" marR="53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  <a:latin typeface="arial"/>
                        </a:rPr>
                        <a:t>Támogatási kérelmek benyújtásának időtartama</a:t>
                      </a:r>
                      <a:endParaRPr lang="hu-HU" sz="1400" dirty="0">
                        <a:effectLst/>
                        <a:latin typeface="Calibri"/>
                      </a:endParaRPr>
                    </a:p>
                  </a:txBody>
                  <a:tcPr marL="53788" marR="53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marL="432435" algn="ctr"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  <a:latin typeface="arial"/>
                        </a:rPr>
                        <a:t>Támogatási kérelem benyújtására jogosultak köre</a:t>
                      </a:r>
                      <a:endParaRPr lang="hu-HU" sz="1400">
                        <a:effectLst/>
                        <a:latin typeface="Calibri"/>
                      </a:endParaRPr>
                    </a:p>
                  </a:txBody>
                  <a:tcPr marL="53788" marR="53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</a:tr>
              <a:tr h="569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/>
                        </a:rPr>
                        <a:t>1.</a:t>
                      </a:r>
                      <a:endParaRPr lang="hu-HU" sz="1200" dirty="0">
                        <a:effectLst/>
                        <a:latin typeface="Calibri"/>
                      </a:endParaRPr>
                    </a:p>
                  </a:txBody>
                  <a:tcPr marL="53788" marR="53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2018. április 1. – 2018. május 1.</a:t>
                      </a:r>
                      <a:endParaRPr lang="hu-HU" sz="14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3788" marR="53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Budapest kerületei, valamint a megyei jogú városok, illetve ezek által vezetett konzorciumok</a:t>
                      </a:r>
                      <a:endParaRPr lang="hu-HU" sz="1400" b="1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</a:tr>
              <a:tr h="569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/>
                        </a:rPr>
                        <a:t>2.</a:t>
                      </a:r>
                      <a:endParaRPr lang="hu-HU" sz="1200" dirty="0">
                        <a:effectLst/>
                        <a:latin typeface="Calibri"/>
                      </a:endParaRPr>
                    </a:p>
                  </a:txBody>
                  <a:tcPr marL="53788" marR="53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2018. május 2. – 2018. június 1.</a:t>
                      </a:r>
                      <a:endParaRPr lang="hu-HU" sz="14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3788" marR="53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Helyi önkormányzatok, helyi önkormányzati társulások, illetve konzorciumok</a:t>
                      </a:r>
                      <a:endParaRPr lang="hu-HU" sz="14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</a:tr>
              <a:tr h="569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/>
                        </a:rPr>
                        <a:t>3.</a:t>
                      </a:r>
                      <a:endParaRPr lang="hu-HU" sz="1200" dirty="0">
                        <a:effectLst/>
                        <a:latin typeface="Calibri"/>
                      </a:endParaRPr>
                    </a:p>
                  </a:txBody>
                  <a:tcPr marL="53788" marR="53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arial"/>
                        </a:rPr>
                        <a:t>2018. június 2. – 2018. július 1.</a:t>
                      </a:r>
                      <a:endParaRPr lang="hu-HU" sz="1400">
                        <a:effectLst/>
                        <a:latin typeface="Calibri"/>
                      </a:endParaRPr>
                    </a:p>
                  </a:txBody>
                  <a:tcPr marL="53788" marR="53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/>
                        </a:rPr>
                        <a:t>Helyi önkormányzatok, helyi önkormányzati társulások, illetve konzorciumok</a:t>
                      </a:r>
                      <a:endParaRPr lang="hu-HU" sz="1400" dirty="0">
                        <a:effectLst/>
                        <a:latin typeface="Calibri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</a:tr>
              <a:tr h="569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/>
                        </a:rPr>
                        <a:t>4.</a:t>
                      </a:r>
                      <a:endParaRPr lang="hu-HU" sz="1200" dirty="0">
                        <a:effectLst/>
                        <a:latin typeface="Calibri"/>
                      </a:endParaRPr>
                    </a:p>
                  </a:txBody>
                  <a:tcPr marL="53788" marR="53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/>
                        </a:rPr>
                        <a:t>2018. július 2. – 2018. augusztus 1.</a:t>
                      </a:r>
                      <a:endParaRPr lang="pt-BR" sz="1400">
                        <a:effectLst/>
                        <a:latin typeface="Calibri"/>
                      </a:endParaRPr>
                    </a:p>
                  </a:txBody>
                  <a:tcPr marL="53788" marR="53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/>
                        </a:rPr>
                        <a:t>Helyi önkormányzatok, helyi önkormányzati társulások, illetve konzorciumok</a:t>
                      </a:r>
                      <a:endParaRPr lang="hu-HU" sz="1400" dirty="0">
                        <a:effectLst/>
                        <a:latin typeface="Calibri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</a:tr>
              <a:tr h="569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/>
                        </a:rPr>
                        <a:t>5.</a:t>
                      </a:r>
                      <a:endParaRPr lang="hu-HU" sz="1200" dirty="0">
                        <a:effectLst/>
                        <a:latin typeface="Calibri"/>
                      </a:endParaRPr>
                    </a:p>
                  </a:txBody>
                  <a:tcPr marL="53788" marR="53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arial"/>
                        </a:rPr>
                        <a:t>2018. augusztus 2. – 2018. szeptember 1.</a:t>
                      </a:r>
                      <a:endParaRPr lang="hu-HU" sz="1400">
                        <a:effectLst/>
                        <a:latin typeface="Calibri"/>
                      </a:endParaRPr>
                    </a:p>
                  </a:txBody>
                  <a:tcPr marL="53788" marR="53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/>
                        </a:rPr>
                        <a:t>Helyi önkormányzatok, helyi önkormányzati társulások, illetve konzorciumok</a:t>
                      </a:r>
                      <a:endParaRPr lang="hu-HU" sz="1400" dirty="0">
                        <a:effectLst/>
                        <a:latin typeface="Calibri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</a:tr>
              <a:tr h="569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/>
                        </a:rPr>
                        <a:t>6.</a:t>
                      </a:r>
                      <a:endParaRPr lang="hu-HU" sz="1200" dirty="0">
                        <a:effectLst/>
                        <a:latin typeface="Calibri"/>
                      </a:endParaRPr>
                    </a:p>
                  </a:txBody>
                  <a:tcPr marL="53788" marR="53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  <a:latin typeface="arial"/>
                        </a:rPr>
                        <a:t>2018. szeptember 2. – 2018. október 1.</a:t>
                      </a:r>
                      <a:endParaRPr lang="hu-HU" sz="1400">
                        <a:effectLst/>
                        <a:latin typeface="Calibri"/>
                      </a:endParaRPr>
                    </a:p>
                  </a:txBody>
                  <a:tcPr marL="53788" marR="53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/>
                        </a:rPr>
                        <a:t>Helyi önkormányzatok, helyi önkormányzati társulások, illetve konzorciumok</a:t>
                      </a:r>
                      <a:endParaRPr lang="hu-HU" sz="1400" dirty="0">
                        <a:effectLst/>
                        <a:latin typeface="Calibri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</a:tr>
              <a:tr h="569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arial"/>
                        </a:rPr>
                        <a:t>7.</a:t>
                      </a:r>
                      <a:endParaRPr lang="hu-HU" sz="1200" dirty="0">
                        <a:effectLst/>
                        <a:latin typeface="Calibri"/>
                      </a:endParaRPr>
                    </a:p>
                  </a:txBody>
                  <a:tcPr marL="53788" marR="53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/>
                        </a:rPr>
                        <a:t>2018. október 2. – 2020. április 1.</a:t>
                      </a:r>
                      <a:endParaRPr lang="hu-HU" sz="1400" dirty="0">
                        <a:effectLst/>
                        <a:latin typeface="Calibri"/>
                      </a:endParaRPr>
                    </a:p>
                  </a:txBody>
                  <a:tcPr marL="53788" marR="53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/>
                        </a:rPr>
                        <a:t>Helyi önkormányzatok, helyi önkormányzati társulások, illetve konzorciumok</a:t>
                      </a:r>
                      <a:endParaRPr lang="hu-HU" sz="1400" dirty="0">
                        <a:effectLst/>
                        <a:latin typeface="Calibri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B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2797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746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1248"/>
            <a:ext cx="9163503" cy="119675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13" y="-2"/>
            <a:ext cx="2647287" cy="18292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919"/>
            <a:ext cx="1619672" cy="1116576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5" y="0"/>
            <a:ext cx="9199418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11" name="Téglalap 10"/>
          <p:cNvSpPr/>
          <p:nvPr/>
        </p:nvSpPr>
        <p:spPr>
          <a:xfrm>
            <a:off x="2358086" y="2999360"/>
            <a:ext cx="4411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Köszönöm a figyelmet!</a:t>
            </a:r>
          </a:p>
          <a:p>
            <a:pPr algn="ctr">
              <a:spcBef>
                <a:spcPct val="0"/>
              </a:spcBef>
              <a:defRPr/>
            </a:pPr>
            <a:r>
              <a:rPr lang="hu-HU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  <a:hlinkClick r:id="rId5"/>
              </a:rPr>
              <a:t>tamas.czira</a:t>
            </a:r>
            <a:r>
              <a:rPr lang="hu-H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  <a:hlinkClick r:id="rId5"/>
              </a:rPr>
              <a:t>@</a:t>
            </a:r>
            <a:r>
              <a:rPr lang="hu-HU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  <a:hlinkClick r:id="rId5"/>
              </a:rPr>
              <a:t>klimabarat.hu</a:t>
            </a:r>
            <a:endParaRPr lang="hu-HU" sz="28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hu-HU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  <a:hlinkClick r:id="rId6"/>
              </a:rPr>
              <a:t>cziratom</a:t>
            </a:r>
            <a:r>
              <a:rPr lang="hu-H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  <a:hlinkClick r:id="rId6"/>
              </a:rPr>
              <a:t>@</a:t>
            </a:r>
            <a:r>
              <a:rPr lang="hu-HU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  <a:hlinkClick r:id="rId6"/>
              </a:rPr>
              <a:t>gmail.com</a:t>
            </a:r>
            <a:endParaRPr lang="hu-HU" sz="28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hu-HU" sz="28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Téglalap 7">
            <a:extLst>
              <a:ext uri="{FF2B5EF4-FFF2-40B4-BE49-F238E27FC236}">
                <a16:creationId xmlns="" xmlns:a16="http://schemas.microsoft.com/office/drawing/2014/main" id="{AF5E69DA-FDC2-4D25-933F-E75D8AD15EE5}"/>
              </a:ext>
            </a:extLst>
          </p:cNvPr>
          <p:cNvSpPr/>
          <p:nvPr/>
        </p:nvSpPr>
        <p:spPr>
          <a:xfrm>
            <a:off x="2358086" y="464462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>
                <a:solidFill>
                  <a:schemeClr val="tx2"/>
                </a:solidFill>
              </a:rPr>
              <a:t>Készült a </a:t>
            </a:r>
          </a:p>
          <a:p>
            <a:pPr algn="ctr"/>
            <a:r>
              <a:rPr lang="hu-HU" dirty="0">
                <a:solidFill>
                  <a:schemeClr val="tx2"/>
                </a:solidFill>
              </a:rPr>
              <a:t>KEHOP-1.2.0-15-2016-00001 azonosító számú</a:t>
            </a:r>
          </a:p>
          <a:p>
            <a:pPr algn="ctr"/>
            <a:r>
              <a:rPr lang="hu-HU" dirty="0">
                <a:solidFill>
                  <a:schemeClr val="tx2"/>
                </a:solidFill>
              </a:rPr>
              <a:t> </a:t>
            </a:r>
            <a:r>
              <a:rPr lang="hu-HU" dirty="0" smtClean="0">
                <a:solidFill>
                  <a:schemeClr val="tx2"/>
                </a:solidFill>
              </a:rPr>
              <a:t>„Szakmai </a:t>
            </a:r>
            <a:r>
              <a:rPr lang="hu-HU" dirty="0">
                <a:solidFill>
                  <a:schemeClr val="tx2"/>
                </a:solidFill>
              </a:rPr>
              <a:t>háttértámogatás biztosítása és koordináció a helyi klímastratégiákban” c. projekt keretében</a:t>
            </a:r>
          </a:p>
        </p:txBody>
      </p:sp>
    </p:spTree>
    <p:extLst>
      <p:ext uri="{BB962C8B-B14F-4D97-AF65-F5344CB8AC3E}">
        <p14:creationId xmlns:p14="http://schemas.microsoft.com/office/powerpoint/2010/main" val="114339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01" y="0"/>
            <a:ext cx="2647287" cy="1829233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19672" cy="1116576"/>
          </a:xfrm>
          <a:prstGeom prst="rect">
            <a:avLst/>
          </a:prstGeom>
        </p:spPr>
      </p:pic>
      <p:pic>
        <p:nvPicPr>
          <p:cNvPr id="50" name="Kép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6"/>
            <a:ext cx="913434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Kép 5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63502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5" name="Cím 1"/>
          <p:cNvSpPr>
            <a:spLocks noGrp="1"/>
          </p:cNvSpPr>
          <p:nvPr>
            <p:ph type="title" idx="4294967295"/>
          </p:nvPr>
        </p:nvSpPr>
        <p:spPr>
          <a:xfrm>
            <a:off x="2051720" y="152558"/>
            <a:ext cx="4275914" cy="92075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hu-HU" altLang="hu-HU" sz="2800" b="1" dirty="0" smtClean="0"/>
              <a:t>Milyen </a:t>
            </a:r>
            <a:r>
              <a:rPr lang="hu-HU" altLang="hu-HU" sz="2800" b="1" dirty="0"/>
              <a:t>éghajlatváltozás </a:t>
            </a:r>
            <a:r>
              <a:rPr lang="hu-HU" altLang="hu-HU" sz="2800" b="1" dirty="0" smtClean="0"/>
              <a:t/>
            </a:r>
            <a:br>
              <a:rPr lang="hu-HU" altLang="hu-HU" sz="2800" b="1" dirty="0" smtClean="0"/>
            </a:br>
            <a:r>
              <a:rPr lang="hu-HU" altLang="hu-HU" sz="2800" b="1" dirty="0" smtClean="0"/>
              <a:t>várható </a:t>
            </a:r>
            <a:r>
              <a:rPr lang="hu-HU" altLang="hu-HU" sz="2800" b="1" dirty="0"/>
              <a:t>Magyarországon</a:t>
            </a:r>
            <a:r>
              <a:rPr lang="hu-HU" altLang="hu-HU" sz="2800" b="1" dirty="0" smtClean="0"/>
              <a:t>?</a:t>
            </a:r>
            <a:r>
              <a:rPr lang="hu-HU" altLang="hu-HU" sz="2800" b="1" dirty="0" smtClean="0">
                <a:solidFill>
                  <a:srgbClr val="009AC7"/>
                </a:solidFill>
              </a:rPr>
              <a:t> </a:t>
            </a:r>
            <a:endParaRPr lang="hu-HU" altLang="hu-HU" sz="2800" b="1" dirty="0" smtClean="0">
              <a:solidFill>
                <a:srgbClr val="C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50824" y="1716927"/>
            <a:ext cx="5212715" cy="46101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4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35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hu-HU" altLang="hu-HU" sz="2350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2021-2050</a:t>
            </a:r>
            <a:r>
              <a:rPr lang="hu-HU" altLang="hu-HU" sz="235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időszakra a magyarországi éves átlaghőmérsékletben </a:t>
            </a:r>
            <a:r>
              <a:rPr lang="hu-HU" altLang="hu-HU" sz="2350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1-2,5 </a:t>
            </a:r>
            <a:r>
              <a:rPr lang="hu-HU" altLang="hu-HU" sz="2350" baseline="30000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hu-HU" altLang="hu-HU" sz="2350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C-os emelkedésre számíthatunk</a:t>
            </a:r>
          </a:p>
          <a:p>
            <a:pPr>
              <a:spcBef>
                <a:spcPts val="4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35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2071-2100 időszakra </a:t>
            </a:r>
            <a:r>
              <a:rPr lang="hu-HU" altLang="hu-HU" sz="2350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2-5 </a:t>
            </a:r>
            <a:r>
              <a:rPr lang="hu-HU" altLang="hu-HU" sz="2350" baseline="30000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hu-HU" altLang="hu-HU" sz="2350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 a becsült melegedés </a:t>
            </a:r>
            <a:r>
              <a:rPr lang="hu-HU" altLang="hu-HU" sz="235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mértéke</a:t>
            </a:r>
          </a:p>
          <a:p>
            <a:pPr>
              <a:spcBef>
                <a:spcPts val="4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35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legerőteljesebb melegedés nyáron várható</a:t>
            </a:r>
          </a:p>
          <a:p>
            <a:pPr>
              <a:spcBef>
                <a:spcPts val="4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35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hu-HU" altLang="hu-HU" sz="2350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bizonytalanság mértéke meglehetősen heterogén </a:t>
            </a:r>
            <a:r>
              <a:rPr lang="hu-HU" altLang="hu-HU" sz="235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az egyes időszakokra és évszakokra vonatkozóan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76" b="6516"/>
          <a:stretch>
            <a:fillRect/>
          </a:stretch>
        </p:blipFill>
        <p:spPr bwMode="auto">
          <a:xfrm>
            <a:off x="5194300" y="1698327"/>
            <a:ext cx="3770313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2597181" y="1036150"/>
            <a:ext cx="2916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2800" b="1" dirty="0">
                <a:solidFill>
                  <a:srgbClr val="C00000"/>
                </a:solidFill>
              </a:rPr>
              <a:t>középhőmérséklet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07785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 autoUpdateAnimBg="0" advAuto="2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01" y="0"/>
            <a:ext cx="2647287" cy="182923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19672" cy="1116576"/>
          </a:xfrm>
          <a:prstGeom prst="rect">
            <a:avLst/>
          </a:prstGeom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504" y="1484114"/>
            <a:ext cx="8753057" cy="25209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3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3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hu-HU" altLang="hu-HU" sz="2300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hőmérsékleti extrémumok</a:t>
            </a:r>
            <a:r>
              <a:rPr lang="hu-HU" altLang="hu-HU" sz="23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jelentősen </a:t>
            </a:r>
            <a:r>
              <a:rPr lang="hu-HU" altLang="hu-HU" sz="23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eltolódnak </a:t>
            </a:r>
            <a:r>
              <a:rPr lang="hu-HU" altLang="hu-HU" sz="23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melegedés irányába</a:t>
            </a:r>
          </a:p>
          <a:p>
            <a:pPr>
              <a:spcBef>
                <a:spcPts val="3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3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hu-HU" altLang="hu-HU" sz="2300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fagyos napok számának drasztikus csökkenése </a:t>
            </a:r>
            <a:r>
              <a:rPr lang="hu-HU" altLang="hu-HU" sz="23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várható, míg a nyári napok száma hasonló nagyságrendben növekedhet</a:t>
            </a:r>
          </a:p>
          <a:p>
            <a:pPr>
              <a:spcBef>
                <a:spcPts val="3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3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Különösen nagy problémát jelent </a:t>
            </a:r>
            <a:r>
              <a:rPr lang="hu-HU" altLang="hu-HU" sz="2300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hőségriadós napok, valamint a forró napok számának jelentős növekedése</a:t>
            </a:r>
          </a:p>
        </p:txBody>
      </p:sp>
      <p:pic>
        <p:nvPicPr>
          <p:cNvPr id="6" name="Kép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" y="0"/>
            <a:ext cx="9199418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8" r="8932" b="10674"/>
          <a:stretch>
            <a:fillRect/>
          </a:stretch>
        </p:blipFill>
        <p:spPr bwMode="auto">
          <a:xfrm>
            <a:off x="752911" y="3789040"/>
            <a:ext cx="785153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971600" y="276002"/>
            <a:ext cx="6336704" cy="920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altLang="hu-HU" sz="2800" b="1" dirty="0" smtClean="0"/>
              <a:t>Milyen éghajlatváltozás </a:t>
            </a:r>
          </a:p>
          <a:p>
            <a:pPr>
              <a:defRPr/>
            </a:pPr>
            <a:r>
              <a:rPr lang="hu-HU" altLang="hu-HU" sz="2800" b="1" dirty="0" smtClean="0"/>
              <a:t>várható Magyarországon? </a:t>
            </a:r>
          </a:p>
          <a:p>
            <a:pPr>
              <a:defRPr/>
            </a:pPr>
            <a:r>
              <a:rPr lang="hu-HU" altLang="hu-HU" sz="2800" b="1" dirty="0" smtClean="0">
                <a:solidFill>
                  <a:srgbClr val="C00000"/>
                </a:solidFill>
              </a:rPr>
              <a:t>hőmérsékleti szélsőségek</a:t>
            </a:r>
            <a:endParaRPr lang="hu-HU" altLang="hu-HU" sz="2800" b="1" dirty="0" smtClean="0">
              <a:solidFill>
                <a:srgbClr val="C00000"/>
              </a:solidFill>
            </a:endParaRPr>
          </a:p>
        </p:txBody>
      </p:sp>
      <p:pic>
        <p:nvPicPr>
          <p:cNvPr id="8" name="Kép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6"/>
            <a:ext cx="913434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95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 autoUpdateAnimBg="0" advAuto="2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01" y="0"/>
            <a:ext cx="2647287" cy="182923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19672" cy="1116576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" y="0"/>
            <a:ext cx="9199418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1475656" y="188994"/>
            <a:ext cx="5184576" cy="920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altLang="hu-HU" sz="2800" b="1" dirty="0" smtClean="0"/>
              <a:t>Milyen éghajlatváltozás</a:t>
            </a:r>
          </a:p>
          <a:p>
            <a:pPr>
              <a:defRPr/>
            </a:pPr>
            <a:r>
              <a:rPr lang="hu-HU" altLang="hu-HU" sz="2800" b="1" dirty="0" smtClean="0"/>
              <a:t> várható Magyarországon?</a:t>
            </a:r>
          </a:p>
          <a:p>
            <a:pPr>
              <a:defRPr/>
            </a:pPr>
            <a:r>
              <a:rPr lang="hu-HU" altLang="hu-HU" sz="2800" b="1" dirty="0" smtClean="0"/>
              <a:t> </a:t>
            </a:r>
            <a:r>
              <a:rPr lang="hu-HU" altLang="hu-HU" sz="2800" b="1" dirty="0">
                <a:solidFill>
                  <a:srgbClr val="C00000"/>
                </a:solidFill>
              </a:rPr>
              <a:t>hőségriadós </a:t>
            </a:r>
            <a:r>
              <a:rPr lang="hu-HU" altLang="hu-HU" sz="2800" b="1" dirty="0" smtClean="0">
                <a:solidFill>
                  <a:srgbClr val="C00000"/>
                </a:solidFill>
              </a:rPr>
              <a:t>napok</a:t>
            </a:r>
            <a:endParaRPr lang="hu-HU" altLang="hu-HU" sz="2800" b="1" dirty="0">
              <a:solidFill>
                <a:srgbClr val="C0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5496" y="1268760"/>
            <a:ext cx="8985527" cy="172878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4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hőségriadós napok számának növekedése összességében azokon </a:t>
            </a:r>
            <a:endParaRPr lang="hu-HU" altLang="hu-HU" sz="20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spcBef>
                <a:spcPts val="400"/>
              </a:spcBef>
              <a:buClr>
                <a:srgbClr val="FF3300"/>
              </a:buClr>
              <a:buSzPct val="80000"/>
              <a:defRPr/>
            </a:pPr>
            <a:r>
              <a:rPr lang="hu-HU" altLang="hu-H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u-HU" altLang="hu-H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hu-HU" altLang="hu-HU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hu-HU" altLang="hu-HU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területeken lesz magasabb, ahol jelenleg is magasabb a számuk</a:t>
            </a:r>
          </a:p>
          <a:p>
            <a:pPr>
              <a:spcBef>
                <a:spcPts val="4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lokális hatásként jelentkező </a:t>
            </a:r>
            <a:r>
              <a:rPr lang="hu-HU" altLang="hu-HU" sz="2000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városi hősziget jelenséget a modellszimulációk nem mutatják ki</a:t>
            </a:r>
            <a:r>
              <a:rPr lang="hu-HU" altLang="hu-HU" sz="20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ezzel magyarázható Budapest és környékének alacsonyabb értékei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endParaRPr lang="hu-HU" altLang="hu-HU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1"/>
          <a:stretch>
            <a:fillRect/>
          </a:stretch>
        </p:blipFill>
        <p:spPr bwMode="auto">
          <a:xfrm>
            <a:off x="179512" y="2708920"/>
            <a:ext cx="890133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6"/>
            <a:ext cx="913434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54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 advAuto="2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01" y="0"/>
            <a:ext cx="2647287" cy="182923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19672" cy="1116576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" y="0"/>
            <a:ext cx="9199418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971600" y="492026"/>
            <a:ext cx="5832648" cy="920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altLang="hu-HU" sz="2800" b="1" dirty="0" smtClean="0"/>
              <a:t>Milyen éghajlatváltozás várható Magyarországon? </a:t>
            </a:r>
          </a:p>
          <a:p>
            <a:pPr>
              <a:defRPr/>
            </a:pPr>
            <a:r>
              <a:rPr lang="hu-HU" altLang="hu-HU" sz="2800" b="1" dirty="0" smtClean="0">
                <a:solidFill>
                  <a:srgbClr val="C00000"/>
                </a:solidFill>
              </a:rPr>
              <a:t>átlagos </a:t>
            </a:r>
            <a:r>
              <a:rPr lang="hu-HU" altLang="hu-HU" sz="2800" b="1" dirty="0">
                <a:solidFill>
                  <a:srgbClr val="C00000"/>
                </a:solidFill>
              </a:rPr>
              <a:t>csapadék</a:t>
            </a:r>
          </a:p>
          <a:p>
            <a:pPr>
              <a:defRPr/>
            </a:pPr>
            <a:endParaRPr lang="hu-HU" altLang="hu-HU" sz="2800" b="1" dirty="0" smtClean="0">
              <a:solidFill>
                <a:srgbClr val="C0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897" y="1789625"/>
            <a:ext cx="4392613" cy="459170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/>
          <a:lstStyle>
            <a:lvl1pPr marL="342900" indent="-342900">
              <a:defRPr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1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csapadékbecslések bizonytalansága számottevően </a:t>
            </a:r>
            <a:r>
              <a:rPr lang="hu-HU" altLang="hu-HU" sz="2100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meghaladja a hőmérsékleti </a:t>
            </a:r>
            <a:r>
              <a:rPr lang="hu-HU" altLang="hu-HU" sz="2100" dirty="0" err="1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előrebecslések</a:t>
            </a:r>
            <a:r>
              <a:rPr lang="hu-HU" altLang="hu-HU" sz="2100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bizonytalanságát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100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2021-2050-re</a:t>
            </a:r>
            <a:r>
              <a:rPr lang="hu-HU" altLang="hu-HU" sz="21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csapadékhozamokban csak </a:t>
            </a:r>
            <a:r>
              <a:rPr lang="hu-HU" altLang="hu-HU" sz="2100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kismértékű változások </a:t>
            </a:r>
            <a:r>
              <a:rPr lang="hu-HU" altLang="hu-HU" sz="21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várhatók, melyek a legtöbb esetben nem szignifikánsak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1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2071-2100-ra </a:t>
            </a:r>
            <a:r>
              <a:rPr lang="hu-HU" altLang="hu-HU" sz="2100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télen</a:t>
            </a:r>
            <a:r>
              <a:rPr lang="hu-HU" altLang="hu-HU" sz="21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összességében a csapadék mintegy </a:t>
            </a:r>
            <a:r>
              <a:rPr lang="hu-HU" altLang="hu-HU" sz="2100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15-20%-os növekedése</a:t>
            </a:r>
            <a:r>
              <a:rPr lang="hu-HU" altLang="hu-HU" sz="21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hu-HU" altLang="hu-HU" sz="2100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nyáron</a:t>
            </a:r>
            <a:r>
              <a:rPr lang="hu-HU" altLang="hu-HU" sz="21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pedig </a:t>
            </a:r>
            <a:r>
              <a:rPr lang="hu-HU" altLang="hu-HU" sz="2100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10-30%-os csökkenése</a:t>
            </a:r>
            <a:r>
              <a:rPr lang="hu-HU" altLang="hu-HU" sz="21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vetíthető előre</a:t>
            </a: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 r="1588" b="3148"/>
          <a:stretch>
            <a:fillRect/>
          </a:stretch>
        </p:blipFill>
        <p:spPr bwMode="auto">
          <a:xfrm>
            <a:off x="4253978" y="1700808"/>
            <a:ext cx="449448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6"/>
            <a:ext cx="913434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54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 advAuto="2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01" y="0"/>
            <a:ext cx="2647287" cy="182923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19672" cy="1116576"/>
          </a:xfrm>
          <a:prstGeom prst="rect">
            <a:avLst/>
          </a:prstGeom>
        </p:spPr>
      </p:pic>
      <p:pic>
        <p:nvPicPr>
          <p:cNvPr id="6" name="Kép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6" y="0"/>
            <a:ext cx="9199418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1533179" y="454241"/>
            <a:ext cx="4906118" cy="920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hu-HU" altLang="hu-HU" sz="2800" b="1" dirty="0" smtClean="0"/>
              <a:t>Milyen éghajlatváltozás várható Magyarországon? </a:t>
            </a:r>
          </a:p>
          <a:p>
            <a:pPr>
              <a:defRPr/>
            </a:pPr>
            <a:r>
              <a:rPr lang="hu-HU" altLang="hu-HU" sz="28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szélsőséges száraz periódusok</a:t>
            </a:r>
            <a:endParaRPr lang="hu-HU" altLang="hu-HU" sz="2800" b="1" dirty="0" smtClean="0">
              <a:solidFill>
                <a:srgbClr val="C0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1520" y="1915815"/>
            <a:ext cx="4506236" cy="468153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200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Télen </a:t>
            </a:r>
            <a:r>
              <a:rPr lang="hu-HU" altLang="hu-HU" sz="22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hu-HU" altLang="hu-HU" sz="22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modellszimulációk</a:t>
            </a:r>
            <a:r>
              <a:rPr lang="hu-HU" altLang="hu-HU" sz="22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u-HU" altLang="hu-HU" sz="22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többsége </a:t>
            </a:r>
            <a:r>
              <a:rPr lang="hu-HU" altLang="hu-HU" sz="2200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csökkenő trendet valószínűsít </a:t>
            </a:r>
            <a:r>
              <a:rPr lang="hu-HU" altLang="hu-HU" sz="22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2071–2100-ra, amelynek mértéke meghaladja a 10%-ot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200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Tavasszal</a:t>
            </a:r>
            <a:r>
              <a:rPr lang="hu-HU" altLang="hu-HU" sz="22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feltehetőleg mindkét időszakban </a:t>
            </a:r>
            <a:r>
              <a:rPr lang="hu-HU" altLang="hu-HU" sz="2200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megnövekszik</a:t>
            </a:r>
            <a:r>
              <a:rPr lang="hu-HU" altLang="hu-HU" sz="22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majd az egymást követő száraz napok maximális száma</a:t>
            </a:r>
          </a:p>
          <a:p>
            <a:pPr>
              <a:spcBef>
                <a:spcPct val="20000"/>
              </a:spcBef>
              <a:buClr>
                <a:srgbClr val="FF3300"/>
              </a:buClr>
              <a:buSzPct val="80000"/>
              <a:buFontTx/>
              <a:buChar char="&gt;"/>
              <a:defRPr/>
            </a:pPr>
            <a:r>
              <a:rPr lang="hu-HU" altLang="hu-HU" sz="2200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Nyáron</a:t>
            </a:r>
            <a:r>
              <a:rPr lang="hu-HU" altLang="hu-HU" sz="2200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2071–2100-ra minden modell szimuláció egyértelműen a száraz napok kn. </a:t>
            </a:r>
            <a:r>
              <a:rPr lang="hu-HU" altLang="hu-HU" sz="2200" dirty="0" smtClean="0">
                <a:solidFill>
                  <a:srgbClr val="009A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20-25%-os növekedését valószínűsíti</a:t>
            </a:r>
          </a:p>
        </p:txBody>
      </p:sp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" r="37805"/>
          <a:stretch>
            <a:fillRect/>
          </a:stretch>
        </p:blipFill>
        <p:spPr bwMode="auto">
          <a:xfrm>
            <a:off x="4896758" y="1728780"/>
            <a:ext cx="3620917" cy="508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Kép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6"/>
            <a:ext cx="913434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54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 autoUpdateAnimBg="0" advAuto="2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6"/>
            <a:ext cx="913434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01" y="0"/>
            <a:ext cx="2647287" cy="182923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6"/>
            <a:ext cx="133164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5"/>
            <a:ext cx="9144000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6944" y="147412"/>
            <a:ext cx="7886700" cy="755337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/>
              <a:t>Mi várható Magyarországon?</a:t>
            </a:r>
          </a:p>
        </p:txBody>
      </p:sp>
      <p:sp>
        <p:nvSpPr>
          <p:cNvPr id="10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273844" y="1875799"/>
            <a:ext cx="8596313" cy="436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558" tIns="41779" rIns="83558" bIns="41779">
            <a:normAutofit/>
          </a:bodyPr>
          <a:lstStyle/>
          <a:p>
            <a:pPr marL="0" indent="0" defTabSz="835579">
              <a:spcBef>
                <a:spcPts val="525"/>
              </a:spcBef>
              <a:buClr>
                <a:srgbClr val="D34817"/>
              </a:buClr>
              <a:buSzPct val="85000"/>
              <a:buNone/>
              <a:defRPr/>
            </a:pPr>
            <a:endParaRPr lang="hu-HU" sz="2400" kern="0" dirty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0" indent="0" defTabSz="835579">
              <a:spcBef>
                <a:spcPts val="525"/>
              </a:spcBef>
              <a:buClr>
                <a:srgbClr val="D34817"/>
              </a:buClr>
              <a:buSzPct val="85000"/>
              <a:buNone/>
              <a:defRPr/>
            </a:pPr>
            <a:endParaRPr lang="hu-HU" sz="24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55493" y="2636728"/>
            <a:ext cx="8229600" cy="403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just">
              <a:spcBef>
                <a:spcPct val="20000"/>
              </a:spcBef>
              <a:buClr>
                <a:srgbClr val="FF3300"/>
              </a:buClr>
              <a:buSzPct val="80000"/>
              <a:defRPr/>
            </a:pPr>
            <a:r>
              <a:rPr lang="hu-HU" altLang="hu-HU" sz="2100" b="1" dirty="0">
                <a:solidFill>
                  <a:srgbClr val="C00000"/>
                </a:solidFill>
              </a:rPr>
              <a:t>Ami várható a XXI. század végére: </a:t>
            </a:r>
          </a:p>
          <a:p>
            <a:pPr algn="just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hu-HU" altLang="hu-HU" sz="2100" dirty="0">
                <a:solidFill>
                  <a:srgbClr val="000000"/>
                </a:solidFill>
              </a:rPr>
              <a:t>Az </a:t>
            </a:r>
            <a:r>
              <a:rPr lang="hu-HU" altLang="hu-HU" sz="2100" b="1" dirty="0">
                <a:solidFill>
                  <a:srgbClr val="00B0F0"/>
                </a:solidFill>
              </a:rPr>
              <a:t>évi középhőmérséklet </a:t>
            </a:r>
            <a:r>
              <a:rPr lang="hu-HU" altLang="hu-HU" sz="2100" b="1" dirty="0">
                <a:solidFill>
                  <a:srgbClr val="000000"/>
                </a:solidFill>
              </a:rPr>
              <a:t>1-2,5 fokos emelkedik</a:t>
            </a:r>
            <a:r>
              <a:rPr lang="hu-HU" altLang="hu-HU" sz="2100" dirty="0">
                <a:solidFill>
                  <a:srgbClr val="000000"/>
                </a:solidFill>
              </a:rPr>
              <a:t>;</a:t>
            </a:r>
          </a:p>
          <a:p>
            <a:pPr algn="just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hu-HU" altLang="hu-HU" sz="2100" b="1" dirty="0">
                <a:solidFill>
                  <a:srgbClr val="00B0F0"/>
                </a:solidFill>
              </a:rPr>
              <a:t>Fagyos napok száma  </a:t>
            </a:r>
            <a:r>
              <a:rPr lang="hu-HU" altLang="hu-HU" sz="2100" b="1" dirty="0">
                <a:solidFill>
                  <a:srgbClr val="000000"/>
                </a:solidFill>
              </a:rPr>
              <a:t>30-35%-</a:t>
            </a:r>
            <a:r>
              <a:rPr lang="hu-HU" altLang="hu-HU" sz="2100" b="1" dirty="0" err="1">
                <a:solidFill>
                  <a:srgbClr val="000000"/>
                </a:solidFill>
              </a:rPr>
              <a:t>kal</a:t>
            </a:r>
            <a:r>
              <a:rPr lang="hu-HU" altLang="hu-HU" sz="2100" b="1" dirty="0">
                <a:solidFill>
                  <a:srgbClr val="000000"/>
                </a:solidFill>
              </a:rPr>
              <a:t> csökken;</a:t>
            </a:r>
          </a:p>
          <a:p>
            <a:pPr algn="just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hu-HU" altLang="hu-HU" sz="2100" b="1" dirty="0">
                <a:solidFill>
                  <a:srgbClr val="00B0F0"/>
                </a:solidFill>
              </a:rPr>
              <a:t>Hőségriadós napok </a:t>
            </a:r>
            <a:r>
              <a:rPr lang="hu-HU" altLang="hu-HU" sz="2100" dirty="0">
                <a:solidFill>
                  <a:srgbClr val="000000"/>
                </a:solidFill>
              </a:rPr>
              <a:t>száma </a:t>
            </a:r>
            <a:r>
              <a:rPr lang="hu-HU" altLang="hu-HU" sz="2100" b="1" dirty="0">
                <a:solidFill>
                  <a:srgbClr val="000000"/>
                </a:solidFill>
              </a:rPr>
              <a:t>több, mint 30 nappal gyarapodhat;</a:t>
            </a:r>
            <a:endParaRPr lang="hu-HU" altLang="hu-HU" sz="2100" dirty="0">
              <a:solidFill>
                <a:srgbClr val="000000"/>
              </a:solidFill>
            </a:endParaRPr>
          </a:p>
          <a:p>
            <a:pPr algn="just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hu-HU" altLang="hu-HU" sz="2100" b="1" dirty="0">
                <a:solidFill>
                  <a:srgbClr val="00B0F0"/>
                </a:solidFill>
              </a:rPr>
              <a:t>Csapadék: télen </a:t>
            </a:r>
            <a:r>
              <a:rPr lang="hu-HU" altLang="hu-HU" sz="2100" dirty="0">
                <a:solidFill>
                  <a:srgbClr val="000000"/>
                </a:solidFill>
              </a:rPr>
              <a:t>mintegy </a:t>
            </a:r>
            <a:r>
              <a:rPr lang="hu-HU" altLang="hu-HU" sz="2100" b="1" dirty="0">
                <a:solidFill>
                  <a:srgbClr val="000000"/>
                </a:solidFill>
              </a:rPr>
              <a:t>15-20%-os növekedés</a:t>
            </a:r>
            <a:r>
              <a:rPr lang="hu-HU" altLang="hu-HU" sz="2100" dirty="0">
                <a:solidFill>
                  <a:srgbClr val="000000"/>
                </a:solidFill>
              </a:rPr>
              <a:t>, nyáron csökkenés;</a:t>
            </a:r>
          </a:p>
          <a:p>
            <a:pPr algn="just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hu-HU" altLang="hu-HU" sz="2100" b="1" dirty="0">
                <a:solidFill>
                  <a:srgbClr val="009AC7"/>
                </a:solidFill>
              </a:rPr>
              <a:t>Száraz napok száma </a:t>
            </a:r>
            <a:r>
              <a:rPr lang="hu-HU" altLang="hu-HU" sz="2100" dirty="0">
                <a:solidFill>
                  <a:srgbClr val="000000"/>
                </a:solidFill>
              </a:rPr>
              <a:t>télen 10-15%-kal csökkenhet, nyáron pedig – különösen a Dunától keletre – 15-25%-kal növekedhet.</a:t>
            </a:r>
          </a:p>
          <a:p>
            <a:pPr algn="just">
              <a:spcBef>
                <a:spcPct val="20000"/>
              </a:spcBef>
              <a:buClr>
                <a:srgbClr val="FF3300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hu-HU" altLang="hu-HU" sz="2100" dirty="0">
                <a:solidFill>
                  <a:srgbClr val="000000"/>
                </a:solidFill>
              </a:rPr>
              <a:t>A </a:t>
            </a:r>
            <a:r>
              <a:rPr lang="hu-HU" altLang="hu-HU" sz="2100" b="1" dirty="0">
                <a:solidFill>
                  <a:srgbClr val="009AC7"/>
                </a:solidFill>
              </a:rPr>
              <a:t>szélsőségek</a:t>
            </a:r>
            <a:r>
              <a:rPr lang="hu-HU" altLang="hu-HU" sz="2100" dirty="0">
                <a:solidFill>
                  <a:srgbClr val="000000"/>
                </a:solidFill>
              </a:rPr>
              <a:t> várható alakulása elsősorban </a:t>
            </a:r>
            <a:r>
              <a:rPr lang="hu-HU" altLang="hu-HU" sz="2100" b="1" dirty="0">
                <a:solidFill>
                  <a:srgbClr val="009AC7"/>
                </a:solidFill>
              </a:rPr>
              <a:t>Magyarország középső, keleti, és délkeleti területeit érinti kedvezőtlenül</a:t>
            </a:r>
            <a:r>
              <a:rPr lang="hu-HU" altLang="hu-HU" sz="2100" dirty="0">
                <a:solidFill>
                  <a:srgbClr val="000000"/>
                </a:solidFill>
              </a:rPr>
              <a:t>, </a:t>
            </a:r>
            <a:r>
              <a:rPr lang="hu-HU" altLang="hu-HU" sz="2100" dirty="0" smtClean="0">
                <a:solidFill>
                  <a:srgbClr val="000000"/>
                </a:solidFill>
              </a:rPr>
              <a:t>amely </a:t>
            </a:r>
            <a:r>
              <a:rPr lang="hu-HU" altLang="hu-HU" sz="2100" dirty="0">
                <a:solidFill>
                  <a:srgbClr val="000000"/>
                </a:solidFill>
              </a:rPr>
              <a:t>a területi sérülékenység vizsgálatok jelentőségére hívja fel a figyelmet.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532263" y="1189201"/>
            <a:ext cx="66320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</a:rPr>
              <a:t>Ami biztos:  </a:t>
            </a:r>
            <a:r>
              <a:rPr lang="hu-HU" sz="2000" dirty="0"/>
              <a:t>míg az </a:t>
            </a:r>
            <a:r>
              <a:rPr lang="hu-HU" sz="2000" b="1" dirty="0">
                <a:solidFill>
                  <a:srgbClr val="00B0F0"/>
                </a:solidFill>
                <a:latin typeface="Calibri" pitchFamily="34" charset="0"/>
              </a:rPr>
              <a:t>átlaghőmérséklet emelkedése </a:t>
            </a:r>
            <a:r>
              <a:rPr lang="hu-HU" sz="2000" b="1" dirty="0">
                <a:solidFill>
                  <a:srgbClr val="00B0F0"/>
                </a:solidFill>
              </a:rPr>
              <a:t>1901 óta</a:t>
            </a:r>
            <a:r>
              <a:rPr lang="hu-HU" sz="2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dirty="0"/>
              <a:t>globálisan 0,89°C, addig Magyarországra ez az érték </a:t>
            </a:r>
            <a:r>
              <a:rPr lang="hu-HU" sz="2800" b="1" dirty="0">
                <a:solidFill>
                  <a:srgbClr val="00B0F0"/>
                </a:solidFill>
              </a:rPr>
              <a:t>1,08°C.</a:t>
            </a:r>
            <a:r>
              <a:rPr lang="hu-H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hu-HU" sz="2000" b="1" dirty="0">
                <a:latin typeface="Calibri" panose="020F0502020204030204" pitchFamily="34" charset="0"/>
              </a:rPr>
              <a:t>→</a:t>
            </a:r>
            <a:r>
              <a:rPr lang="hu-HU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hu-H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Magyarország éghajlata a földi átlagnál nagyobb mértékben melegszik</a:t>
            </a:r>
            <a:endParaRPr lang="hu-H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9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Kép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01" y="0"/>
            <a:ext cx="2647287" cy="1829233"/>
          </a:xfrm>
          <a:prstGeom prst="rect">
            <a:avLst/>
          </a:prstGeom>
        </p:spPr>
      </p:pic>
      <p:grpSp>
        <p:nvGrpSpPr>
          <p:cNvPr id="25" name="Csoportba foglalás 27"/>
          <p:cNvGrpSpPr>
            <a:grpSpLocks/>
          </p:cNvGrpSpPr>
          <p:nvPr/>
        </p:nvGrpSpPr>
        <p:grpSpPr bwMode="auto">
          <a:xfrm>
            <a:off x="179512" y="1349399"/>
            <a:ext cx="7260377" cy="5175945"/>
            <a:chOff x="244475" y="1900238"/>
            <a:chExt cx="8761313" cy="4930775"/>
          </a:xfrm>
        </p:grpSpPr>
        <p:cxnSp>
          <p:nvCxnSpPr>
            <p:cNvPr id="26" name="Egyenes összekötő nyíllal 28"/>
            <p:cNvCxnSpPr>
              <a:cxnSpLocks noChangeShapeType="1"/>
            </p:cNvCxnSpPr>
            <p:nvPr/>
          </p:nvCxnSpPr>
          <p:spPr bwMode="auto">
            <a:xfrm>
              <a:off x="3203848" y="4636542"/>
              <a:ext cx="3168352" cy="1588"/>
            </a:xfrm>
            <a:prstGeom prst="straightConnector1">
              <a:avLst/>
            </a:prstGeom>
            <a:noFill/>
            <a:ln w="19050" algn="ctr">
              <a:solidFill>
                <a:srgbClr val="24496D"/>
              </a:solidFill>
              <a:round/>
              <a:headEnd type="triangle" w="lg" len="med"/>
              <a:tailEnd type="triangle" w="lg" len="med"/>
            </a:ln>
          </p:spPr>
        </p:cxnSp>
        <p:sp>
          <p:nvSpPr>
            <p:cNvPr id="27" name="Ellipszis 20"/>
            <p:cNvSpPr>
              <a:spLocks noChangeArrowheads="1"/>
            </p:cNvSpPr>
            <p:nvPr/>
          </p:nvSpPr>
          <p:spPr bwMode="auto">
            <a:xfrm rot="19281476">
              <a:off x="2965419" y="3668713"/>
              <a:ext cx="3368637" cy="1765300"/>
            </a:xfrm>
            <a:prstGeom prst="ellipse">
              <a:avLst/>
            </a:prstGeom>
            <a:solidFill>
              <a:srgbClr val="FFE05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858164">
                <a:spcBef>
                  <a:spcPct val="50000"/>
                </a:spcBef>
                <a:defRPr/>
              </a:pPr>
              <a:endParaRPr lang="hu-HU" sz="1126" kern="0">
                <a:solidFill>
                  <a:srgbClr val="000000"/>
                </a:solidFill>
              </a:endParaRPr>
            </a:p>
          </p:txBody>
        </p: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1997055" y="2841626"/>
              <a:ext cx="2314549" cy="60906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58164" eaLnBrk="0" hangingPunct="0">
                <a:buClr>
                  <a:srgbClr val="FF3300"/>
                </a:buClr>
                <a:buSzPct val="120000"/>
                <a:defRPr/>
              </a:pPr>
              <a:r>
                <a:rPr lang="hu-HU" sz="1689" b="1" kern="0" dirty="0">
                  <a:solidFill>
                    <a:srgbClr val="000000"/>
                  </a:solidFill>
                </a:rPr>
                <a:t>Növekvő</a:t>
              </a:r>
              <a:r>
                <a:rPr lang="en-US" sz="1689" b="1" kern="0" dirty="0">
                  <a:solidFill>
                    <a:srgbClr val="000000"/>
                  </a:solidFill>
                </a:rPr>
                <a:t> </a:t>
              </a:r>
            </a:p>
            <a:p>
              <a:pPr defTabSz="858164" eaLnBrk="0" hangingPunct="0">
                <a:buClr>
                  <a:srgbClr val="FF3300"/>
                </a:buClr>
                <a:buSzPct val="120000"/>
                <a:defRPr/>
              </a:pPr>
              <a:r>
                <a:rPr lang="hu-HU" sz="1689" b="1" kern="0" dirty="0">
                  <a:solidFill>
                    <a:srgbClr val="000000"/>
                  </a:solidFill>
                </a:rPr>
                <a:t>erdősültség</a:t>
              </a:r>
              <a:endParaRPr lang="en-US" sz="1689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244475" y="1900238"/>
              <a:ext cx="1841480" cy="35045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58164">
                <a:spcBef>
                  <a:spcPct val="50000"/>
                </a:spcBef>
                <a:defRPr/>
              </a:pPr>
              <a:r>
                <a:rPr lang="hu-HU" sz="1689" b="1" kern="0" dirty="0">
                  <a:solidFill>
                    <a:srgbClr val="FFFFFF"/>
                  </a:solidFill>
                </a:rPr>
                <a:t>Észak-Európa</a:t>
              </a:r>
              <a:endParaRPr lang="en-US" sz="1689" b="1" kern="0" dirty="0">
                <a:solidFill>
                  <a:srgbClr val="FFFFFF"/>
                </a:solidFill>
              </a:endParaRPr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0988" y="2566988"/>
              <a:ext cx="1612900" cy="1196975"/>
            </a:xfrm>
            <a:prstGeom prst="rect">
              <a:avLst/>
            </a:prstGeom>
            <a:noFill/>
            <a:ln w="12700">
              <a:solidFill>
                <a:srgbClr val="24496D"/>
              </a:solidFill>
              <a:round/>
              <a:headEnd/>
              <a:tailEnd/>
            </a:ln>
          </p:spPr>
        </p:pic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1997055" y="4357688"/>
              <a:ext cx="2162151" cy="35045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58164" eaLnBrk="0" hangingPunct="0">
                <a:buClr>
                  <a:srgbClr val="FF3300"/>
                </a:buClr>
                <a:buSzPct val="120000"/>
                <a:defRPr/>
              </a:pPr>
              <a:r>
                <a:rPr lang="hu-HU" sz="1689" b="1" kern="0" dirty="0">
                  <a:solidFill>
                    <a:srgbClr val="000000"/>
                  </a:solidFill>
                </a:rPr>
                <a:t>több víz</a:t>
              </a:r>
              <a:endParaRPr lang="en-US" sz="1689" b="1" kern="0" dirty="0">
                <a:solidFill>
                  <a:srgbClr val="000000"/>
                </a:solidFill>
              </a:endParaRPr>
            </a:p>
          </p:txBody>
        </p:sp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0988" y="4046538"/>
              <a:ext cx="1612900" cy="1268412"/>
            </a:xfrm>
            <a:prstGeom prst="rect">
              <a:avLst/>
            </a:prstGeom>
            <a:noFill/>
            <a:ln w="12700">
              <a:solidFill>
                <a:srgbClr val="24496D"/>
              </a:solidFill>
              <a:round/>
              <a:headEnd/>
              <a:tailEnd/>
            </a:ln>
          </p:spPr>
        </p:pic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1997055" y="5908676"/>
              <a:ext cx="2162151" cy="60906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58164" eaLnBrk="0" hangingPunct="0">
                <a:buClr>
                  <a:srgbClr val="FF3300"/>
                </a:buClr>
                <a:buSzPct val="120000"/>
                <a:defRPr/>
              </a:pPr>
              <a:r>
                <a:rPr lang="hu-HU" sz="1689" b="1" kern="0" dirty="0">
                  <a:solidFill>
                    <a:srgbClr val="000000"/>
                  </a:solidFill>
                </a:rPr>
                <a:t>Magasabb hozamok</a:t>
              </a:r>
              <a:endParaRPr lang="en-US" sz="1689" b="1" kern="0" dirty="0">
                <a:solidFill>
                  <a:srgbClr val="000000"/>
                </a:solidFill>
              </a:endParaRPr>
            </a:p>
          </p:txBody>
        </p:sp>
        <p:pic>
          <p:nvPicPr>
            <p:cNvPr id="34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0988" y="5634038"/>
              <a:ext cx="1612900" cy="1196975"/>
            </a:xfrm>
            <a:prstGeom prst="rect">
              <a:avLst/>
            </a:prstGeom>
            <a:noFill/>
            <a:ln w="12700">
              <a:solidFill>
                <a:srgbClr val="24496D"/>
              </a:solidFill>
              <a:round/>
              <a:headEnd/>
              <a:tailEnd/>
            </a:ln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16961" y="2566988"/>
              <a:ext cx="1612900" cy="1189037"/>
            </a:xfrm>
            <a:prstGeom prst="rect">
              <a:avLst/>
            </a:prstGeom>
            <a:noFill/>
            <a:ln w="12700">
              <a:solidFill>
                <a:srgbClr val="24496D"/>
              </a:solidFill>
              <a:round/>
              <a:headEnd/>
              <a:tailEnd/>
            </a:ln>
          </p:spPr>
        </p:pic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5724128" y="2841626"/>
              <a:ext cx="1489393" cy="60906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defTabSz="858164" eaLnBrk="0" hangingPunct="0">
                <a:buClr>
                  <a:srgbClr val="FF3300"/>
                </a:buClr>
                <a:buSzPct val="120000"/>
                <a:defRPr/>
              </a:pPr>
              <a:r>
                <a:rPr lang="hu-HU" sz="1689" b="1" kern="0" dirty="0">
                  <a:solidFill>
                    <a:srgbClr val="000000"/>
                  </a:solidFill>
                </a:rPr>
                <a:t>Gyarapodó erdőtüzek</a:t>
              </a:r>
              <a:endParaRPr lang="en-US" sz="1689" b="1" kern="0" dirty="0">
                <a:solidFill>
                  <a:srgbClr val="000000"/>
                </a:solidFill>
              </a:endParaRPr>
            </a:p>
          </p:txBody>
        </p:sp>
        <p:pic>
          <p:nvPicPr>
            <p:cNvPr id="37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16961" y="4046538"/>
              <a:ext cx="1612900" cy="1220787"/>
            </a:xfrm>
            <a:prstGeom prst="rect">
              <a:avLst/>
            </a:prstGeom>
            <a:noFill/>
            <a:ln w="12700">
              <a:solidFill>
                <a:srgbClr val="24496D"/>
              </a:solidFill>
              <a:round/>
              <a:headEnd/>
              <a:tailEnd/>
            </a:ln>
          </p:spPr>
        </p:pic>
        <p:sp>
          <p:nvSpPr>
            <p:cNvPr id="38" name="Text Box 14"/>
            <p:cNvSpPr txBox="1">
              <a:spLocks noChangeArrowheads="1"/>
            </p:cNvSpPr>
            <p:nvPr/>
          </p:nvSpPr>
          <p:spPr bwMode="auto">
            <a:xfrm>
              <a:off x="5795900" y="4357688"/>
              <a:ext cx="1417621" cy="60906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858164" eaLnBrk="0" hangingPunct="0">
                <a:buClr>
                  <a:srgbClr val="FF3300"/>
                </a:buClr>
                <a:buSzPct val="120000"/>
                <a:defRPr/>
              </a:pPr>
              <a:r>
                <a:rPr lang="hu-HU" sz="1689" b="1" kern="0" dirty="0">
                  <a:solidFill>
                    <a:srgbClr val="000000"/>
                  </a:solidFill>
                </a:rPr>
                <a:t>több aszály</a:t>
              </a:r>
              <a:endParaRPr lang="en-US" sz="1689" b="1" kern="0" dirty="0">
                <a:solidFill>
                  <a:srgbClr val="000000"/>
                </a:solidFill>
              </a:endParaRPr>
            </a:p>
          </p:txBody>
        </p:sp>
        <p:pic>
          <p:nvPicPr>
            <p:cNvPr id="39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316961" y="5575300"/>
              <a:ext cx="1612900" cy="1219200"/>
            </a:xfrm>
            <a:prstGeom prst="rect">
              <a:avLst/>
            </a:prstGeom>
            <a:noFill/>
            <a:ln w="12700">
              <a:solidFill>
                <a:srgbClr val="24496D"/>
              </a:solidFill>
              <a:round/>
              <a:headEnd/>
              <a:tailEnd/>
            </a:ln>
          </p:spPr>
        </p:pic>
        <p:sp>
          <p:nvSpPr>
            <p:cNvPr id="40" name="Text Box 14"/>
            <p:cNvSpPr txBox="1">
              <a:spLocks noChangeArrowheads="1"/>
            </p:cNvSpPr>
            <p:nvPr/>
          </p:nvSpPr>
          <p:spPr bwMode="auto">
            <a:xfrm>
              <a:off x="5795900" y="5908676"/>
              <a:ext cx="1417621" cy="60906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defTabSz="858164" eaLnBrk="0" hangingPunct="0">
                <a:buClr>
                  <a:srgbClr val="FF3300"/>
                </a:buClr>
                <a:buSzPct val="120000"/>
                <a:defRPr/>
              </a:pPr>
              <a:r>
                <a:rPr lang="hu-HU" sz="1689" b="1" kern="0" dirty="0">
                  <a:solidFill>
                    <a:srgbClr val="000000"/>
                  </a:solidFill>
                </a:rPr>
                <a:t>Csökkenő hozamok</a:t>
              </a:r>
              <a:endParaRPr lang="en-US" sz="1689" b="1" kern="0" dirty="0">
                <a:solidFill>
                  <a:srgbClr val="000000"/>
                </a:solidFill>
              </a:endParaRPr>
            </a:p>
          </p:txBody>
        </p:sp>
        <p:sp>
          <p:nvSpPr>
            <p:cNvPr id="41" name="Text Box 29"/>
            <p:cNvSpPr txBox="1">
              <a:spLocks noChangeArrowheads="1"/>
            </p:cNvSpPr>
            <p:nvPr/>
          </p:nvSpPr>
          <p:spPr bwMode="auto">
            <a:xfrm>
              <a:off x="7164308" y="1965326"/>
              <a:ext cx="1841480" cy="350459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58164">
                <a:spcBef>
                  <a:spcPct val="50000"/>
                </a:spcBef>
                <a:defRPr/>
              </a:pPr>
              <a:r>
                <a:rPr lang="hu-HU" sz="1689" b="1" kern="0" dirty="0">
                  <a:solidFill>
                    <a:srgbClr val="FFFFFF"/>
                  </a:solidFill>
                </a:rPr>
                <a:t>Dél-Európa</a:t>
              </a:r>
              <a:endParaRPr lang="en-US" sz="1689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42" name="Text Box 29"/>
            <p:cNvSpPr txBox="1">
              <a:spLocks noChangeArrowheads="1"/>
            </p:cNvSpPr>
            <p:nvPr/>
          </p:nvSpPr>
          <p:spPr bwMode="auto">
            <a:xfrm>
              <a:off x="3667085" y="1900238"/>
              <a:ext cx="1841480" cy="35045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58164">
                <a:spcBef>
                  <a:spcPct val="50000"/>
                </a:spcBef>
                <a:defRPr/>
              </a:pPr>
              <a:r>
                <a:rPr lang="hu-HU" sz="1689" b="1" kern="0" dirty="0">
                  <a:solidFill>
                    <a:srgbClr val="FFFFFF"/>
                  </a:solidFill>
                </a:rPr>
                <a:t>Közép-Európa</a:t>
              </a:r>
              <a:endParaRPr lang="en-US" sz="1689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43" name="Szövegdoboz 18"/>
            <p:cNvSpPr txBox="1">
              <a:spLocks noChangeArrowheads="1"/>
            </p:cNvSpPr>
            <p:nvPr/>
          </p:nvSpPr>
          <p:spPr bwMode="auto">
            <a:xfrm rot="19149741">
              <a:off x="3602000" y="4380631"/>
              <a:ext cx="2628870" cy="806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858164">
                <a:defRPr/>
              </a:pPr>
              <a:r>
                <a:rPr lang="hu-HU" sz="2252" b="1" kern="0" dirty="0">
                  <a:solidFill>
                    <a:srgbClr val="800000"/>
                  </a:solidFill>
                </a:rPr>
                <a:t>Nagyobb bizonytalanság!</a:t>
              </a:r>
              <a:endParaRPr lang="en-US" sz="2252" b="1" kern="0" dirty="0">
                <a:solidFill>
                  <a:srgbClr val="800000"/>
                </a:solidFill>
              </a:endParaRPr>
            </a:p>
          </p:txBody>
        </p:sp>
        <p:sp>
          <p:nvSpPr>
            <p:cNvPr id="44" name="Szövegdoboz 19"/>
            <p:cNvSpPr txBox="1">
              <a:spLocks noChangeArrowheads="1"/>
            </p:cNvSpPr>
            <p:nvPr/>
          </p:nvSpPr>
          <p:spPr bwMode="auto">
            <a:xfrm>
              <a:off x="4409052" y="3557057"/>
              <a:ext cx="757943" cy="1126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858164">
                <a:defRPr/>
              </a:pPr>
              <a:r>
                <a:rPr lang="hu-HU" sz="6757" b="1" kern="0" dirty="0">
                  <a:solidFill>
                    <a:srgbClr val="800000"/>
                  </a:solidFill>
                </a:rPr>
                <a:t>?</a:t>
              </a:r>
            </a:p>
          </p:txBody>
        </p:sp>
        <p:cxnSp>
          <p:nvCxnSpPr>
            <p:cNvPr id="45" name="Egyenes összekötő nyíllal 47"/>
            <p:cNvCxnSpPr>
              <a:cxnSpLocks noChangeShapeType="1"/>
            </p:cNvCxnSpPr>
            <p:nvPr/>
          </p:nvCxnSpPr>
          <p:spPr bwMode="auto">
            <a:xfrm>
              <a:off x="3275856" y="3052366"/>
              <a:ext cx="2448272" cy="1588"/>
            </a:xfrm>
            <a:prstGeom prst="straightConnector1">
              <a:avLst/>
            </a:prstGeom>
            <a:noFill/>
            <a:ln w="19050" algn="ctr">
              <a:solidFill>
                <a:srgbClr val="24496D"/>
              </a:solidFill>
              <a:round/>
              <a:headEnd type="triangle" w="lg" len="med"/>
              <a:tailEnd type="triangle" w="lg" len="med"/>
            </a:ln>
          </p:spPr>
        </p:cxnSp>
        <p:cxnSp>
          <p:nvCxnSpPr>
            <p:cNvPr id="46" name="Egyenes összekötő nyíllal 48"/>
            <p:cNvCxnSpPr>
              <a:cxnSpLocks noChangeShapeType="1"/>
            </p:cNvCxnSpPr>
            <p:nvPr/>
          </p:nvCxnSpPr>
          <p:spPr bwMode="auto">
            <a:xfrm>
              <a:off x="3491880" y="6292726"/>
              <a:ext cx="2373039" cy="8384"/>
            </a:xfrm>
            <a:prstGeom prst="straightConnector1">
              <a:avLst/>
            </a:prstGeom>
            <a:noFill/>
            <a:ln w="19050" algn="ctr">
              <a:solidFill>
                <a:srgbClr val="24496D"/>
              </a:solidFill>
              <a:round/>
              <a:headEnd type="triangle" w="lg" len="med"/>
              <a:tailEnd type="triangle" w="lg" len="med"/>
            </a:ln>
          </p:spPr>
        </p:cxnSp>
      </p:grpSp>
      <p:pic>
        <p:nvPicPr>
          <p:cNvPr id="48" name="Kép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44"/>
            <a:ext cx="1403648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Kép 48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0" y="-5426"/>
            <a:ext cx="9144000" cy="1412776"/>
          </a:xfrm>
          <a:prstGeom prst="rect">
            <a:avLst/>
          </a:prstGeom>
          <a:scene3d>
            <a:camera prst="orthographicFront">
              <a:rot lat="10800000" lon="10800000" rev="0"/>
            </a:camera>
            <a:lightRig rig="threePt" dir="t"/>
          </a:scene3d>
        </p:spPr>
      </p:pic>
      <p:pic>
        <p:nvPicPr>
          <p:cNvPr id="50" name="Kép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6"/>
            <a:ext cx="913434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Cím 1"/>
          <p:cNvSpPr txBox="1">
            <a:spLocks/>
          </p:cNvSpPr>
          <p:nvPr/>
        </p:nvSpPr>
        <p:spPr>
          <a:xfrm>
            <a:off x="1374531" y="363411"/>
            <a:ext cx="5645741" cy="75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3600" b="1" dirty="0"/>
              <a:t>Mi várható Magyarországon?</a:t>
            </a:r>
          </a:p>
        </p:txBody>
      </p:sp>
    </p:spTree>
    <p:extLst>
      <p:ext uri="{BB962C8B-B14F-4D97-AF65-F5344CB8AC3E}">
        <p14:creationId xmlns:p14="http://schemas.microsoft.com/office/powerpoint/2010/main" val="145876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8797</TotalTime>
  <Words>1308</Words>
  <Application>Microsoft Office PowerPoint</Application>
  <PresentationFormat>Diavetítés a képernyőre (4:3 oldalarány)</PresentationFormat>
  <Paragraphs>248</Paragraphs>
  <Slides>23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Office-téma</vt:lpstr>
      <vt:lpstr>A klímastratégiák jelentősége,  aktuális pályázati  lehetőségek  Dr. Czira Tamás klímavédelmi és fenntarthatósági szakértő </vt:lpstr>
      <vt:lpstr>PowerPoint bemutató</vt:lpstr>
      <vt:lpstr>Milyen éghajlatváltozás  várható Magyarországon? </vt:lpstr>
      <vt:lpstr>PowerPoint bemutató</vt:lpstr>
      <vt:lpstr>PowerPoint bemutató</vt:lpstr>
      <vt:lpstr>PowerPoint bemutató</vt:lpstr>
      <vt:lpstr>PowerPoint bemutató</vt:lpstr>
      <vt:lpstr>Mi várható Magyarországon?</vt:lpstr>
      <vt:lpstr>PowerPoint bemutató</vt:lpstr>
      <vt:lpstr>A klímaváltozás hatásai sokrétűek</vt:lpstr>
      <vt:lpstr>Éghajlati tervezés szerepe</vt:lpstr>
      <vt:lpstr>Nemzeti Éghajlatváltozási Stratégia 2.0</vt:lpstr>
      <vt:lpstr>Települési szint jelentősége</vt:lpstr>
      <vt:lpstr>PowerPoint bemutató</vt:lpstr>
      <vt:lpstr>PowerPoint bemutató</vt:lpstr>
      <vt:lpstr>PowerPoint bemutató</vt:lpstr>
      <vt:lpstr>PowerPoint bemutató</vt:lpstr>
      <vt:lpstr>PowerPoint bemutató</vt:lpstr>
      <vt:lpstr>Önállóan támogatható tevékenységek</vt:lpstr>
      <vt:lpstr>Választható, önállóan nem támogatható tevékenységek</vt:lpstr>
      <vt:lpstr>Támogatási keretek</vt:lpstr>
      <vt:lpstr>Benyújtási határnapok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Czira Tamás</dc:creator>
  <cp:lastModifiedBy>Czira Tamas</cp:lastModifiedBy>
  <cp:revision>177</cp:revision>
  <dcterms:created xsi:type="dcterms:W3CDTF">2017-03-22T10:15:13Z</dcterms:created>
  <dcterms:modified xsi:type="dcterms:W3CDTF">2018-03-20T23:33:52Z</dcterms:modified>
</cp:coreProperties>
</file>