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sldIdLst>
    <p:sldId id="274" r:id="rId3"/>
    <p:sldId id="270" r:id="rId4"/>
    <p:sldId id="257" r:id="rId5"/>
    <p:sldId id="258" r:id="rId6"/>
    <p:sldId id="269" r:id="rId7"/>
    <p:sldId id="260" r:id="rId8"/>
    <p:sldId id="261" r:id="rId9"/>
    <p:sldId id="271" r:id="rId10"/>
    <p:sldId id="262" r:id="rId11"/>
    <p:sldId id="263" r:id="rId12"/>
    <p:sldId id="265" r:id="rId13"/>
    <p:sldId id="266" r:id="rId14"/>
    <p:sldId id="268" r:id="rId15"/>
    <p:sldId id="277" r:id="rId16"/>
    <p:sldId id="280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550D-EA39-4504-8BDD-770F660A50EA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B8ECD-E24B-4B9B-8E84-7A081F680F5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926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3C732-7ADC-4510-B067-892F929F7338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074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10F5E-8332-4A05-8FDA-F5FEDB36F89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438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746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SZSZB-tag</a:t>
            </a:r>
            <a:r>
              <a:rPr lang="hu-HU" dirty="0" smtClean="0"/>
              <a:t>, </a:t>
            </a:r>
            <a:r>
              <a:rPr lang="hu-HU" dirty="0" err="1" smtClean="0"/>
              <a:t>jkv.-vezető</a:t>
            </a:r>
            <a:r>
              <a:rPr lang="hu-HU" dirty="0" smtClean="0"/>
              <a:t>: a lakcíme szerinti HVI teszi át</a:t>
            </a:r>
          </a:p>
          <a:p>
            <a:endParaRPr lang="hu-HU" dirty="0" smtClean="0"/>
          </a:p>
          <a:p>
            <a:r>
              <a:rPr lang="hu-HU" dirty="0"/>
              <a:t>Átjelentkezés – kijelölt szavazókör</a:t>
            </a:r>
            <a:r>
              <a:rPr lang="hu-HU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smtClean="0"/>
              <a:t>minimális létszám (mintegy 600),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smtClean="0"/>
              <a:t>nagy </a:t>
            </a:r>
            <a:r>
              <a:rPr lang="hu-HU" dirty="0"/>
              <a:t>terem, </a:t>
            </a:r>
            <a:r>
              <a:rPr lang="hu-HU" dirty="0" smtClean="0"/>
              <a:t>több fülke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/>
              <a:t>külön van az átjelentkezők névjegyzéke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smtClean="0"/>
              <a:t>szükség szerinti számban  </a:t>
            </a:r>
            <a:r>
              <a:rPr lang="hu-HU" dirty="0" err="1" smtClean="0"/>
              <a:t>SZSZB-póttag</a:t>
            </a:r>
            <a:r>
              <a:rPr lang="hu-HU" dirty="0" smtClean="0"/>
              <a:t> (900 felett)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smtClean="0"/>
              <a:t>szükség szerinti számú </a:t>
            </a:r>
            <a:r>
              <a:rPr lang="hu-HU" dirty="0" err="1" smtClean="0"/>
              <a:t>jkv-vezető</a:t>
            </a:r>
            <a:r>
              <a:rPr lang="hu-HU" dirty="0"/>
              <a:t>, </a:t>
            </a:r>
            <a:endParaRPr lang="hu-HU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smtClean="0"/>
              <a:t>több mozgóurna, </a:t>
            </a:r>
          </a:p>
          <a:p>
            <a:endParaRPr lang="hu-HU" dirty="0" smtClean="0"/>
          </a:p>
          <a:p>
            <a:r>
              <a:rPr lang="hu-HU" dirty="0" smtClean="0"/>
              <a:t>Zárás: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smtClean="0"/>
              <a:t>csak ha mindenki mindent feldolgozott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dirty="0" err="1" smtClean="0"/>
              <a:t>szoc</a:t>
            </a:r>
            <a:r>
              <a:rPr lang="hu-HU" dirty="0" smtClean="0"/>
              <a:t> otthon, kórház - egyeztetni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Névjegyzékkel együtt</a:t>
            </a:r>
            <a:r>
              <a:rPr lang="hu-HU" baseline="0" dirty="0" smtClean="0"/>
              <a:t> szavazóköri jegyzőkönyvet is nyomtat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13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66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419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437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4437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3F703-80CF-4C7A-BD1A-B3DE00F9F8B6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69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091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77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424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C596-09F5-490B-B3EF-411E3D8EBA2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2018.01.22.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BD9-ABB8-4B2D-A28C-E234D8B5B94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8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924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13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87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96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230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346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07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97CA-50A6-4ABC-89DD-01D3BE433550}" type="datetimeFigureOut">
              <a:rPr lang="hu-HU" smtClean="0"/>
              <a:t>2018.01.22.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1619A-141C-4767-A474-1ED440C664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116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3C9C-CB31-4AC1-AC2C-039782BC48AC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2018.01.22.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CBD9-ABB8-4B2D-A28C-E234D8B5B94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0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citatum.hu/szerzo/Frank_Wilcze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35560" y="260649"/>
            <a:ext cx="7772400" cy="1368152"/>
          </a:xfrm>
        </p:spPr>
        <p:txBody>
          <a:bodyPr>
            <a:normAutofit/>
          </a:bodyPr>
          <a:lstStyle/>
          <a:p>
            <a:r>
              <a:rPr lang="hu-HU" sz="3200" b="1" dirty="0"/>
              <a:t>Felkészülés a </a:t>
            </a:r>
            <a:r>
              <a:rPr lang="hu-HU" sz="3200" b="1" dirty="0" smtClean="0"/>
              <a:t>2018. </a:t>
            </a:r>
            <a:r>
              <a:rPr lang="hu-HU" sz="3200" b="1" dirty="0"/>
              <a:t>évi országgyűlési</a:t>
            </a:r>
            <a:br>
              <a:rPr lang="hu-HU" sz="3200" b="1" dirty="0"/>
            </a:br>
            <a:r>
              <a:rPr lang="hu-HU" sz="3200" b="1" dirty="0"/>
              <a:t> képviselő-választásra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2927648" y="4365104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Választási irodák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Körzetkezelés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Névjegyzék vezetés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Előadó: Hedlicskáné Dóczi Judit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a Fejér Megyei Területi Választási Iroda vezető</a:t>
            </a:r>
          </a:p>
          <a:p>
            <a:r>
              <a:rPr lang="hu-HU" b="1" dirty="0" smtClean="0">
                <a:solidFill>
                  <a:schemeClr val="tx1"/>
                </a:solidFill>
              </a:rPr>
              <a:t>Jogi helyettese</a:t>
            </a:r>
          </a:p>
          <a:p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BD9-ABB8-4B2D-A28C-E234D8B5B947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110" y="-12540"/>
            <a:ext cx="9124949" cy="6858000"/>
          </a:xfrm>
          <a:prstGeom prst="rect">
            <a:avLst/>
          </a:prstGeom>
        </p:spPr>
      </p:pic>
      <p:sp>
        <p:nvSpPr>
          <p:cNvPr id="7" name="Szabadkézi sokszög 6"/>
          <p:cNvSpPr/>
          <p:nvPr/>
        </p:nvSpPr>
        <p:spPr>
          <a:xfrm>
            <a:off x="5807968" y="1204752"/>
            <a:ext cx="4615132" cy="4744529"/>
          </a:xfrm>
          <a:custGeom>
            <a:avLst/>
            <a:gdLst>
              <a:gd name="connsiteX0" fmla="*/ 0 w 4615132"/>
              <a:gd name="connsiteY0" fmla="*/ 0 h 4744529"/>
              <a:gd name="connsiteX1" fmla="*/ 4615132 w 4615132"/>
              <a:gd name="connsiteY1" fmla="*/ 17253 h 4744529"/>
              <a:gd name="connsiteX2" fmla="*/ 4606506 w 4615132"/>
              <a:gd name="connsiteY2" fmla="*/ 3148642 h 4744529"/>
              <a:gd name="connsiteX3" fmla="*/ 3743864 w 4615132"/>
              <a:gd name="connsiteY3" fmla="*/ 4744529 h 4744529"/>
              <a:gd name="connsiteX4" fmla="*/ 17253 w 4615132"/>
              <a:gd name="connsiteY4" fmla="*/ 4744529 h 4744529"/>
              <a:gd name="connsiteX5" fmla="*/ 0 w 4615132"/>
              <a:gd name="connsiteY5" fmla="*/ 0 h 474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5132" h="4744529">
                <a:moveTo>
                  <a:pt x="0" y="0"/>
                </a:moveTo>
                <a:lnTo>
                  <a:pt x="4615132" y="17253"/>
                </a:lnTo>
                <a:cubicBezTo>
                  <a:pt x="4612257" y="1061049"/>
                  <a:pt x="4609381" y="2104846"/>
                  <a:pt x="4606506" y="3148642"/>
                </a:cubicBezTo>
                <a:lnTo>
                  <a:pt x="3743864" y="4744529"/>
                </a:lnTo>
                <a:lnTo>
                  <a:pt x="17253" y="4744529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/>
          <p:cNvSpPr txBox="1"/>
          <p:nvPr/>
        </p:nvSpPr>
        <p:spPr>
          <a:xfrm>
            <a:off x="2495600" y="2915652"/>
            <a:ext cx="201622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személyi azonosító</a:t>
            </a:r>
          </a:p>
        </p:txBody>
      </p:sp>
      <p:sp>
        <p:nvSpPr>
          <p:cNvPr id="38" name="Téglalap 37"/>
          <p:cNvSpPr/>
          <p:nvPr/>
        </p:nvSpPr>
        <p:spPr>
          <a:xfrm>
            <a:off x="1775520" y="3573016"/>
            <a:ext cx="3888432" cy="3015044"/>
          </a:xfrm>
          <a:prstGeom prst="rect">
            <a:avLst/>
          </a:prstGeom>
          <a:pattFill prst="wdDnDiag">
            <a:fgClr>
              <a:srgbClr val="FEFB85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/>
          <p:cNvSpPr txBox="1"/>
          <p:nvPr/>
        </p:nvSpPr>
        <p:spPr>
          <a:xfrm>
            <a:off x="2495600" y="1204751"/>
            <a:ext cx="201622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név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495600" y="1619508"/>
            <a:ext cx="201622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születési név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2495600" y="2060848"/>
            <a:ext cx="201622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születési hely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2495600" y="2483604"/>
            <a:ext cx="2016224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anyja neve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2351584" y="4067780"/>
            <a:ext cx="31683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hova kéri (ha nem a lakcímére)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1991544" y="3635732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Mozgóurna igénylése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1991544" y="4850576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Átjelentkezés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351584" y="5282624"/>
            <a:ext cx="31683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melyik településre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1991544" y="5714672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Külképviseleti névjegyzékbe  vétel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2351584" y="6146720"/>
            <a:ext cx="31683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melyik külképviseletre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6096000" y="4134899"/>
            <a:ext cx="3528392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Uniós </a:t>
            </a:r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EP-választásra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6240016" y="4566947"/>
            <a:ext cx="374441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Nyilatkozat: csak </a:t>
            </a:r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Mo.-n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szavaz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5879976" y="4989704"/>
            <a:ext cx="374441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 vagy vk., ahol legutóbb névjegyzékben szerepelt hazájában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6456040" y="1826240"/>
            <a:ext cx="374441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melyik nemzetiség (csak 1)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6096000" y="1394192"/>
            <a:ext cx="3528392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Nemzetiségi regisztráció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6456040" y="2258288"/>
            <a:ext cx="374441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nemzetiséghez tartozás megvallása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6456040" y="2690336"/>
            <a:ext cx="374441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országgyűlésire is kiterjedő hatályú?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6456040" y="3621551"/>
            <a:ext cx="3744416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milyen segítséget igényel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6096000" y="3194392"/>
            <a:ext cx="3528392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Fogyatékos választópolgár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2351584" y="4406334"/>
            <a:ext cx="31683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igénylés indoka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991544" y="251756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kérelem tartalma</a:t>
            </a:r>
            <a:endParaRPr lang="hu-HU" sz="3200" dirty="0"/>
          </a:p>
        </p:txBody>
      </p:sp>
      <p:sp>
        <p:nvSpPr>
          <p:cNvPr id="40" name="Szövegdoboz 39"/>
          <p:cNvSpPr txBox="1"/>
          <p:nvPr/>
        </p:nvSpPr>
        <p:spPr>
          <a:xfrm>
            <a:off x="4727848" y="1610216"/>
            <a:ext cx="677108" cy="1674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Értesítési cím</a:t>
            </a:r>
          </a:p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(fakultatív)</a:t>
            </a:r>
          </a:p>
        </p:txBody>
      </p:sp>
    </p:spTree>
    <p:extLst>
      <p:ext uri="{BB962C8B-B14F-4D97-AF65-F5344CB8AC3E}">
        <p14:creationId xmlns:p14="http://schemas.microsoft.com/office/powerpoint/2010/main" val="13194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2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75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2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75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3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17" grpId="0" animBg="1"/>
      <p:bldP spid="18" grpId="0" animBg="1"/>
      <p:bldP spid="20" grpId="0" animBg="1"/>
      <p:bldP spid="29" grpId="0" animBg="1"/>
      <p:bldP spid="15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6" y="0"/>
            <a:ext cx="9144000" cy="6858000"/>
          </a:xfrm>
          <a:prstGeom prst="rect">
            <a:avLst/>
          </a:prstGeom>
        </p:spPr>
      </p:pic>
      <p:sp>
        <p:nvSpPr>
          <p:cNvPr id="32" name="Lekerekített téglalap 31"/>
          <p:cNvSpPr/>
          <p:nvPr/>
        </p:nvSpPr>
        <p:spPr>
          <a:xfrm>
            <a:off x="7482155" y="3879927"/>
            <a:ext cx="756084" cy="38027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Lekerekített téglalap 30"/>
          <p:cNvSpPr/>
          <p:nvPr/>
        </p:nvSpPr>
        <p:spPr>
          <a:xfrm>
            <a:off x="3510816" y="3936583"/>
            <a:ext cx="756084" cy="38027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096001" y="1278052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mozgóurna igénylése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096001" y="1691516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átjelentkezés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096001" y="2123564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külképviseleti névjegyzékbe  vétel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556710" y="2555612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EP-választásra regisztrálás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556710" y="1268760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nemzetiségi regisztráció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556710" y="1691516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fogyatékos segítése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556710" y="2123564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adatkiadás megtiltása</a:t>
            </a:r>
          </a:p>
        </p:txBody>
      </p:sp>
      <p:sp>
        <p:nvSpPr>
          <p:cNvPr id="21" name="Jobbra nyíl 20"/>
          <p:cNvSpPr/>
          <p:nvPr/>
        </p:nvSpPr>
        <p:spPr>
          <a:xfrm rot="5400000">
            <a:off x="7560071" y="2855738"/>
            <a:ext cx="1271580" cy="6713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/>
          <p:cNvSpPr txBox="1"/>
          <p:nvPr/>
        </p:nvSpPr>
        <p:spPr>
          <a:xfrm>
            <a:off x="3510816" y="3921649"/>
            <a:ext cx="756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nap</a:t>
            </a:r>
          </a:p>
        </p:txBody>
      </p:sp>
      <p:sp>
        <p:nvSpPr>
          <p:cNvPr id="23" name="Jobbra nyíl 22"/>
          <p:cNvSpPr/>
          <p:nvPr/>
        </p:nvSpPr>
        <p:spPr>
          <a:xfrm rot="5400000" flipV="1">
            <a:off x="3687027" y="3366436"/>
            <a:ext cx="548225" cy="108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7490938" y="3879927"/>
            <a:ext cx="2972904" cy="80021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Aznap !!!</a:t>
            </a:r>
          </a:p>
          <a:p>
            <a:pPr algn="ctr"/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4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NVI-nél</a:t>
            </a:r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kérelem statisztika folyamatos figyelemmel kísérése) </a:t>
            </a:r>
            <a:endParaRPr lang="hu-HU" sz="14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ím 2"/>
          <p:cNvSpPr>
            <a:spLocks noGrp="1"/>
          </p:cNvSpPr>
          <p:nvPr>
            <p:ph type="title"/>
          </p:nvPr>
        </p:nvSpPr>
        <p:spPr>
          <a:xfrm>
            <a:off x="2556710" y="274638"/>
            <a:ext cx="7654090" cy="584953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kérelem elbírálásának határideje</a:t>
            </a:r>
          </a:p>
        </p:txBody>
      </p:sp>
      <p:sp>
        <p:nvSpPr>
          <p:cNvPr id="27" name="Jobbra nyíl 26"/>
          <p:cNvSpPr/>
          <p:nvPr/>
        </p:nvSpPr>
        <p:spPr>
          <a:xfrm rot="1833064">
            <a:off x="5535376" y="3098413"/>
            <a:ext cx="1899983" cy="7097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7176577" y="705755"/>
            <a:ext cx="1458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választás kitűzése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 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4871864" y="4527462"/>
            <a:ext cx="475252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24.00 óráig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16.00 óra után vagy nem munkanap érkezik, a következő munkanapon 24.00 óráig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04.06. 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16.00 óra után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azonnal (zárás)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867024" y="705755"/>
            <a:ext cx="2004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választás </a:t>
            </a:r>
          </a:p>
          <a:p>
            <a:pPr algn="ctr"/>
            <a:r>
              <a:rPr lang="hu-HU" sz="1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kitűzése előtt</a:t>
            </a:r>
            <a:endParaRPr lang="hu-HU" sz="1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7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/>
      <p:bldP spid="23" grpId="0" animBg="1"/>
      <p:bldP spid="24" grpId="0" animBg="1"/>
      <p:bldP spid="27" grpId="0" animBg="1"/>
      <p:bldP spid="29" grpId="0"/>
      <p:bldP spid="3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2" y="189781"/>
            <a:ext cx="9960635" cy="660642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096001" y="1278052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mozgóurna igénylése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096001" y="1691516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átjelentkezés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6096001" y="2123564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külképviseleti névjegyzékbe  vétel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556710" y="2555612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EP-választásra regisztrálás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556710" y="1268760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nemzetiségi regisztráció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556710" y="1691516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fogyatékos segítése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556710" y="2123564"/>
            <a:ext cx="266429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adatkiadás megtiltása</a:t>
            </a:r>
          </a:p>
        </p:txBody>
      </p:sp>
      <p:sp>
        <p:nvSpPr>
          <p:cNvPr id="26" name="Cím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kérelem elbírálása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4511824" y="3091317"/>
            <a:ext cx="31683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azonosítás - teljes adategyezés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1874531" y="3499044"/>
            <a:ext cx="81999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elfogadható eltérések: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1874531" y="4923166"/>
            <a:ext cx="566162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kezetelt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(Sándor - 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Sandor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írásm</a:t>
            </a:r>
            <a:r>
              <a:rPr lang="es-ES_tradnl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dbeli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(Betti - 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Betty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utónév n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más nyelven tört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nő megadása (András - Andreas)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 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s-ES_tradnl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közül az egyik </a:t>
            </a:r>
            <a:r>
              <a:rPr lang="hu-HU" sz="14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elhagyá</a:t>
            </a:r>
            <a:r>
              <a:rPr lang="pt-PT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(</a:t>
            </a:r>
            <a:r>
              <a:rPr lang="hu-HU" sz="1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Lotti Bernadett - Lotti)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1874532" y="3825975"/>
            <a:ext cx="383442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elhagyása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szület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helyben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elírás (Nagymaros – 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Naygmaros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idegen nyelvű megjelöl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PT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(B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Wien)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kerület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elhagyása  +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6240016" y="3841087"/>
            <a:ext cx="3834425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elhagyása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szület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helyben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elírás (Nagymaros – 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Naygmaros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idegen nyelvű megjelöl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pt-PT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(B</a:t>
            </a:r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hu-H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Wien)</a:t>
            </a:r>
          </a:p>
          <a:p>
            <a:pPr marL="266700" lvl="1" indent="-190500">
              <a:buFont typeface="Courier New" panose="02070309020205020404" pitchFamily="49" charset="0"/>
              <a:buChar char="o"/>
            </a:pP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kerület elhagyása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1874530" y="5877271"/>
            <a:ext cx="3346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2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2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4382 0.0060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10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8" grpId="0" animBg="1"/>
      <p:bldP spid="35" grpId="0"/>
      <p:bldP spid="36" grpId="0" build="p"/>
      <p:bldP spid="37" grpId="0" build="p"/>
      <p:bldP spid="38" grpId="0" build="p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9" y="0"/>
            <a:ext cx="9848492" cy="68580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999656" y="1547500"/>
            <a:ext cx="172819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helyt adó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7392144" y="1547500"/>
            <a:ext cx="172819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elutasító</a:t>
            </a:r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4295800" y="1187460"/>
            <a:ext cx="1368152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456040" y="1187460"/>
            <a:ext cx="1224136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7248128" y="2051556"/>
            <a:ext cx="2088232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határozat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2855640" y="2051556"/>
            <a:ext cx="2088232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„egyéb döntés”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5159896" y="4784291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5159896" y="3790142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átjelentkezés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5159896" y="4283804"/>
            <a:ext cx="3528392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külképviseleti névjegyzékbe  vétel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1703512" y="5291916"/>
            <a:ext cx="338437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EP-választásra regisztrálás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1703512" y="3778096"/>
            <a:ext cx="338437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nemzetiségi regisztráció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1703512" y="4282152"/>
            <a:ext cx="338437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fogyatékos választópolgár segítése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1703512" y="4786208"/>
            <a:ext cx="338437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adatkiadás megtiltása</a:t>
            </a:r>
          </a:p>
        </p:txBody>
      </p:sp>
      <p:cxnSp>
        <p:nvCxnSpPr>
          <p:cNvPr id="40" name="Egyenes összekötő 39"/>
          <p:cNvCxnSpPr/>
          <p:nvPr/>
        </p:nvCxnSpPr>
        <p:spPr>
          <a:xfrm flipV="1">
            <a:off x="3287688" y="3320989"/>
            <a:ext cx="576064" cy="324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4007768" y="3320988"/>
            <a:ext cx="2664296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8688288" y="3749646"/>
            <a:ext cx="936102" cy="923330"/>
          </a:xfrm>
          <a:prstGeom prst="rect">
            <a:avLst/>
          </a:prstGeom>
          <a:solidFill>
            <a:schemeClr val="accent6">
              <a:lumMod val="20000"/>
              <a:lumOff val="80000"/>
              <a:alpha val="31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Értesítő</a:t>
            </a:r>
          </a:p>
          <a:p>
            <a:pPr algn="ctr"/>
            <a:r>
              <a:rPr lang="hu-HU" sz="900" dirty="0"/>
              <a:t>------------------</a:t>
            </a:r>
          </a:p>
          <a:p>
            <a:pPr algn="ctr"/>
            <a:r>
              <a:rPr lang="hu-HU" sz="900" dirty="0"/>
              <a:t>------------------</a:t>
            </a:r>
          </a:p>
          <a:p>
            <a:pPr algn="ctr"/>
            <a:r>
              <a:rPr lang="hu-HU" sz="900" dirty="0"/>
              <a:t>------------------</a:t>
            </a:r>
          </a:p>
          <a:p>
            <a:pPr algn="ctr"/>
            <a:r>
              <a:rPr lang="hu-HU" sz="900" dirty="0"/>
              <a:t>------------------</a:t>
            </a:r>
          </a:p>
        </p:txBody>
      </p:sp>
      <p:sp>
        <p:nvSpPr>
          <p:cNvPr id="22" name="Cím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döntés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5159896" y="5589241"/>
            <a:ext cx="354639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aznap más választás is van: minden választásra!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2855640" y="2567279"/>
            <a:ext cx="208823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névjegyzék módosítása</a:t>
            </a:r>
          </a:p>
        </p:txBody>
      </p:sp>
      <p:sp>
        <p:nvSpPr>
          <p:cNvPr id="3" name="Szalagnyíl balra 2"/>
          <p:cNvSpPr/>
          <p:nvPr/>
        </p:nvSpPr>
        <p:spPr>
          <a:xfrm>
            <a:off x="8798791" y="4852181"/>
            <a:ext cx="643091" cy="11734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2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20" grpId="0" animBg="1"/>
      <p:bldP spid="23" grpId="0"/>
      <p:bldP spid="25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döntés</a:t>
            </a:r>
            <a:endParaRPr lang="hu-HU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az illetékesség hiánya miatti áttétel használata („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szkennelés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”) az </a:t>
            </a:r>
            <a:r>
              <a:rPr lang="hu-H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NVR-ben</a:t>
            </a:r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kötelező (az informatikai támogatás csak a levélben érkezett kérelem esetén használható) 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hibás rögzítés esetén ellenkező tartalmú kérelem hivatalból történő rögzítése, majd ismételt rögzítés </a:t>
            </a:r>
            <a:r>
              <a:rPr lang="hu-H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(202. VF 28. oldal, VÁKIR NVI HELPDESK  kollégákkal kapcsolatfelvétel)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Értesítés (ha a kérelmező nincs jelen)</a:t>
            </a:r>
          </a:p>
          <a:p>
            <a:pPr lvl="2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lakcímre MINDIG !!! (követő munkanapon, belföldre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tértiv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., külföldre normál küldemény)</a:t>
            </a:r>
          </a:p>
          <a:p>
            <a:pPr lvl="2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egyéb megadott címre IS !!!</a:t>
            </a:r>
          </a:p>
          <a:p>
            <a:pPr lvl="2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HVI munkatárs is kézbesíthet</a:t>
            </a:r>
          </a:p>
          <a:p>
            <a:pPr lvl="2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szavazás hetében, illetékességi területen, az NVI ajánlása szerint (202. VF 28. oldal)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Névjegyzék nyilvánossága </a:t>
            </a:r>
          </a:p>
          <a:p>
            <a:pPr lvl="1"/>
            <a:r>
              <a:rPr lang="hu-HU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Központi: </a:t>
            </a:r>
            <a:r>
              <a:rPr lang="hu-H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csak saját adat tekintetében, másolat kérhető</a:t>
            </a:r>
          </a:p>
          <a:p>
            <a:pPr lvl="1"/>
            <a:r>
              <a:rPr lang="hu-HU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Szavazóköri: </a:t>
            </a:r>
            <a:r>
              <a:rPr lang="hu-H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bárki betekinthet (csak monitoron, csak nevek és lakcím, 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másolat, feljegyzés nem </a:t>
            </a:r>
            <a:r>
              <a:rPr lang="hu-H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készíthető, mozgóurna jegyzék NEM nyilvános) saját adat tekintetében teljes körűen, másolattal</a:t>
            </a:r>
          </a:p>
          <a:p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65247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65253" y="2975962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Arra az esetre, ha a kollégák a diákban hibát találnának….</a:t>
            </a:r>
          </a:p>
          <a:p>
            <a:pPr algn="ctr"/>
            <a:endParaRPr lang="hu-H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„Ha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nem követsz el hibákat, akkor nem dolgozol elég nehéz problémákon. Ez pedig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öreg HIBA.”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Frank </a:t>
            </a:r>
            <a:r>
              <a:rPr lang="hu-HU" sz="16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Wilczek</a:t>
            </a:r>
            <a:endParaRPr lang="hu-H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KÖSZÖNÖM A FIGYELMET </a:t>
            </a:r>
            <a:r>
              <a:rPr lang="hu-H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812" y="560717"/>
            <a:ext cx="6284882" cy="214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8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Választási irodák </a:t>
            </a: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922"/>
          </a:xfrm>
        </p:spPr>
        <p:txBody>
          <a:bodyPr>
            <a:normAutofit fontScale="85000" lnSpcReduction="20000"/>
          </a:bodyPr>
          <a:lstStyle/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Működő irodák: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HVI, OEVI, TVI/FVI, NVI, KÜVI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Tagok: 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csak közszolgálati tisztviselő, állami tisztviselő, közalkalmazott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(munkavállaló nem !)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Összeférhetetlenség folyamatos vizsgálata </a:t>
            </a:r>
            <a:r>
              <a:rPr 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69. § (1) </a:t>
            </a:r>
            <a:r>
              <a:rPr 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Eskü/fogadalom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Irodavezető helyettes kinevezése kötelező 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Megbízások, kinevezések dokumentálása( </a:t>
            </a:r>
            <a:r>
              <a:rPr 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pü-i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elszámolás, ÁSZ),VÁKIR rögzítés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(finanszírozás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feltétele), adatok naprakészsége, vezetők pontos elérhetősége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Díjazás 2/2018. (I.3.) IM rendelet (emelt összegek) </a:t>
            </a:r>
          </a:p>
          <a:p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Feladatok (HVI):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Általános, </a:t>
            </a:r>
            <a:r>
              <a:rPr 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75. § </a:t>
            </a:r>
          </a:p>
          <a:p>
            <a:pPr lvl="1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OGY választásra specifikus, 1/2018.(I.3.) IM rendelet (különösen):</a:t>
            </a:r>
          </a:p>
          <a:p>
            <a:pPr lvl="2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ájékoztatás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, nyilvánosság (helyben szokásos módon a bizottsági tagok, HVI vezető neve, HVI címe, tel/</a:t>
            </a:r>
            <a:r>
              <a:rPr lang="hu-HU" sz="1400" dirty="0" err="1">
                <a:latin typeface="Arial" panose="020B0604020202020204" pitchFamily="34" charset="0"/>
                <a:cs typeface="Arial" panose="020B0604020202020204" pitchFamily="34" charset="0"/>
              </a:rPr>
              <a:t>fax.szám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email)</a:t>
            </a:r>
          </a:p>
          <a:p>
            <a:pPr lvl="2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névjegyzékek vezetése</a:t>
            </a:r>
          </a:p>
          <a:p>
            <a:pPr lvl="2"/>
            <a:r>
              <a:rPr 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SZSZB-k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választásának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(03.19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hétfő 16.00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óráig)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előkészítése (202. VF. 11.oldal), egy szavazókörös (HVB) NEM !!!</a:t>
            </a:r>
          </a:p>
          <a:p>
            <a:pPr lvl="2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delegálások fogadása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(03.23. péntek 16.00 óráig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  ellenőrzése, „dupla” delegálás nincs !!!</a:t>
            </a:r>
          </a:p>
          <a:p>
            <a:pPr lvl="2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bizottsági tagok eskü/fogadalom tételének szervezése (polgármester, akadályoztatása esetén az erre felhatalmazott alpolgármester előtt) (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HVB, OEVB 5 nap, SZSZB 04.06. 16.00 óráig), 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VÁKIR rögzítés</a:t>
            </a:r>
          </a:p>
          <a:p>
            <a:pPr lvl="2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eskü a megyei közgyűlés elnöke előtt pótolható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(04.07-én szombaton, meghatározott időpontban, egyszer)  </a:t>
            </a:r>
          </a:p>
          <a:p>
            <a:pPr lvl="2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Megbízatás megszűnése </a:t>
            </a:r>
            <a:r>
              <a:rPr lang="hu-H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33. § 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Határozat !!!</a:t>
            </a:r>
          </a:p>
          <a:p>
            <a:pPr marL="914400" lvl="2" indent="0">
              <a:buNone/>
            </a:pPr>
            <a:endParaRPr lang="hu-H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hu-H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hu-H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hu-H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331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Körzetkarbantartás</a:t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Folyamatosan üzemelő körzetkezelés az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NVR-be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került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OGY és önkormányzati körzettípus (plusz </a:t>
            </a:r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 a nemzetiségi önk.)</a:t>
            </a:r>
          </a:p>
          <a:p>
            <a:pPr lvl="1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Ha a változás mindkét állományt érinti, párhuzamosan átvezetni mindkettőn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Térképi támogatás (szavazókör és szavazóhelyiség)</a:t>
            </a:r>
          </a:p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Körzetállomány karbantartási feladat 2017. december</a:t>
            </a:r>
          </a:p>
          <a:p>
            <a:pPr lvl="1"/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Körzethatárok, szavazóhelyiségek címének, akadálymentesítettségének felülvizsgálata, beállítása</a:t>
            </a:r>
          </a:p>
          <a:p>
            <a:pPr lvl="1"/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Körzetesítetlen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címek, kapuk besorolása </a:t>
            </a:r>
          </a:p>
          <a:p>
            <a:pPr lvl="1"/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. 78. § szerinti kijelölt szavazókör megfelelőségének vizsgálata, esetleges módosítása (</a:t>
            </a:r>
            <a:r>
              <a:rPr lang="hu-H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kitűzést követően már nem lehet megváltoztatni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hu-H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08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Körzetkarbantartás</a:t>
            </a:r>
            <a:br>
              <a:rPr lang="hu-H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Kitűzés után </a:t>
            </a:r>
            <a:r>
              <a:rPr lang="hu-HU" b="1" u="sng" dirty="0" smtClean="0"/>
              <a:t>nem módosítható: </a:t>
            </a:r>
          </a:p>
          <a:p>
            <a:pPr lvl="2"/>
            <a:r>
              <a:rPr lang="hu-HU" dirty="0" smtClean="0"/>
              <a:t>Szavazókör határa, sorszáma, település határa és elnevezése, utcanév, házszám, helyrajzi </a:t>
            </a:r>
            <a:r>
              <a:rPr lang="hu-HU" dirty="0" err="1" smtClean="0"/>
              <a:t>Ve</a:t>
            </a:r>
            <a:r>
              <a:rPr lang="hu-HU" dirty="0" smtClean="0"/>
              <a:t>.) </a:t>
            </a:r>
            <a:r>
              <a:rPr lang="hu-HU" dirty="0" smtClean="0">
                <a:solidFill>
                  <a:srgbClr val="FF0000"/>
                </a:solidFill>
              </a:rPr>
              <a:t>DE  ÚJ !!!</a:t>
            </a:r>
          </a:p>
          <a:p>
            <a:pPr lvl="3"/>
            <a:r>
              <a:rPr lang="hu-HU" dirty="0" smtClean="0">
                <a:solidFill>
                  <a:srgbClr val="FF0000"/>
                </a:solidFill>
              </a:rPr>
              <a:t>A </a:t>
            </a:r>
            <a:r>
              <a:rPr lang="hu-HU" dirty="0" err="1" smtClean="0">
                <a:solidFill>
                  <a:srgbClr val="FF0000"/>
                </a:solidFill>
              </a:rPr>
              <a:t>Ve</a:t>
            </a:r>
            <a:r>
              <a:rPr lang="hu-HU" dirty="0" smtClean="0">
                <a:solidFill>
                  <a:srgbClr val="FF0000"/>
                </a:solidFill>
              </a:rPr>
              <a:t>. által nem tiltott változások  (teljes műveleti listát </a:t>
            </a:r>
            <a:r>
              <a:rPr lang="hu-HU" dirty="0" err="1" smtClean="0">
                <a:solidFill>
                  <a:srgbClr val="FF0000"/>
                </a:solidFill>
              </a:rPr>
              <a:t>lsd</a:t>
            </a:r>
            <a:r>
              <a:rPr lang="hu-HU" dirty="0" smtClean="0">
                <a:solidFill>
                  <a:srgbClr val="FF0000"/>
                </a:solidFill>
              </a:rPr>
              <a:t>. választási füzetben és a program felületén ) a  </a:t>
            </a:r>
            <a:r>
              <a:rPr lang="hu-HU" dirty="0" err="1" smtClean="0">
                <a:solidFill>
                  <a:srgbClr val="FF0000"/>
                </a:solidFill>
              </a:rPr>
              <a:t>KCR-ben</a:t>
            </a:r>
            <a:r>
              <a:rPr lang="hu-HU" dirty="0" smtClean="0">
                <a:solidFill>
                  <a:srgbClr val="FF0000"/>
                </a:solidFill>
              </a:rPr>
              <a:t> továbbra is átvezethetőek  (</a:t>
            </a:r>
            <a:r>
              <a:rPr lang="hu-HU" dirty="0" err="1" smtClean="0">
                <a:solidFill>
                  <a:srgbClr val="FF0000"/>
                </a:solidFill>
              </a:rPr>
              <a:t>pl.település</a:t>
            </a:r>
            <a:r>
              <a:rPr lang="hu-HU" dirty="0" smtClean="0">
                <a:solidFill>
                  <a:srgbClr val="FF0000"/>
                </a:solidFill>
              </a:rPr>
              <a:t> új közterület felvitel, új házszám felvitel, épület cím adatainak szerkesztése)  </a:t>
            </a:r>
          </a:p>
          <a:p>
            <a:pPr lvl="4"/>
            <a:r>
              <a:rPr lang="hu-HU" dirty="0" smtClean="0">
                <a:solidFill>
                  <a:srgbClr val="FF0000"/>
                </a:solidFill>
              </a:rPr>
              <a:t>Ha az új címen </a:t>
            </a:r>
            <a:r>
              <a:rPr lang="hu-HU" u="sng" dirty="0" smtClean="0">
                <a:solidFill>
                  <a:srgbClr val="FF0000"/>
                </a:solidFill>
              </a:rPr>
              <a:t>személy is van</a:t>
            </a:r>
            <a:r>
              <a:rPr lang="hu-HU" dirty="0" smtClean="0">
                <a:solidFill>
                  <a:srgbClr val="FF0000"/>
                </a:solidFill>
              </a:rPr>
              <a:t>, körzetesíteni kell !!! </a:t>
            </a:r>
            <a:r>
              <a:rPr lang="hu-HU" i="1" dirty="0" smtClean="0">
                <a:solidFill>
                  <a:srgbClr val="FF0000"/>
                </a:solidFill>
              </a:rPr>
              <a:t>(NVR/Szavazóköri Névjegyzék/</a:t>
            </a:r>
            <a:r>
              <a:rPr lang="hu-HU" i="1" dirty="0" err="1" smtClean="0">
                <a:solidFill>
                  <a:srgbClr val="FF0000"/>
                </a:solidFill>
              </a:rPr>
              <a:t>Névjegyzék</a:t>
            </a:r>
            <a:r>
              <a:rPr lang="hu-HU" i="1" dirty="0" smtClean="0">
                <a:solidFill>
                  <a:srgbClr val="FF0000"/>
                </a:solidFill>
              </a:rPr>
              <a:t> kezelés/Körzetesítés/akadálymentes szavazókörbe besorolás, probléma esetén TVI vagy VÁKIR </a:t>
            </a:r>
            <a:r>
              <a:rPr lang="hu-HU" i="1" dirty="0" err="1" smtClean="0">
                <a:solidFill>
                  <a:srgbClr val="FF0000"/>
                </a:solidFill>
              </a:rPr>
              <a:t>Helpdesk</a:t>
            </a:r>
            <a:r>
              <a:rPr lang="hu-HU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hu-HU" dirty="0" smtClean="0"/>
              <a:t>Kitűzés után </a:t>
            </a:r>
            <a:r>
              <a:rPr lang="hu-HU" b="1" u="sng" dirty="0" smtClean="0"/>
              <a:t>változtatható</a:t>
            </a:r>
            <a:r>
              <a:rPr lang="hu-HU" b="1" u="sng" dirty="0"/>
              <a:t>: </a:t>
            </a:r>
          </a:p>
          <a:p>
            <a:pPr lvl="3"/>
            <a:r>
              <a:rPr lang="hu-HU" dirty="0"/>
              <a:t>szavazóhelyiség címe, vagy egyéb </a:t>
            </a:r>
            <a:r>
              <a:rPr lang="hu-HU" dirty="0" smtClean="0"/>
              <a:t>adata (</a:t>
            </a:r>
            <a:r>
              <a:rPr lang="hu-HU" dirty="0" smtClean="0">
                <a:solidFill>
                  <a:srgbClr val="FF0000"/>
                </a:solidFill>
              </a:rPr>
              <a:t>az NVI elnökének engedélyével </a:t>
            </a:r>
            <a:r>
              <a:rPr lang="hu-HU" dirty="0"/>
              <a:t>és új értesítő kiküldésével (</a:t>
            </a:r>
            <a:r>
              <a:rPr lang="hu-HU" dirty="0" smtClean="0"/>
              <a:t>HVI kérelem </a:t>
            </a:r>
            <a:r>
              <a:rPr lang="hu-HU" dirty="0" err="1" smtClean="0"/>
              <a:t>VÁKIR-on</a:t>
            </a:r>
            <a:r>
              <a:rPr lang="hu-HU" dirty="0" smtClean="0"/>
              <a:t> keresztül) </a:t>
            </a:r>
            <a:endParaRPr lang="hu-HU" sz="2000" dirty="0"/>
          </a:p>
        </p:txBody>
      </p:sp>
      <p:sp>
        <p:nvSpPr>
          <p:cNvPr id="4" name="Jobbra nyíl 3"/>
          <p:cNvSpPr/>
          <p:nvPr/>
        </p:nvSpPr>
        <p:spPr>
          <a:xfrm>
            <a:off x="6573328" y="3387266"/>
            <a:ext cx="353682" cy="365225"/>
          </a:xfrm>
          <a:prstGeom prst="rightArrow">
            <a:avLst>
              <a:gd name="adj1" fmla="val 50000"/>
              <a:gd name="adj2" fmla="val 735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09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11624" y="274638"/>
            <a:ext cx="6912768" cy="1143000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választójogosultság</a:t>
            </a: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558324"/>
              </p:ext>
            </p:extLst>
          </p:nvPr>
        </p:nvGraphicFramePr>
        <p:xfrm>
          <a:off x="2467307" y="1338720"/>
          <a:ext cx="7257389" cy="4180560"/>
        </p:xfrm>
        <a:graphic>
          <a:graphicData uri="http://schemas.openxmlformats.org/drawingml/2006/table">
            <a:tbl>
              <a:tblPr/>
              <a:tblGrid>
                <a:gridCol w="1055459"/>
                <a:gridCol w="924635"/>
                <a:gridCol w="1055459"/>
                <a:gridCol w="1055459"/>
                <a:gridCol w="1055459"/>
                <a:gridCol w="1055459"/>
                <a:gridCol w="1055459"/>
              </a:tblGrid>
              <a:tr h="2990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választástípus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magyar állampolgár 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uniós állampolgár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bevándorolt</a:t>
                      </a:r>
                    </a:p>
                    <a:p>
                      <a:pPr algn="ctr" fontAlgn="ctr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letelepedett</a:t>
                      </a:r>
                    </a:p>
                    <a:p>
                      <a:pPr algn="ctr" fontAlgn="ctr"/>
                      <a:r>
                        <a:rPr lang="hu-H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menekült</a:t>
                      </a:r>
                      <a:endParaRPr lang="hu-HU" sz="1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18032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magyarországi lakcímmel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magyarországi lakcím nélkül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magyarországi lakcímmel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7358">
                <a:tc rowSpan="2" gridSpan="2">
                  <a:txBody>
                    <a:bodyPr/>
                    <a:lstStyle/>
                    <a:p>
                      <a:pPr marL="85725" lvl="0" indent="0"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országgyűlési választás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szavazás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358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jelöltség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99099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144" marR="9144" marT="914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nemzetiségi lista</a:t>
                      </a:r>
                    </a:p>
                  </a:txBody>
                  <a:tcPr marL="9144" marR="9144" marT="9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szavazás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ogy. nemzetiségi regisztráció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99099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144" marR="9144" marT="914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jelöltség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ogy. nemzetiségi regisztráció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358">
                <a:tc rowSpan="2" gridSpan="2">
                  <a:txBody>
                    <a:bodyPr/>
                    <a:lstStyle/>
                    <a:p>
                      <a:pPr marL="85725" indent="0"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Európai Parlamenti választás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szavazás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uniós 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358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jelöltség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358">
                <a:tc rowSpan="2" gridSpan="2">
                  <a:txBody>
                    <a:bodyPr/>
                    <a:lstStyle/>
                    <a:p>
                      <a:pPr marL="85725" indent="0"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önkormányzati választás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szavazás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7358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jelöltség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99099">
                <a:tc>
                  <a:txBody>
                    <a:bodyPr/>
                    <a:lstStyle/>
                    <a:p>
                      <a:pPr algn="l" fontAlgn="b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144" marR="9144" marT="9144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nemzetiségi jelölt</a:t>
                      </a:r>
                    </a:p>
                  </a:txBody>
                  <a:tcPr marL="9144" marR="9144" marT="91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jelöltség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nemzetiségi 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99099">
                <a:tc rowSpan="2" gridSpan="2">
                  <a:txBody>
                    <a:bodyPr/>
                    <a:lstStyle/>
                    <a:p>
                      <a:pPr marL="85725" indent="0"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nemzetiségi önkormányzati választás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szavazás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nemzetiségi 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99099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jelöltség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nemzetiségi regisztráció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358">
                <a:tc gridSpan="2">
                  <a:txBody>
                    <a:bodyPr/>
                    <a:lstStyle/>
                    <a:p>
                      <a:pPr marL="85725" indent="0"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országos népszavazás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regisztráció</a:t>
                      </a:r>
                      <a:endParaRPr lang="hu-HU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47358">
                <a:tc gridSpan="2">
                  <a:txBody>
                    <a:bodyPr/>
                    <a:lstStyle/>
                    <a:p>
                      <a:pPr marL="85725" indent="0" algn="l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helyi népszavazás</a:t>
                      </a: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</a:t>
                      </a:r>
                    </a:p>
                  </a:txBody>
                  <a:tcPr marL="9144" marR="9144" marT="9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2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518" y="63518"/>
            <a:ext cx="9144000" cy="6858000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33528" y="1340768"/>
            <a:ext cx="2314600" cy="1108720"/>
          </a:xfr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Központi </a:t>
            </a:r>
            <a:r>
              <a:rPr lang="hu-H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névjegyzék</a:t>
            </a:r>
          </a:p>
          <a:p>
            <a:pPr marL="0" indent="0" algn="ctr">
              <a:buNone/>
            </a:pPr>
            <a:r>
              <a:rPr lang="hu-H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bm</a:t>
            </a:r>
            <a:r>
              <a:rPr lang="hu-H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választáson választójoga van</a:t>
            </a:r>
            <a:r>
              <a:rPr lang="hu-H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hu-H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 vezeti HVI közreműködésével </a:t>
            </a:r>
            <a:endParaRPr lang="hu-H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943872" y="2518544"/>
            <a:ext cx="2304256" cy="338554"/>
          </a:xfrm>
          <a:prstGeom prst="rect">
            <a:avLst/>
          </a:pr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 állampolgár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943872" y="4263121"/>
            <a:ext cx="2304256" cy="338554"/>
          </a:xfrm>
          <a:prstGeom prst="rect">
            <a:avLst/>
          </a:pr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uniós állampolgár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4943872" y="2957685"/>
            <a:ext cx="2304256" cy="338554"/>
          </a:xfrm>
          <a:prstGeom prst="rect">
            <a:avLst/>
          </a:pr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menekült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943872" y="3399025"/>
            <a:ext cx="2304256" cy="338554"/>
          </a:xfrm>
          <a:prstGeom prst="rect">
            <a:avLst/>
          </a:pr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letelepedett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4943872" y="3831073"/>
            <a:ext cx="2304256" cy="338554"/>
          </a:xfrm>
          <a:prstGeom prst="rect">
            <a:avLst/>
          </a:pr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bevándorolt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2279576" y="3376350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Automatikusan</a:t>
            </a:r>
            <a:endParaRPr lang="hu-HU" sz="1600" u="sng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SZL + NESZA</a:t>
            </a:r>
          </a:p>
          <a:p>
            <a:pPr algn="ctr"/>
            <a:r>
              <a:rPr lang="hu-HU" sz="14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mo.-i</a:t>
            </a:r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lakcím</a:t>
            </a:r>
            <a:endParaRPr lang="hu-HU" sz="14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Egyenes összekötő nyíllal 11"/>
          <p:cNvCxnSpPr>
            <a:stCxn id="10" idx="3"/>
          </p:cNvCxnSpPr>
          <p:nvPr/>
        </p:nvCxnSpPr>
        <p:spPr>
          <a:xfrm>
            <a:off x="3863752" y="3761071"/>
            <a:ext cx="827382" cy="605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10" idx="3"/>
          </p:cNvCxnSpPr>
          <p:nvPr/>
        </p:nvCxnSpPr>
        <p:spPr>
          <a:xfrm>
            <a:off x="3863752" y="3761071"/>
            <a:ext cx="827382" cy="236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10" idx="3"/>
          </p:cNvCxnSpPr>
          <p:nvPr/>
        </p:nvCxnSpPr>
        <p:spPr>
          <a:xfrm flipV="1">
            <a:off x="3863752" y="3561019"/>
            <a:ext cx="827382" cy="200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stCxn id="10" idx="3"/>
          </p:cNvCxnSpPr>
          <p:nvPr/>
        </p:nvCxnSpPr>
        <p:spPr>
          <a:xfrm flipV="1">
            <a:off x="3863752" y="3132117"/>
            <a:ext cx="827382" cy="628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>
            <a:stCxn id="10" idx="3"/>
          </p:cNvCxnSpPr>
          <p:nvPr/>
        </p:nvCxnSpPr>
        <p:spPr>
          <a:xfrm flipV="1">
            <a:off x="3863752" y="2780931"/>
            <a:ext cx="827382" cy="980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2271394" y="1873475"/>
            <a:ext cx="15841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kérelemre</a:t>
            </a:r>
          </a:p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(NVI, HVI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aktív regisztráció</a:t>
            </a:r>
            <a:endParaRPr lang="hu-HU" sz="14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3863752" y="2123564"/>
            <a:ext cx="82738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2439478" y="1296027"/>
            <a:ext cx="201622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Felvétel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7703698" y="1296027"/>
            <a:ext cx="201622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Módosítás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7703698" y="4562773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automatikusan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6660090" y="4874402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NESZA (szabadságvesztés)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szavazókörök nyilvántartása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7680177" y="1873474"/>
            <a:ext cx="180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kérelemre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(HVI)</a:t>
            </a:r>
          </a:p>
        </p:txBody>
      </p:sp>
      <p:cxnSp>
        <p:nvCxnSpPr>
          <p:cNvPr id="36" name="Egyenes összekötő nyíllal 35"/>
          <p:cNvCxnSpPr/>
          <p:nvPr/>
        </p:nvCxnSpPr>
        <p:spPr>
          <a:xfrm flipH="1">
            <a:off x="7320136" y="4200405"/>
            <a:ext cx="288032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zövegdoboz 44"/>
          <p:cNvSpPr txBox="1"/>
          <p:nvPr/>
        </p:nvSpPr>
        <p:spPr>
          <a:xfrm>
            <a:off x="5375920" y="463880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évtől</a:t>
            </a:r>
          </a:p>
        </p:txBody>
      </p:sp>
      <p:sp>
        <p:nvSpPr>
          <p:cNvPr id="46" name="Szövegdoboz 45"/>
          <p:cNvSpPr txBox="1"/>
          <p:nvPr/>
        </p:nvSpPr>
        <p:spPr>
          <a:xfrm>
            <a:off x="2207568" y="4653136"/>
            <a:ext cx="201622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Törlés</a:t>
            </a:r>
          </a:p>
        </p:txBody>
      </p:sp>
      <p:sp>
        <p:nvSpPr>
          <p:cNvPr id="47" name="Szövegdoboz 46"/>
          <p:cNvSpPr txBox="1"/>
          <p:nvPr/>
        </p:nvSpPr>
        <p:spPr>
          <a:xfrm>
            <a:off x="1922183" y="5164487"/>
            <a:ext cx="2520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kérelemre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(NVI)</a:t>
            </a:r>
          </a:p>
        </p:txBody>
      </p:sp>
      <p:sp>
        <p:nvSpPr>
          <p:cNvPr id="48" name="Szövegdoboz 47"/>
          <p:cNvSpPr txBox="1"/>
          <p:nvPr/>
        </p:nvSpPr>
        <p:spPr>
          <a:xfrm>
            <a:off x="2351584" y="551723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automatikusan</a:t>
            </a:r>
          </a:p>
        </p:txBody>
      </p:sp>
      <p:sp>
        <p:nvSpPr>
          <p:cNvPr id="49" name="Szövegdoboz 48"/>
          <p:cNvSpPr txBox="1"/>
          <p:nvPr/>
        </p:nvSpPr>
        <p:spPr>
          <a:xfrm>
            <a:off x="2423592" y="5886565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SZL (pl. lakcím megszűnése, elhalálozás)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NESZA </a:t>
            </a:r>
            <a:r>
              <a:rPr lang="hu-HU" sz="14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(kizárás, közügyektől </a:t>
            </a:r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eltiltás, kényszergyógykezelés)</a:t>
            </a:r>
            <a:endParaRPr lang="hu-HU" sz="14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év eltelte külhoniaknál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7616551" y="4142700"/>
            <a:ext cx="2871937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EP-választásra regisztrálás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7616552" y="2514962"/>
            <a:ext cx="2871936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nemzetiségi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regisztráció </a:t>
            </a:r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(03.23.)</a:t>
            </a:r>
            <a:endParaRPr lang="hu-HU" sz="14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7616552" y="2987660"/>
            <a:ext cx="2871936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fogyatékos segítése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7649892" y="3492518"/>
            <a:ext cx="2838596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adatkiadás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megtiltása </a:t>
            </a:r>
            <a:r>
              <a:rPr lang="hu-HU" sz="11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(kampány célú és SZL típusú)</a:t>
            </a:r>
            <a:endParaRPr lang="hu-HU" sz="11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központi névjegyzék</a:t>
            </a:r>
            <a:endParaRPr lang="hu-HU" sz="3200" dirty="0"/>
          </a:p>
        </p:txBody>
      </p:sp>
      <p:cxnSp>
        <p:nvCxnSpPr>
          <p:cNvPr id="43" name="Egyenes összekötő nyíllal 42"/>
          <p:cNvCxnSpPr/>
          <p:nvPr/>
        </p:nvCxnSpPr>
        <p:spPr>
          <a:xfrm flipH="1">
            <a:off x="7320136" y="2710303"/>
            <a:ext cx="296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41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24" grpId="0"/>
      <p:bldP spid="28" grpId="0" animBg="1"/>
      <p:bldP spid="29" grpId="0" animBg="1"/>
      <p:bldP spid="32" grpId="0"/>
      <p:bldP spid="33" grpId="0"/>
      <p:bldP spid="34" grpId="0"/>
      <p:bldP spid="45" grpId="0"/>
      <p:bldP spid="46" grpId="0" animBg="1"/>
      <p:bldP spid="47" grpId="0"/>
      <p:bldP spid="48" grpId="0"/>
      <p:bldP spid="49" grpId="0"/>
      <p:bldP spid="35" grpId="0" animBg="1"/>
      <p:bldP spid="37" grpId="0" animBg="1"/>
      <p:bldP spid="38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19" y="207034"/>
            <a:ext cx="10668001" cy="6858000"/>
          </a:xfrm>
          <a:prstGeom prst="rect">
            <a:avLst/>
          </a:prstGeom>
        </p:spPr>
      </p:pic>
      <p:sp>
        <p:nvSpPr>
          <p:cNvPr id="16" name="Kanyar felfelé 15"/>
          <p:cNvSpPr/>
          <p:nvPr/>
        </p:nvSpPr>
        <p:spPr>
          <a:xfrm rot="10800000">
            <a:off x="3143669" y="3474296"/>
            <a:ext cx="1752805" cy="1204116"/>
          </a:xfrm>
          <a:prstGeom prst="bentUpArrow">
            <a:avLst>
              <a:gd name="adj1" fmla="val 9640"/>
              <a:gd name="adj2" fmla="val 11434"/>
              <a:gd name="adj3" fmla="val 236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artalom helye 2"/>
          <p:cNvSpPr txBox="1">
            <a:spLocks/>
          </p:cNvSpPr>
          <p:nvPr/>
        </p:nvSpPr>
        <p:spPr>
          <a:xfrm>
            <a:off x="4943872" y="2977644"/>
            <a:ext cx="2314600" cy="1108720"/>
          </a:xfrm>
          <a:prstGeom prst="rect">
            <a:avLst/>
          </a:prstGeom>
          <a:pattFill prst="wdDnDiag">
            <a:fgClr>
              <a:srgbClr val="FEFB85"/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Szavazóköri névjegyzék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7932203" y="1828855"/>
            <a:ext cx="201622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Továbbvezetés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8142058" y="2239418"/>
            <a:ext cx="1590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automatikusan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7474496" y="3362727"/>
            <a:ext cx="2885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600" u="sng" dirty="0" smtClean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1600" u="sng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kérelemre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(HVI)</a:t>
            </a:r>
          </a:p>
          <a:p>
            <a:pPr algn="just"/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5999664" y="2510512"/>
            <a:ext cx="210852" cy="4051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övegdoboz 39"/>
          <p:cNvSpPr txBox="1"/>
          <p:nvPr/>
        </p:nvSpPr>
        <p:spPr>
          <a:xfrm>
            <a:off x="7032104" y="4635747"/>
            <a:ext cx="3214192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mozgóurna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igénylése (04.06.)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2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2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eü.áll</a:t>
            </a:r>
            <a:r>
              <a:rPr lang="hu-HU" sz="12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fogy., </a:t>
            </a:r>
            <a:r>
              <a:rPr lang="hu-HU" sz="12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fogvtrt</a:t>
            </a:r>
            <a:r>
              <a:rPr lang="hu-HU" sz="12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hu-HU" sz="12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6773801" y="5373320"/>
            <a:ext cx="2706630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átjelentkezés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(04.06.)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Szövegdoboz 48"/>
          <p:cNvSpPr txBox="1"/>
          <p:nvPr/>
        </p:nvSpPr>
        <p:spPr>
          <a:xfrm>
            <a:off x="5879977" y="5941398"/>
            <a:ext cx="3678091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külképviseleti névjegyzékbe vétel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(03.31.)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szombati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ügyelet 16.00 óráig !</a:t>
            </a:r>
            <a:endParaRPr lang="hu-H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zövegdoboz 49"/>
          <p:cNvSpPr txBox="1"/>
          <p:nvPr/>
        </p:nvSpPr>
        <p:spPr>
          <a:xfrm>
            <a:off x="7258472" y="4203085"/>
            <a:ext cx="2987824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SZSZB tag, </a:t>
            </a:r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jkv-vezető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(04.06.)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Szövegdoboz 50"/>
          <p:cNvSpPr txBox="1"/>
          <p:nvPr/>
        </p:nvSpPr>
        <p:spPr>
          <a:xfrm>
            <a:off x="7443010" y="2977644"/>
            <a:ext cx="291731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akadálymentesbe áttétel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(04.06.)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Szövegdoboz 55"/>
          <p:cNvSpPr txBox="1"/>
          <p:nvPr/>
        </p:nvSpPr>
        <p:spPr>
          <a:xfrm>
            <a:off x="1703512" y="3741531"/>
            <a:ext cx="3240360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Nyomtatás (HVI), hitelesítés, visszajelzés</a:t>
            </a:r>
          </a:p>
        </p:txBody>
      </p:sp>
      <p:sp>
        <p:nvSpPr>
          <p:cNvPr id="57" name="Tartalom helye 2"/>
          <p:cNvSpPr txBox="1">
            <a:spLocks/>
          </p:cNvSpPr>
          <p:nvPr/>
        </p:nvSpPr>
        <p:spPr>
          <a:xfrm>
            <a:off x="1703512" y="4710844"/>
            <a:ext cx="3240360" cy="460648"/>
          </a:xfrm>
          <a:prstGeom prst="rect">
            <a:avLst/>
          </a:prstGeom>
          <a:pattFill prst="wdDnDiag">
            <a:fgClr>
              <a:srgbClr val="FEFB85"/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Szavazóköri névjegyzék</a:t>
            </a:r>
          </a:p>
        </p:txBody>
      </p:sp>
      <p:sp>
        <p:nvSpPr>
          <p:cNvPr id="59" name="Tartalom helye 2"/>
          <p:cNvSpPr txBox="1">
            <a:spLocks/>
          </p:cNvSpPr>
          <p:nvPr/>
        </p:nvSpPr>
        <p:spPr>
          <a:xfrm>
            <a:off x="1703512" y="5225890"/>
            <a:ext cx="3240360" cy="651382"/>
          </a:xfrm>
          <a:prstGeom prst="rect">
            <a:avLst/>
          </a:prstGeom>
          <a:pattFill prst="wdDnDiag">
            <a:fgClr>
              <a:srgbClr val="FEFB85"/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Mozgóurnát igénylő választópolgárok jegyzéke</a:t>
            </a:r>
          </a:p>
        </p:txBody>
      </p:sp>
      <p:sp>
        <p:nvSpPr>
          <p:cNvPr id="60" name="Tartalom helye 2"/>
          <p:cNvSpPr txBox="1">
            <a:spLocks/>
          </p:cNvSpPr>
          <p:nvPr/>
        </p:nvSpPr>
        <p:spPr>
          <a:xfrm>
            <a:off x="1703513" y="6119953"/>
            <a:ext cx="3230016" cy="460648"/>
          </a:xfrm>
          <a:prstGeom prst="rect">
            <a:avLst/>
          </a:prstGeom>
          <a:pattFill prst="wdDnDiag">
            <a:fgClr>
              <a:srgbClr val="FEFB85"/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Átjelentkezők névjegyzéke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8148227" y="2590164"/>
            <a:ext cx="1584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u="sng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hivatalból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(HVI)</a:t>
            </a:r>
          </a:p>
          <a:p>
            <a:pPr algn="ctr"/>
            <a:endParaRPr lang="hu-H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artalom helye 2"/>
          <p:cNvSpPr txBox="1">
            <a:spLocks/>
          </p:cNvSpPr>
          <p:nvPr/>
        </p:nvSpPr>
        <p:spPr>
          <a:xfrm>
            <a:off x="2351586" y="1484844"/>
            <a:ext cx="1944215" cy="964644"/>
          </a:xfrm>
          <a:prstGeom prst="rect">
            <a:avLst/>
          </a:prstGeom>
          <a:pattFill prst="wdDnDiag">
            <a:fgClr>
              <a:srgbClr val="FEFB85"/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Levélben szavazók névjegyzéke</a:t>
            </a:r>
          </a:p>
        </p:txBody>
      </p:sp>
      <p:sp>
        <p:nvSpPr>
          <p:cNvPr id="24" name="Lefelé nyíl 23"/>
          <p:cNvSpPr/>
          <p:nvPr/>
        </p:nvSpPr>
        <p:spPr>
          <a:xfrm rot="5400000">
            <a:off x="4502040" y="1630795"/>
            <a:ext cx="260204" cy="528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szavazóköri névjegyzék</a:t>
            </a:r>
            <a:endParaRPr lang="hu-HU" sz="3200" dirty="0"/>
          </a:p>
        </p:txBody>
      </p:sp>
      <p:sp>
        <p:nvSpPr>
          <p:cNvPr id="26" name="Tartalom helye 2"/>
          <p:cNvSpPr txBox="1">
            <a:spLocks/>
          </p:cNvSpPr>
          <p:nvPr/>
        </p:nvSpPr>
        <p:spPr>
          <a:xfrm>
            <a:off x="4933528" y="1340768"/>
            <a:ext cx="2314600" cy="1108720"/>
          </a:xfrm>
          <a:prstGeom prst="rect">
            <a:avLst/>
          </a:prstGeom>
          <a:pattFill prst="wdDnDiag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Központi névjegyzék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5518620" y="4093638"/>
            <a:ext cx="114441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értesítő (NVI, 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</a:t>
            </a:r>
          </a:p>
          <a:p>
            <a:pPr algn="ctr"/>
            <a:r>
              <a:rPr lang="hu-HU" sz="12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(02.09.) </a:t>
            </a:r>
            <a:endParaRPr lang="hu-HU" sz="12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3431704" y="3362727"/>
            <a:ext cx="129614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zárás</a:t>
            </a:r>
          </a:p>
        </p:txBody>
      </p:sp>
    </p:spTree>
    <p:extLst>
      <p:ext uri="{BB962C8B-B14F-4D97-AF65-F5344CB8AC3E}">
        <p14:creationId xmlns:p14="http://schemas.microsoft.com/office/powerpoint/2010/main" val="410668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35" grpId="0" animBg="1"/>
      <p:bldP spid="37" grpId="0"/>
      <p:bldP spid="38" grpId="0"/>
      <p:bldP spid="4" grpId="0" animBg="1"/>
      <p:bldP spid="40" grpId="0" animBg="1"/>
      <p:bldP spid="44" grpId="0" animBg="1"/>
      <p:bldP spid="49" grpId="0" animBg="1"/>
      <p:bldP spid="50" grpId="0" animBg="1"/>
      <p:bldP spid="51" grpId="0" animBg="1"/>
      <p:bldP spid="56" grpId="0" animBg="1"/>
      <p:bldP spid="57" grpId="0" animBg="1"/>
      <p:bldP spid="59" grpId="0" animBg="1"/>
      <p:bldP spid="60" grpId="0" build="allAtOnce" animBg="1"/>
      <p:bldP spid="30" grpId="0"/>
      <p:bldP spid="23" grpId="0" animBg="1"/>
      <p:bldP spid="24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Névjegyzékbe vétel módja a cím (lakóhely, tartózkodási hely) függvényében</a:t>
            </a:r>
            <a:endParaRPr lang="hu-H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345482"/>
              </p:ext>
            </p:extLst>
          </p:nvPr>
        </p:nvGraphicFramePr>
        <p:xfrm>
          <a:off x="3019244" y="2241145"/>
          <a:ext cx="5857337" cy="4116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445"/>
                <a:gridCol w="1952446"/>
                <a:gridCol w="1952446"/>
              </a:tblGrid>
              <a:tr h="785004">
                <a:tc>
                  <a:txBody>
                    <a:bodyPr/>
                    <a:lstStyle/>
                    <a:p>
                      <a:r>
                        <a:rPr lang="hu-HU" dirty="0" smtClean="0"/>
                        <a:t>Lakóhely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Tartózkodási hely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Névjegyzékbe vétel módja</a:t>
                      </a:r>
                      <a:endParaRPr lang="hu-HU" dirty="0"/>
                    </a:p>
                  </a:txBody>
                  <a:tcPr/>
                </a:tc>
              </a:tr>
              <a:tr h="448573">
                <a:tc>
                  <a:txBody>
                    <a:bodyPr/>
                    <a:lstStyle/>
                    <a:p>
                      <a:r>
                        <a:rPr lang="hu-HU" dirty="0" smtClean="0"/>
                        <a:t>magyarországi</a:t>
                      </a:r>
                      <a:r>
                        <a:rPr lang="hu-HU" baseline="0" dirty="0" smtClean="0"/>
                        <a:t> cím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magyarországi</a:t>
                      </a:r>
                      <a:r>
                        <a:rPr lang="hu-HU" baseline="0" dirty="0" smtClean="0"/>
                        <a:t> cím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automatikus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magyarországi</a:t>
                      </a:r>
                      <a:r>
                        <a:rPr lang="hu-HU" baseline="0" dirty="0" smtClean="0"/>
                        <a:t> cím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magyarországi</a:t>
                      </a:r>
                      <a:r>
                        <a:rPr lang="hu-HU" baseline="0" dirty="0" smtClean="0"/>
                        <a:t> cím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automatikus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külföldi cím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magyarországi cím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regisztráció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külföldi</a:t>
                      </a:r>
                      <a:r>
                        <a:rPr lang="hu-HU" baseline="0" dirty="0" smtClean="0"/>
                        <a:t> cím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Nincs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regisztráció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Nincs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magyarországi cím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automatikus</a:t>
                      </a:r>
                      <a:endParaRPr lang="hu-H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48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Nincs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Nincs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regisztráció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485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 nem</a:t>
                      </a:r>
                      <a:r>
                        <a:rPr lang="hu-HU" baseline="0" dirty="0" smtClean="0"/>
                        <a:t> szerepel a lakcímnyilvántartásban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regisztráció</a:t>
                      </a:r>
                      <a:endParaRPr lang="hu-H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0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Tartalom hely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94" y="-156753"/>
            <a:ext cx="10450800" cy="6821918"/>
          </a:xfrm>
          <a:prstGeom prst="rect">
            <a:avLst/>
          </a:prstGeom>
        </p:spPr>
      </p:pic>
      <p:sp>
        <p:nvSpPr>
          <p:cNvPr id="21" name="Szövegdoboz 20"/>
          <p:cNvSpPr txBox="1"/>
          <p:nvPr/>
        </p:nvSpPr>
        <p:spPr>
          <a:xfrm>
            <a:off x="2999656" y="2132856"/>
            <a:ext cx="172819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személyesen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2999656" y="2615390"/>
            <a:ext cx="1728192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Levél </a:t>
            </a:r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(202. VF. 25.oldal)</a:t>
            </a:r>
            <a:endParaRPr lang="hu-HU" sz="14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2999656" y="3254206"/>
            <a:ext cx="1598223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honlap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2999656" y="4499828"/>
            <a:ext cx="244827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meghatalmazott útján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2135560" y="3995772"/>
            <a:ext cx="4032448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Mozgóurna igénylése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5375920" y="2123564"/>
            <a:ext cx="4968552" cy="33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lakóhely vagy tartózkodási hely szerinti </a:t>
            </a:r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HVI-hez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5375920" y="2780928"/>
            <a:ext cx="4968552" cy="33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a lakcím szerinti </a:t>
            </a:r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HVI-hez</a:t>
            </a:r>
            <a:endParaRPr lang="hu-HU" sz="1600" dirty="0">
              <a:solidFill>
                <a:srgbClr val="2F3D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Jobb oldali kapcsos zárójel 5"/>
          <p:cNvSpPr/>
          <p:nvPr/>
        </p:nvSpPr>
        <p:spPr>
          <a:xfrm>
            <a:off x="5015880" y="2564904"/>
            <a:ext cx="288032" cy="9954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4763852" y="231856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4550669" y="5111519"/>
            <a:ext cx="4968552" cy="7694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szavazókör szerinti </a:t>
            </a:r>
            <a:r>
              <a:rPr lang="hu-HU" sz="1600" dirty="0" err="1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HVI-hez</a:t>
            </a:r>
            <a:r>
              <a:rPr lang="hu-HU" sz="16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04.06. 16.00 óráig</a:t>
            </a:r>
          </a:p>
          <a:p>
            <a:r>
              <a:rPr lang="hu-HU" sz="1400" dirty="0" smtClean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intézmény - kórház, </a:t>
            </a:r>
            <a:r>
              <a:rPr lang="hu-HU" sz="1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szoc.otthon</a:t>
            </a:r>
            <a:r>
              <a:rPr lang="hu-H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BV. - székhelye szerinti HVI előzetesen egyeztetessen, folyamatosság biztosítása !) </a:t>
            </a:r>
            <a:endParaRPr lang="hu-H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4550669" y="6123320"/>
            <a:ext cx="5007399" cy="33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dirty="0" err="1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SZSZB-hez</a:t>
            </a:r>
            <a:r>
              <a:rPr lang="hu-HU" sz="1600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szavazás napján 15.00 óráig</a:t>
            </a:r>
          </a:p>
        </p:txBody>
      </p:sp>
      <p:cxnSp>
        <p:nvCxnSpPr>
          <p:cNvPr id="20" name="Egyenes összekötő nyíllal 19"/>
          <p:cNvCxnSpPr/>
          <p:nvPr/>
        </p:nvCxnSpPr>
        <p:spPr>
          <a:xfrm>
            <a:off x="6384032" y="4180438"/>
            <a:ext cx="1080120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>
                <a:solidFill>
                  <a:srgbClr val="2F3D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kérelem benyújtása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582806" y="5126414"/>
            <a:ext cx="312655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Nyomtatvány minták: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valasztas.hu</a:t>
            </a:r>
            <a:r>
              <a:rPr lang="hu-HU" sz="1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VÁKIR/dokumentumtár</a:t>
            </a:r>
            <a:endParaRPr lang="hu-HU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7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6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1430</Words>
  <Application>Microsoft Office PowerPoint</Application>
  <PresentationFormat>Szélesvásznú</PresentationFormat>
  <Paragraphs>356</Paragraphs>
  <Slides>15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Tahoma</vt:lpstr>
      <vt:lpstr>Office-téma</vt:lpstr>
      <vt:lpstr>1_Office-téma</vt:lpstr>
      <vt:lpstr>Felkészülés a 2018. évi országgyűlési  képviselő-választásra</vt:lpstr>
      <vt:lpstr>Választási irodák </vt:lpstr>
      <vt:lpstr>Körzetkarbantartás </vt:lpstr>
      <vt:lpstr>Körzetkarbantartás </vt:lpstr>
      <vt:lpstr>A választójogosultság</vt:lpstr>
      <vt:lpstr>A központi névjegyzék</vt:lpstr>
      <vt:lpstr>A szavazóköri névjegyzék</vt:lpstr>
      <vt:lpstr>Névjegyzékbe vétel módja a cím (lakóhely, tartózkodási hely) függvényében</vt:lpstr>
      <vt:lpstr>A kérelem benyújtása</vt:lpstr>
      <vt:lpstr>A kérelem tartalma</vt:lpstr>
      <vt:lpstr>A kérelem elbírálásának határideje</vt:lpstr>
      <vt:lpstr>A kérelem elbírálása</vt:lpstr>
      <vt:lpstr>A döntés</vt:lpstr>
      <vt:lpstr>A döntés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doczijudit</dc:creator>
  <cp:lastModifiedBy>doczijudit</cp:lastModifiedBy>
  <cp:revision>70</cp:revision>
  <cp:lastPrinted>2018-01-17T13:41:45Z</cp:lastPrinted>
  <dcterms:created xsi:type="dcterms:W3CDTF">2018-01-08T10:39:23Z</dcterms:created>
  <dcterms:modified xsi:type="dcterms:W3CDTF">2018-01-22T14:25:44Z</dcterms:modified>
</cp:coreProperties>
</file>