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8" r:id="rId2"/>
    <p:sldId id="262" r:id="rId3"/>
    <p:sldId id="263" r:id="rId4"/>
    <p:sldId id="266" r:id="rId5"/>
    <p:sldId id="268" r:id="rId6"/>
    <p:sldId id="269" r:id="rId7"/>
    <p:sldId id="270" r:id="rId8"/>
    <p:sldId id="271" r:id="rId9"/>
    <p:sldId id="287" r:id="rId10"/>
    <p:sldId id="275" r:id="rId11"/>
    <p:sldId id="291" r:id="rId12"/>
    <p:sldId id="284" r:id="rId13"/>
    <p:sldId id="278" r:id="rId14"/>
    <p:sldId id="286" r:id="rId15"/>
  </p:sldIdLst>
  <p:sldSz cx="9144000" cy="6858000" type="screen4x3"/>
  <p:notesSz cx="6808788" cy="9940925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3D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04" autoAdjust="0"/>
  </p:normalViewPr>
  <p:slideViewPr>
    <p:cSldViewPr>
      <p:cViewPr varScale="1">
        <p:scale>
          <a:sx n="81" d="100"/>
          <a:sy n="81" d="100"/>
        </p:scale>
        <p:origin x="869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A79FFA-2CD6-437A-9E91-22C275A6443D}" type="datetimeFigureOut">
              <a:rPr lang="hu-HU" smtClean="0"/>
              <a:t>2018.01.22.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4245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6038" y="944245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393795-EABB-45BE-9021-8084FEDB341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465835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846D99-2303-49AD-A4AA-46B4A74EDF76}" type="datetimeFigureOut">
              <a:rPr lang="hu-HU" smtClean="0"/>
              <a:t>2018.01.22.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F10F5E-8332-4A05-8FDA-F5FEDB36F89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43316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F10F5E-8332-4A05-8FDA-F5FEDB36F896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1438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F10F5E-8332-4A05-8FDA-F5FEDB36F896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1438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29944-C08E-4CB4-B5C1-DAA369B488D2}" type="datetimeFigureOut">
              <a:rPr lang="hu-HU" smtClean="0"/>
              <a:t>2018.01.22.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2788A-1A95-40D0-9903-ABB2578DFE3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3169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29944-C08E-4CB4-B5C1-DAA369B488D2}" type="datetimeFigureOut">
              <a:rPr lang="hu-HU" smtClean="0"/>
              <a:t>2018.01.22.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2788A-1A95-40D0-9903-ABB2578DFE3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61504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29944-C08E-4CB4-B5C1-DAA369B488D2}" type="datetimeFigureOut">
              <a:rPr lang="hu-HU" smtClean="0"/>
              <a:t>2018.01.22.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2788A-1A95-40D0-9903-ABB2578DFE3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2464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29944-C08E-4CB4-B5C1-DAA369B488D2}" type="datetimeFigureOut">
              <a:rPr lang="hu-HU" smtClean="0"/>
              <a:t>2018.01.22.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2788A-1A95-40D0-9903-ABB2578DFE3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03141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29944-C08E-4CB4-B5C1-DAA369B488D2}" type="datetimeFigureOut">
              <a:rPr lang="hu-HU" smtClean="0"/>
              <a:t>2018.01.22.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2788A-1A95-40D0-9903-ABB2578DFE3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5333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29944-C08E-4CB4-B5C1-DAA369B488D2}" type="datetimeFigureOut">
              <a:rPr lang="hu-HU" smtClean="0"/>
              <a:t>2018.01.22.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2788A-1A95-40D0-9903-ABB2578DFE3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9129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29944-C08E-4CB4-B5C1-DAA369B488D2}" type="datetimeFigureOut">
              <a:rPr lang="hu-HU" smtClean="0"/>
              <a:t>2018.01.22.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2788A-1A95-40D0-9903-ABB2578DFE3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17937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29944-C08E-4CB4-B5C1-DAA369B488D2}" type="datetimeFigureOut">
              <a:rPr lang="hu-HU" smtClean="0"/>
              <a:t>2018.01.22.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2788A-1A95-40D0-9903-ABB2578DFE3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26407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29944-C08E-4CB4-B5C1-DAA369B488D2}" type="datetimeFigureOut">
              <a:rPr lang="hu-HU" smtClean="0"/>
              <a:t>2018.01.22.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2788A-1A95-40D0-9903-ABB2578DFE3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67408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29944-C08E-4CB4-B5C1-DAA369B488D2}" type="datetimeFigureOut">
              <a:rPr lang="hu-HU" smtClean="0"/>
              <a:t>2018.01.22.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2788A-1A95-40D0-9903-ABB2578DFE3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8834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29944-C08E-4CB4-B5C1-DAA369B488D2}" type="datetimeFigureOut">
              <a:rPr lang="hu-HU" smtClean="0"/>
              <a:t>2018.01.22.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2788A-1A95-40D0-9903-ABB2578DFE3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81077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29944-C08E-4CB4-B5C1-DAA369B488D2}" type="datetimeFigureOut">
              <a:rPr lang="hu-HU" smtClean="0"/>
              <a:t>2018.01.22.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2788A-1A95-40D0-9903-ABB2578DFE3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6647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hu/url?sa=i&amp;rct=j&amp;q=&amp;esrc=s&amp;source=images&amp;cd=&amp;cad=rja&amp;uact=8&amp;ved=0ahUKEwjGoNrm3K7WAhWB0xoKHT8-B3cQjRwIBw&amp;url=http://www.uniquerecruitment.uk.com/truck-front-side-2/&amp;psig=AFQjCNFnDdFnQ5ZLn0H29vfv8VYMuX-75g&amp;ust=150582375372533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5" name="Kép helye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06" r="11006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331640" y="4221088"/>
            <a:ext cx="6235080" cy="1013990"/>
          </a:xfrm>
        </p:spPr>
        <p:txBody>
          <a:bodyPr>
            <a:normAutofit/>
          </a:bodyPr>
          <a:lstStyle/>
          <a:p>
            <a:pPr algn="ctr"/>
            <a:r>
              <a:rPr lang="hu-HU" sz="4800" b="1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Logisztikai feladatok</a:t>
            </a:r>
            <a:endParaRPr lang="hu-H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331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 txBox="1">
            <a:spLocks/>
          </p:cNvSpPr>
          <p:nvPr/>
        </p:nvSpPr>
        <p:spPr>
          <a:xfrm>
            <a:off x="1187624" y="274638"/>
            <a:ext cx="69127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200" b="1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Szállítási ütemek</a:t>
            </a:r>
            <a:endParaRPr lang="hu-HU" sz="3200" b="1" dirty="0">
              <a:solidFill>
                <a:srgbClr val="2F3D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artalom helye 2"/>
          <p:cNvSpPr txBox="1">
            <a:spLocks/>
          </p:cNvSpPr>
          <p:nvPr/>
        </p:nvSpPr>
        <p:spPr>
          <a:xfrm>
            <a:off x="1115616" y="1600200"/>
            <a:ext cx="6840760" cy="4421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u-HU" sz="20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hu-HU" sz="20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szállítási ütem - </a:t>
            </a:r>
            <a:r>
              <a:rPr lang="hu-HU" sz="2000" u="sng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Átjelentkezők </a:t>
            </a:r>
            <a:r>
              <a:rPr lang="hu-HU" sz="2000" u="sng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szavazólapjai </a:t>
            </a:r>
            <a:r>
              <a:rPr lang="hu-HU" sz="2000" u="sng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 </a:t>
            </a:r>
            <a:r>
              <a:rPr lang="hu-HU" sz="2000" u="sng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borítékjai</a:t>
            </a:r>
          </a:p>
          <a:p>
            <a:pPr marL="0" indent="0">
              <a:buNone/>
            </a:pPr>
            <a:endParaRPr lang="hu-HU" sz="2000" u="sng" dirty="0">
              <a:solidFill>
                <a:srgbClr val="2F3D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sz="20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Átjelentkezni a -2. nap 16.00 óráig lehet (április 6. 16.00)</a:t>
            </a:r>
          </a:p>
          <a:p>
            <a:r>
              <a:rPr lang="hu-HU" sz="20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átjelentkező a lakcíme szerinti szavazólapon szavaz</a:t>
            </a:r>
          </a:p>
          <a:p>
            <a:r>
              <a:rPr lang="hu-H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Szállítás a -1. napon (április 7.) OEVI székhelyére</a:t>
            </a:r>
          </a:p>
          <a:p>
            <a:r>
              <a:rPr lang="hu-HU" sz="20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csomag </a:t>
            </a:r>
          </a:p>
          <a:p>
            <a:r>
              <a:rPr lang="hu-HU" sz="20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Változás:</a:t>
            </a:r>
          </a:p>
          <a:p>
            <a:pPr lvl="1"/>
            <a:r>
              <a:rPr lang="hu-HU" sz="16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 szállítanak a szavazóköri dobozban átjelentkezőknek szavazólapot, </a:t>
            </a:r>
          </a:p>
          <a:p>
            <a:pPr lvl="1"/>
            <a:r>
              <a:rPr lang="hu-HU" sz="16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 különbözetet küldenek</a:t>
            </a:r>
          </a:p>
          <a:p>
            <a:pPr lvl="1"/>
            <a:r>
              <a:rPr lang="hu-HU" sz="16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Ezáltal egyszeri átvétel</a:t>
            </a:r>
          </a:p>
        </p:txBody>
      </p:sp>
    </p:spTree>
    <p:extLst>
      <p:ext uri="{BB962C8B-B14F-4D97-AF65-F5344CB8AC3E}">
        <p14:creationId xmlns:p14="http://schemas.microsoft.com/office/powerpoint/2010/main" val="2787789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7"/>
    </mc:Choice>
    <mc:Fallback xmlns="">
      <p:transition spd="slow" advTm="33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Szavazás előkészítése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0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Szavazási levélcsomag </a:t>
            </a:r>
            <a:r>
              <a:rPr lang="hu-HU" sz="20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átadása </a:t>
            </a:r>
          </a:p>
          <a:p>
            <a:pPr lvl="1"/>
            <a:r>
              <a:rPr lang="hu-HU" sz="16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Fejér megyében csak </a:t>
            </a:r>
            <a:r>
              <a:rPr lang="hu-HU" sz="1600" dirty="0" err="1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OEVI-nél</a:t>
            </a:r>
            <a:endParaRPr lang="hu-HU" sz="1600" dirty="0" smtClean="0">
              <a:solidFill>
                <a:srgbClr val="2F3D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hu-HU" sz="1600" dirty="0">
              <a:solidFill>
                <a:srgbClr val="2F3D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sz="2000" dirty="0" err="1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hu-HU" sz="20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78 §-a szerinti kijelölt szavazókör</a:t>
            </a:r>
          </a:p>
          <a:p>
            <a:endParaRPr lang="hu-HU" sz="2000" dirty="0">
              <a:solidFill>
                <a:srgbClr val="2F3D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sz="20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Szavazóhelyiség kialakítása, berendezése</a:t>
            </a:r>
          </a:p>
          <a:p>
            <a:pPr lvl="1"/>
            <a:r>
              <a:rPr lang="hu-HU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Figyelem ! A hagyományos fülkék kialakítása minden szavazókörben kötelező!</a:t>
            </a:r>
          </a:p>
          <a:p>
            <a:pPr lvl="1"/>
            <a:r>
              <a:rPr lang="hu-H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 kijelölt szavazókör szavazóhelyisége</a:t>
            </a:r>
          </a:p>
          <a:p>
            <a:pPr lvl="1"/>
            <a:endParaRPr lang="hu-H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sz="20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Szavazásnapi iratok kellékek </a:t>
            </a:r>
            <a:r>
              <a:rPr lang="hu-HU" sz="20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átadása</a:t>
            </a:r>
          </a:p>
          <a:p>
            <a:pPr lvl="1"/>
            <a:r>
              <a:rPr lang="hu-HU" sz="1600" dirty="0" err="1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VÁKIR-ból</a:t>
            </a:r>
            <a:r>
              <a:rPr lang="hu-HU" sz="16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nyomtatható átadás-átvételi lista</a:t>
            </a:r>
            <a:endParaRPr lang="hu-HU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hu-HU" sz="1600" dirty="0">
              <a:solidFill>
                <a:srgbClr val="2F3D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hu-HU" sz="1600" dirty="0" smtClean="0">
              <a:solidFill>
                <a:srgbClr val="2F3D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u-HU" sz="2000" dirty="0" smtClean="0">
              <a:solidFill>
                <a:srgbClr val="2F3D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sz="2000" dirty="0">
              <a:solidFill>
                <a:srgbClr val="2F3D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sz="2000" dirty="0">
              <a:solidFill>
                <a:srgbClr val="2F3D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4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Csoportba foglalás 5"/>
          <p:cNvGrpSpPr/>
          <p:nvPr/>
        </p:nvGrpSpPr>
        <p:grpSpPr>
          <a:xfrm>
            <a:off x="1516823" y="4235086"/>
            <a:ext cx="1025957" cy="932329"/>
            <a:chOff x="1516823" y="4235086"/>
            <a:chExt cx="1025957" cy="932329"/>
          </a:xfrm>
        </p:grpSpPr>
        <p:sp>
          <p:nvSpPr>
            <p:cNvPr id="22" name="Lefelé nyíl 21"/>
            <p:cNvSpPr/>
            <p:nvPr/>
          </p:nvSpPr>
          <p:spPr>
            <a:xfrm rot="10800000">
              <a:off x="1516823" y="4235086"/>
              <a:ext cx="504056" cy="932329"/>
            </a:xfrm>
            <a:prstGeom prst="down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3" name="Lefelé nyíl 22"/>
            <p:cNvSpPr/>
            <p:nvPr/>
          </p:nvSpPr>
          <p:spPr>
            <a:xfrm rot="10800000">
              <a:off x="2038724" y="4235086"/>
              <a:ext cx="504056" cy="932329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15616" y="1556792"/>
            <a:ext cx="6984776" cy="44644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0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hu-HU" sz="2000" dirty="0">
              <a:solidFill>
                <a:srgbClr val="2F3D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1" name="Csoportba foglalás 50"/>
          <p:cNvGrpSpPr/>
          <p:nvPr/>
        </p:nvGrpSpPr>
        <p:grpSpPr>
          <a:xfrm>
            <a:off x="5346725" y="4276753"/>
            <a:ext cx="2092678" cy="932329"/>
            <a:chOff x="5346725" y="4276753"/>
            <a:chExt cx="2092678" cy="932329"/>
          </a:xfrm>
        </p:grpSpPr>
        <p:sp>
          <p:nvSpPr>
            <p:cNvPr id="28" name="Lefelé nyíl 27"/>
            <p:cNvSpPr/>
            <p:nvPr/>
          </p:nvSpPr>
          <p:spPr>
            <a:xfrm rot="10800000">
              <a:off x="5346725" y="4276753"/>
              <a:ext cx="504056" cy="932329"/>
            </a:xfrm>
            <a:prstGeom prst="down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9" name="Lefelé nyíl 28"/>
            <p:cNvSpPr/>
            <p:nvPr/>
          </p:nvSpPr>
          <p:spPr>
            <a:xfrm rot="10800000">
              <a:off x="5868626" y="4276753"/>
              <a:ext cx="504056" cy="932329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3" name="Szövegdoboz 32"/>
            <p:cNvSpPr txBox="1"/>
            <p:nvPr/>
          </p:nvSpPr>
          <p:spPr>
            <a:xfrm>
              <a:off x="6553412" y="4558252"/>
              <a:ext cx="8859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dirty="0" smtClean="0"/>
                <a:t>+6. nap</a:t>
              </a:r>
              <a:endParaRPr lang="hu-HU" dirty="0"/>
            </a:p>
          </p:txBody>
        </p:sp>
      </p:grpSp>
      <p:grpSp>
        <p:nvGrpSpPr>
          <p:cNvPr id="47" name="Csoportba foglalás 46"/>
          <p:cNvGrpSpPr/>
          <p:nvPr/>
        </p:nvGrpSpPr>
        <p:grpSpPr>
          <a:xfrm>
            <a:off x="2987824" y="3181847"/>
            <a:ext cx="1965610" cy="823217"/>
            <a:chOff x="2987824" y="3181847"/>
            <a:chExt cx="1965610" cy="823217"/>
          </a:xfrm>
        </p:grpSpPr>
        <p:sp>
          <p:nvSpPr>
            <p:cNvPr id="34" name="Lefelé nyíl 33"/>
            <p:cNvSpPr/>
            <p:nvPr/>
          </p:nvSpPr>
          <p:spPr>
            <a:xfrm rot="16200000">
              <a:off x="3718601" y="2770231"/>
              <a:ext cx="504056" cy="1965610"/>
            </a:xfrm>
            <a:prstGeom prst="down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6" name="Szövegdoboz 35"/>
            <p:cNvSpPr txBox="1"/>
            <p:nvPr/>
          </p:nvSpPr>
          <p:spPr>
            <a:xfrm>
              <a:off x="3397977" y="3181847"/>
              <a:ext cx="8859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dirty="0" smtClean="0"/>
                <a:t>+1. nap</a:t>
              </a:r>
              <a:endParaRPr lang="hu-HU" dirty="0"/>
            </a:p>
          </p:txBody>
        </p:sp>
      </p:grpSp>
      <p:grpSp>
        <p:nvGrpSpPr>
          <p:cNvPr id="49" name="Csoportba foglalás 48"/>
          <p:cNvGrpSpPr/>
          <p:nvPr/>
        </p:nvGrpSpPr>
        <p:grpSpPr>
          <a:xfrm>
            <a:off x="4510436" y="2661432"/>
            <a:ext cx="1357510" cy="932329"/>
            <a:chOff x="4510436" y="2661432"/>
            <a:chExt cx="1357510" cy="932329"/>
          </a:xfrm>
        </p:grpSpPr>
        <p:sp>
          <p:nvSpPr>
            <p:cNvPr id="31" name="Lefelé nyíl 30"/>
            <p:cNvSpPr/>
            <p:nvPr/>
          </p:nvSpPr>
          <p:spPr>
            <a:xfrm rot="10800000">
              <a:off x="5363890" y="2661432"/>
              <a:ext cx="504056" cy="932329"/>
            </a:xfrm>
            <a:prstGeom prst="down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7" name="Szövegdoboz 36"/>
            <p:cNvSpPr txBox="1"/>
            <p:nvPr/>
          </p:nvSpPr>
          <p:spPr>
            <a:xfrm>
              <a:off x="4510436" y="2964915"/>
              <a:ext cx="8859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dirty="0" smtClean="0"/>
                <a:t>+1. nap</a:t>
              </a:r>
              <a:endParaRPr lang="hu-HU" dirty="0"/>
            </a:p>
          </p:txBody>
        </p:sp>
      </p:grpSp>
      <p:grpSp>
        <p:nvGrpSpPr>
          <p:cNvPr id="50" name="Csoportba foglalás 49"/>
          <p:cNvGrpSpPr/>
          <p:nvPr/>
        </p:nvGrpSpPr>
        <p:grpSpPr>
          <a:xfrm>
            <a:off x="5885791" y="2661432"/>
            <a:ext cx="1854561" cy="932329"/>
            <a:chOff x="5885791" y="2661432"/>
            <a:chExt cx="1854561" cy="932329"/>
          </a:xfrm>
        </p:grpSpPr>
        <p:sp>
          <p:nvSpPr>
            <p:cNvPr id="32" name="Lefelé nyíl 31"/>
            <p:cNvSpPr/>
            <p:nvPr/>
          </p:nvSpPr>
          <p:spPr>
            <a:xfrm rot="10800000">
              <a:off x="5885791" y="2661432"/>
              <a:ext cx="504056" cy="932329"/>
            </a:xfrm>
            <a:prstGeom prst="down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8" name="Szövegdoboz 37"/>
            <p:cNvSpPr txBox="1"/>
            <p:nvPr/>
          </p:nvSpPr>
          <p:spPr>
            <a:xfrm>
              <a:off x="6620581" y="2964915"/>
              <a:ext cx="11197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dirty="0" smtClean="0"/>
                <a:t>+6-9. nap</a:t>
              </a:r>
              <a:endParaRPr lang="hu-HU" dirty="0"/>
            </a:p>
          </p:txBody>
        </p:sp>
      </p:grpSp>
      <p:grpSp>
        <p:nvGrpSpPr>
          <p:cNvPr id="48" name="Csoportba foglalás 47"/>
          <p:cNvGrpSpPr/>
          <p:nvPr/>
        </p:nvGrpSpPr>
        <p:grpSpPr>
          <a:xfrm>
            <a:off x="2987824" y="3831639"/>
            <a:ext cx="1965610" cy="729372"/>
            <a:chOff x="2987824" y="3831639"/>
            <a:chExt cx="1965610" cy="729372"/>
          </a:xfrm>
        </p:grpSpPr>
        <p:sp>
          <p:nvSpPr>
            <p:cNvPr id="35" name="Lefelé nyíl 34"/>
            <p:cNvSpPr/>
            <p:nvPr/>
          </p:nvSpPr>
          <p:spPr>
            <a:xfrm rot="16200000">
              <a:off x="3718601" y="3326178"/>
              <a:ext cx="504056" cy="1965610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9" name="Szövegdoboz 38"/>
            <p:cNvSpPr txBox="1"/>
            <p:nvPr/>
          </p:nvSpPr>
          <p:spPr>
            <a:xfrm>
              <a:off x="3347864" y="3831639"/>
              <a:ext cx="11197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dirty="0" smtClean="0"/>
                <a:t>+4-6. nap</a:t>
              </a:r>
              <a:endParaRPr lang="hu-HU" dirty="0"/>
            </a:p>
          </p:txBody>
        </p:sp>
      </p:grpSp>
      <p:grpSp>
        <p:nvGrpSpPr>
          <p:cNvPr id="7" name="Csoportba foglalás 6"/>
          <p:cNvGrpSpPr/>
          <p:nvPr/>
        </p:nvGrpSpPr>
        <p:grpSpPr>
          <a:xfrm>
            <a:off x="1383988" y="1628800"/>
            <a:ext cx="5679589" cy="4335496"/>
            <a:chOff x="1383988" y="1628800"/>
            <a:chExt cx="5679589" cy="4335496"/>
          </a:xfrm>
        </p:grpSpPr>
        <p:sp>
          <p:nvSpPr>
            <p:cNvPr id="15" name="Szövegdoboz 14"/>
            <p:cNvSpPr txBox="1"/>
            <p:nvPr/>
          </p:nvSpPr>
          <p:spPr>
            <a:xfrm>
              <a:off x="5165994" y="3768923"/>
              <a:ext cx="1369573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hu-HU" dirty="0" smtClean="0"/>
                <a:t>OEVI</a:t>
              </a:r>
              <a:endParaRPr lang="hu-HU" dirty="0"/>
            </a:p>
          </p:txBody>
        </p:sp>
        <p:pic>
          <p:nvPicPr>
            <p:cNvPr id="18" name="Picture 4" descr="D:\Dokumentumok\Dokumentumok\nvi logo2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53432" y="1628800"/>
              <a:ext cx="1830387" cy="9159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Szövegdoboz 18"/>
            <p:cNvSpPr txBox="1"/>
            <p:nvPr/>
          </p:nvSpPr>
          <p:spPr>
            <a:xfrm>
              <a:off x="1383988" y="5271799"/>
              <a:ext cx="1369573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hu-HU" dirty="0" smtClean="0"/>
                <a:t>SZSZB</a:t>
              </a:r>
              <a:endParaRPr lang="hu-HU" dirty="0"/>
            </a:p>
          </p:txBody>
        </p:sp>
        <p:sp>
          <p:nvSpPr>
            <p:cNvPr id="25" name="Szövegdoboz 24"/>
            <p:cNvSpPr txBox="1"/>
            <p:nvPr/>
          </p:nvSpPr>
          <p:spPr>
            <a:xfrm>
              <a:off x="1391048" y="3768923"/>
              <a:ext cx="1369573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hu-HU" dirty="0" smtClean="0"/>
                <a:t>HVI</a:t>
              </a:r>
              <a:endParaRPr lang="hu-HU" dirty="0"/>
            </a:p>
          </p:txBody>
        </p:sp>
        <p:sp>
          <p:nvSpPr>
            <p:cNvPr id="26" name="Szövegdoboz 25"/>
            <p:cNvSpPr txBox="1"/>
            <p:nvPr/>
          </p:nvSpPr>
          <p:spPr>
            <a:xfrm>
              <a:off x="4673676" y="5317965"/>
              <a:ext cx="238990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hu-HU" dirty="0" smtClean="0"/>
                <a:t>Megszámlálásra kijelölt SZSZB</a:t>
              </a:r>
              <a:endParaRPr lang="hu-HU" dirty="0"/>
            </a:p>
          </p:txBody>
        </p:sp>
      </p:grpSp>
      <p:grpSp>
        <p:nvGrpSpPr>
          <p:cNvPr id="8" name="Csoportba foglalás 7"/>
          <p:cNvGrpSpPr/>
          <p:nvPr/>
        </p:nvGrpSpPr>
        <p:grpSpPr>
          <a:xfrm>
            <a:off x="1115616" y="1691516"/>
            <a:ext cx="2160240" cy="801380"/>
            <a:chOff x="1115616" y="1691516"/>
            <a:chExt cx="2160240" cy="801380"/>
          </a:xfrm>
        </p:grpSpPr>
        <p:sp>
          <p:nvSpPr>
            <p:cNvPr id="42" name="Szövegdoboz 41"/>
            <p:cNvSpPr txBox="1"/>
            <p:nvPr/>
          </p:nvSpPr>
          <p:spPr>
            <a:xfrm>
              <a:off x="1115616" y="1691516"/>
              <a:ext cx="2160240" cy="369332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hu-HU" dirty="0" smtClean="0">
                  <a:solidFill>
                    <a:schemeClr val="accent2">
                      <a:lumMod val="75000"/>
                    </a:schemeClr>
                  </a:solidFill>
                </a:rPr>
                <a:t>1. sz. szavazóköri </a:t>
              </a:r>
              <a:r>
                <a:rPr lang="hu-HU" dirty="0" err="1" smtClean="0">
                  <a:solidFill>
                    <a:schemeClr val="accent2">
                      <a:lumMod val="75000"/>
                    </a:schemeClr>
                  </a:solidFill>
                </a:rPr>
                <a:t>jkv</a:t>
              </a:r>
              <a:r>
                <a:rPr lang="hu-HU" dirty="0" smtClean="0">
                  <a:solidFill>
                    <a:schemeClr val="accent2">
                      <a:lumMod val="75000"/>
                    </a:schemeClr>
                  </a:solidFill>
                </a:rPr>
                <a:t>.</a:t>
              </a:r>
              <a:endParaRPr lang="hu-HU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3" name="Szövegdoboz 42"/>
            <p:cNvSpPr txBox="1"/>
            <p:nvPr/>
          </p:nvSpPr>
          <p:spPr>
            <a:xfrm>
              <a:off x="1115616" y="2123564"/>
              <a:ext cx="2160240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hu-HU" dirty="0" smtClean="0">
                  <a:solidFill>
                    <a:srgbClr val="0070C0"/>
                  </a:solidFill>
                </a:rPr>
                <a:t>2. sz. </a:t>
              </a:r>
              <a:r>
                <a:rPr lang="hu-HU" dirty="0">
                  <a:solidFill>
                    <a:srgbClr val="0070C0"/>
                  </a:solidFill>
                </a:rPr>
                <a:t>szavazóköri </a:t>
              </a:r>
              <a:r>
                <a:rPr lang="hu-HU" dirty="0" err="1">
                  <a:solidFill>
                    <a:srgbClr val="0070C0"/>
                  </a:solidFill>
                </a:rPr>
                <a:t>jkv</a:t>
              </a:r>
              <a:r>
                <a:rPr lang="hu-HU" dirty="0" smtClean="0">
                  <a:solidFill>
                    <a:srgbClr val="0070C0"/>
                  </a:solidFill>
                </a:rPr>
                <a:t>.</a:t>
              </a:r>
              <a:endParaRPr lang="hu-HU" dirty="0">
                <a:solidFill>
                  <a:srgbClr val="0070C0"/>
                </a:solidFill>
              </a:endParaRPr>
            </a:p>
          </p:txBody>
        </p:sp>
      </p:grp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6912768" cy="1143000"/>
          </a:xfrm>
        </p:spPr>
        <p:txBody>
          <a:bodyPr>
            <a:normAutofit/>
          </a:bodyPr>
          <a:lstStyle/>
          <a:p>
            <a:r>
              <a:rPr lang="hu-HU" sz="3200" b="1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Jegyzőkönyvek továbbítása</a:t>
            </a:r>
            <a:endParaRPr lang="hu-HU" sz="3200" b="1" dirty="0">
              <a:solidFill>
                <a:srgbClr val="2F3D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38643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022"/>
    </mc:Choice>
    <mc:Fallback xmlns="">
      <p:transition spd="slow" advTm="11022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 txBox="1">
            <a:spLocks/>
          </p:cNvSpPr>
          <p:nvPr/>
        </p:nvSpPr>
        <p:spPr>
          <a:xfrm>
            <a:off x="1187624" y="274638"/>
            <a:ext cx="69127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200" b="1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Átjelentkezők szavazatai és </a:t>
            </a:r>
            <a:br>
              <a:rPr lang="hu-HU" sz="3200" b="1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3200" b="1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KÜVI szavazatok kezelése</a:t>
            </a:r>
          </a:p>
        </p:txBody>
      </p:sp>
      <p:sp>
        <p:nvSpPr>
          <p:cNvPr id="6" name="Tartalom helye 2"/>
          <p:cNvSpPr txBox="1">
            <a:spLocks/>
          </p:cNvSpPr>
          <p:nvPr/>
        </p:nvSpPr>
        <p:spPr>
          <a:xfrm>
            <a:off x="1115616" y="1600200"/>
            <a:ext cx="6840760" cy="4421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u-HU" sz="1200" dirty="0" smtClean="0">
              <a:solidFill>
                <a:srgbClr val="2F3D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1411610" y="4517309"/>
            <a:ext cx="1369573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3177 kijelölt szavazókör</a:t>
            </a:r>
            <a:endParaRPr lang="hu-HU" dirty="0"/>
          </a:p>
        </p:txBody>
      </p:sp>
      <p:sp>
        <p:nvSpPr>
          <p:cNvPr id="10" name="Szövegdoboz 9"/>
          <p:cNvSpPr txBox="1"/>
          <p:nvPr/>
        </p:nvSpPr>
        <p:spPr>
          <a:xfrm>
            <a:off x="1383988" y="3478667"/>
            <a:ext cx="1369573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1284 HVI</a:t>
            </a:r>
            <a:endParaRPr lang="hu-HU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1383988" y="2299545"/>
            <a:ext cx="1369573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97 OEVI</a:t>
            </a:r>
            <a:endParaRPr lang="hu-HU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3895778" y="4629372"/>
            <a:ext cx="1369573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dirty="0" err="1" smtClean="0"/>
              <a:t>KÜVI-k</a:t>
            </a:r>
            <a:endParaRPr lang="hu-HU" dirty="0"/>
          </a:p>
        </p:txBody>
      </p:sp>
      <p:sp>
        <p:nvSpPr>
          <p:cNvPr id="13" name="Szövegdoboz 12"/>
          <p:cNvSpPr txBox="1"/>
          <p:nvPr/>
        </p:nvSpPr>
        <p:spPr>
          <a:xfrm>
            <a:off x="6498229" y="2299545"/>
            <a:ext cx="1369573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97 OEVI</a:t>
            </a:r>
            <a:endParaRPr lang="hu-HU" dirty="0"/>
          </a:p>
        </p:txBody>
      </p:sp>
      <p:sp>
        <p:nvSpPr>
          <p:cNvPr id="14" name="Szövegdoboz 13"/>
          <p:cNvSpPr txBox="1"/>
          <p:nvPr/>
        </p:nvSpPr>
        <p:spPr>
          <a:xfrm>
            <a:off x="6084168" y="4506077"/>
            <a:ext cx="216024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106 megszámlálásra kijelölt szavazókör</a:t>
            </a:r>
            <a:endParaRPr lang="hu-HU" dirty="0"/>
          </a:p>
        </p:txBody>
      </p:sp>
      <p:sp>
        <p:nvSpPr>
          <p:cNvPr id="15" name="Lefelé nyíl 14"/>
          <p:cNvSpPr/>
          <p:nvPr/>
        </p:nvSpPr>
        <p:spPr>
          <a:xfrm rot="10800000">
            <a:off x="1805165" y="3987104"/>
            <a:ext cx="504056" cy="428273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0" name="Lefelé nyíl 19"/>
          <p:cNvSpPr/>
          <p:nvPr/>
        </p:nvSpPr>
        <p:spPr>
          <a:xfrm rot="16200000">
            <a:off x="5804356" y="2270073"/>
            <a:ext cx="504056" cy="428273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pSp>
        <p:nvGrpSpPr>
          <p:cNvPr id="25" name="Csoportba foglalás 24"/>
          <p:cNvGrpSpPr/>
          <p:nvPr/>
        </p:nvGrpSpPr>
        <p:grpSpPr>
          <a:xfrm>
            <a:off x="901810" y="2870838"/>
            <a:ext cx="1437942" cy="428273"/>
            <a:chOff x="882860" y="2870838"/>
            <a:chExt cx="1437942" cy="428273"/>
          </a:xfrm>
        </p:grpSpPr>
        <p:sp>
          <p:nvSpPr>
            <p:cNvPr id="16" name="Lefelé nyíl 15"/>
            <p:cNvSpPr/>
            <p:nvPr/>
          </p:nvSpPr>
          <p:spPr>
            <a:xfrm rot="10800000">
              <a:off x="1816746" y="2870838"/>
              <a:ext cx="504056" cy="428273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1" name="Szövegdoboz 20"/>
            <p:cNvSpPr txBox="1"/>
            <p:nvPr/>
          </p:nvSpPr>
          <p:spPr>
            <a:xfrm>
              <a:off x="882860" y="2896256"/>
              <a:ext cx="8859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dirty="0" smtClean="0"/>
                <a:t>+1. nap</a:t>
              </a:r>
              <a:endParaRPr lang="hu-HU" dirty="0"/>
            </a:p>
          </p:txBody>
        </p:sp>
      </p:grpSp>
      <p:grpSp>
        <p:nvGrpSpPr>
          <p:cNvPr id="26" name="Csoportba foglalás 25"/>
          <p:cNvGrpSpPr/>
          <p:nvPr/>
        </p:nvGrpSpPr>
        <p:grpSpPr>
          <a:xfrm>
            <a:off x="2677897" y="1702212"/>
            <a:ext cx="885991" cy="1034028"/>
            <a:chOff x="2624494" y="1702212"/>
            <a:chExt cx="885991" cy="1034028"/>
          </a:xfrm>
        </p:grpSpPr>
        <p:sp>
          <p:nvSpPr>
            <p:cNvPr id="18" name="Lefelé nyíl 17"/>
            <p:cNvSpPr/>
            <p:nvPr/>
          </p:nvSpPr>
          <p:spPr>
            <a:xfrm rot="16200000">
              <a:off x="2924036" y="2270075"/>
              <a:ext cx="504056" cy="428273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2" name="Szövegdoboz 21"/>
            <p:cNvSpPr txBox="1"/>
            <p:nvPr/>
          </p:nvSpPr>
          <p:spPr>
            <a:xfrm>
              <a:off x="2624494" y="1702212"/>
              <a:ext cx="8859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dirty="0" smtClean="0"/>
                <a:t>+1. nap</a:t>
              </a:r>
              <a:endParaRPr lang="hu-HU" dirty="0"/>
            </a:p>
          </p:txBody>
        </p:sp>
      </p:grpSp>
      <p:grpSp>
        <p:nvGrpSpPr>
          <p:cNvPr id="28" name="Csoportba foglalás 27"/>
          <p:cNvGrpSpPr/>
          <p:nvPr/>
        </p:nvGrpSpPr>
        <p:grpSpPr>
          <a:xfrm>
            <a:off x="3294373" y="3080922"/>
            <a:ext cx="1540471" cy="1367275"/>
            <a:chOff x="3294373" y="3080922"/>
            <a:chExt cx="1540471" cy="1367275"/>
          </a:xfrm>
        </p:grpSpPr>
        <p:sp>
          <p:nvSpPr>
            <p:cNvPr id="19" name="Lefelé nyíl 18"/>
            <p:cNvSpPr/>
            <p:nvPr/>
          </p:nvSpPr>
          <p:spPr>
            <a:xfrm rot="10800000">
              <a:off x="4330788" y="3080922"/>
              <a:ext cx="504056" cy="1367275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3" name="Szövegdoboz 22"/>
            <p:cNvSpPr txBox="1"/>
            <p:nvPr/>
          </p:nvSpPr>
          <p:spPr>
            <a:xfrm>
              <a:off x="3294373" y="3688457"/>
              <a:ext cx="108200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dirty="0" smtClean="0"/>
                <a:t>+4. nap 24.00 óra</a:t>
              </a:r>
              <a:endParaRPr lang="hu-HU" dirty="0"/>
            </a:p>
          </p:txBody>
        </p:sp>
      </p:grpSp>
      <p:grpSp>
        <p:nvGrpSpPr>
          <p:cNvPr id="29" name="Csoportba foglalás 28"/>
          <p:cNvGrpSpPr/>
          <p:nvPr/>
        </p:nvGrpSpPr>
        <p:grpSpPr>
          <a:xfrm>
            <a:off x="6941933" y="2777500"/>
            <a:ext cx="1425075" cy="1635239"/>
            <a:chOff x="6941933" y="2777500"/>
            <a:chExt cx="1425075" cy="1635239"/>
          </a:xfrm>
        </p:grpSpPr>
        <p:sp>
          <p:nvSpPr>
            <p:cNvPr id="17" name="Lefelé nyíl 16"/>
            <p:cNvSpPr/>
            <p:nvPr/>
          </p:nvSpPr>
          <p:spPr>
            <a:xfrm>
              <a:off x="6941933" y="2777500"/>
              <a:ext cx="504056" cy="1635239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4" name="Szövegdoboz 23"/>
            <p:cNvSpPr txBox="1"/>
            <p:nvPr/>
          </p:nvSpPr>
          <p:spPr>
            <a:xfrm>
              <a:off x="7481017" y="3452788"/>
              <a:ext cx="8859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dirty="0" smtClean="0"/>
                <a:t>+6. nap</a:t>
              </a:r>
              <a:endParaRPr lang="hu-HU" dirty="0"/>
            </a:p>
          </p:txBody>
        </p:sp>
      </p:grpSp>
      <p:pic>
        <p:nvPicPr>
          <p:cNvPr id="27" name="Picture 4" descr="D:\Dokumentumok\Dokumentumok\nvi logo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814" y="2071544"/>
            <a:ext cx="1830387" cy="915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186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15616" y="3356992"/>
            <a:ext cx="6840760" cy="10801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Köszönöm a figyelmet!</a:t>
            </a:r>
          </a:p>
          <a:p>
            <a:endParaRPr lang="hu-HU" sz="2000" dirty="0">
              <a:solidFill>
                <a:srgbClr val="2F3D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10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017705" y="320692"/>
            <a:ext cx="69127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200" b="1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Szállítási helyszínek</a:t>
            </a:r>
            <a:endParaRPr lang="hu-HU" sz="3200" b="1" dirty="0">
              <a:solidFill>
                <a:srgbClr val="2F3D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artalom helye 2"/>
          <p:cNvSpPr txBox="1">
            <a:spLocks/>
          </p:cNvSpPr>
          <p:nvPr/>
        </p:nvSpPr>
        <p:spPr>
          <a:xfrm>
            <a:off x="1115616" y="1600200"/>
            <a:ext cx="6840760" cy="4421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20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Központi elosztás TVI székhelyére</a:t>
            </a:r>
          </a:p>
          <a:p>
            <a:pPr marL="0" indent="0">
              <a:buNone/>
            </a:pPr>
            <a:endParaRPr lang="hu-HU" sz="2000" dirty="0" smtClean="0">
              <a:solidFill>
                <a:srgbClr val="2F3D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sz="20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HVI </a:t>
            </a:r>
            <a:r>
              <a:rPr lang="hu-HU" sz="20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székhely szerinti </a:t>
            </a:r>
            <a:r>
              <a:rPr lang="hu-HU" sz="20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településnek, </a:t>
            </a:r>
            <a:r>
              <a:rPr lang="hu-HU" sz="20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akkor is, ha az másik </a:t>
            </a:r>
            <a:r>
              <a:rPr lang="hu-HU" sz="2000" dirty="0" err="1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OEVK-hoz</a:t>
            </a:r>
            <a:r>
              <a:rPr lang="hu-HU" sz="20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tartozik</a:t>
            </a:r>
          </a:p>
          <a:p>
            <a:pPr marL="0" indent="0">
              <a:buNone/>
            </a:pPr>
            <a:endParaRPr lang="hu-HU" sz="2000" dirty="0">
              <a:solidFill>
                <a:srgbClr val="2F3D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lyamatábra: Bekötés 5"/>
          <p:cNvSpPr/>
          <p:nvPr/>
        </p:nvSpPr>
        <p:spPr>
          <a:xfrm>
            <a:off x="7092280" y="4780809"/>
            <a:ext cx="144016" cy="15069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Folyamatábra: Bekötés 9"/>
          <p:cNvSpPr/>
          <p:nvPr/>
        </p:nvSpPr>
        <p:spPr>
          <a:xfrm>
            <a:off x="6336064" y="5009836"/>
            <a:ext cx="144016" cy="15069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Folyamatábra: Bekötés 10"/>
          <p:cNvSpPr/>
          <p:nvPr/>
        </p:nvSpPr>
        <p:spPr>
          <a:xfrm>
            <a:off x="6020335" y="4437112"/>
            <a:ext cx="144016" cy="150696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3" name="Egyenes összekötő 12"/>
          <p:cNvCxnSpPr/>
          <p:nvPr/>
        </p:nvCxnSpPr>
        <p:spPr>
          <a:xfrm>
            <a:off x="6480080" y="3501008"/>
            <a:ext cx="468184" cy="2736304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doboz 13"/>
          <p:cNvSpPr txBox="1"/>
          <p:nvPr/>
        </p:nvSpPr>
        <p:spPr>
          <a:xfrm>
            <a:off x="6948264" y="544522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03. OEVK</a:t>
            </a:r>
            <a:endParaRPr lang="hu-HU" dirty="0"/>
          </a:p>
        </p:txBody>
      </p:sp>
      <p:sp>
        <p:nvSpPr>
          <p:cNvPr id="16" name="Szövegdoboz 15"/>
          <p:cNvSpPr txBox="1"/>
          <p:nvPr/>
        </p:nvSpPr>
        <p:spPr>
          <a:xfrm>
            <a:off x="5724128" y="566124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02. OEVK</a:t>
            </a:r>
            <a:endParaRPr lang="hu-HU" dirty="0"/>
          </a:p>
        </p:txBody>
      </p:sp>
      <p:sp>
        <p:nvSpPr>
          <p:cNvPr id="15" name="Ellipszis 14"/>
          <p:cNvSpPr/>
          <p:nvPr/>
        </p:nvSpPr>
        <p:spPr>
          <a:xfrm>
            <a:off x="5724128" y="4164095"/>
            <a:ext cx="1836204" cy="12334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9" name="Szövegdoboz 18"/>
          <p:cNvSpPr txBox="1"/>
          <p:nvPr/>
        </p:nvSpPr>
        <p:spPr>
          <a:xfrm>
            <a:off x="4932040" y="3933056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HVI székhely</a:t>
            </a:r>
            <a:endParaRPr lang="hu-HU" dirty="0"/>
          </a:p>
        </p:txBody>
      </p:sp>
      <p:grpSp>
        <p:nvGrpSpPr>
          <p:cNvPr id="21" name="Csoportba foglalás 20"/>
          <p:cNvGrpSpPr/>
          <p:nvPr/>
        </p:nvGrpSpPr>
        <p:grpSpPr>
          <a:xfrm>
            <a:off x="1193679" y="3947385"/>
            <a:ext cx="3534840" cy="1497839"/>
            <a:chOff x="3275857" y="4677709"/>
            <a:chExt cx="2899048" cy="1055547"/>
          </a:xfrm>
        </p:grpSpPr>
        <p:pic>
          <p:nvPicPr>
            <p:cNvPr id="1030" name="Picture 6" descr="Képtalálat a következőre: „truck blue”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5857" y="4677709"/>
              <a:ext cx="1584176" cy="10555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Jobbra nyíl 17"/>
            <p:cNvSpPr/>
            <p:nvPr/>
          </p:nvSpPr>
          <p:spPr>
            <a:xfrm>
              <a:off x="4950769" y="4877981"/>
              <a:ext cx="1224136" cy="17537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sp>
        <p:nvSpPr>
          <p:cNvPr id="17" name="Szövegdoboz 16"/>
          <p:cNvSpPr txBox="1"/>
          <p:nvPr/>
        </p:nvSpPr>
        <p:spPr>
          <a:xfrm>
            <a:off x="6714172" y="3700156"/>
            <a:ext cx="15758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társtelepülés</a:t>
            </a:r>
            <a:endParaRPr lang="hu-HU" dirty="0"/>
          </a:p>
        </p:txBody>
      </p:sp>
      <p:sp>
        <p:nvSpPr>
          <p:cNvPr id="20" name="Folyamatábra: Bekötés 19"/>
          <p:cNvSpPr/>
          <p:nvPr/>
        </p:nvSpPr>
        <p:spPr>
          <a:xfrm>
            <a:off x="6840252" y="4295684"/>
            <a:ext cx="144016" cy="150696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9054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1"/>
    </mc:Choice>
    <mc:Fallback xmlns="">
      <p:transition spd="slow" advTm="30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7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50" autoRev="1" fill="remove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" dur="250" autoRev="1" fill="remove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" dur="250" autoRev="1" fill="remove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2"/>
          <p:cNvSpPr txBox="1">
            <a:spLocks/>
          </p:cNvSpPr>
          <p:nvPr/>
        </p:nvSpPr>
        <p:spPr>
          <a:xfrm>
            <a:off x="1112376" y="1916832"/>
            <a:ext cx="6840760" cy="4421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hu-HU" sz="2000" dirty="0">
              <a:solidFill>
                <a:srgbClr val="2F3D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sz="20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Átadás a </a:t>
            </a:r>
            <a:r>
              <a:rPr lang="hu-HU" sz="20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HVI épülete előtt </a:t>
            </a:r>
          </a:p>
          <a:p>
            <a:pPr marL="0" indent="0">
              <a:buNone/>
            </a:pPr>
            <a:endParaRPr lang="hu-HU" sz="2000" dirty="0">
              <a:solidFill>
                <a:srgbClr val="2F3D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sz="20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Átadáskor csak a doboz-, csomagszámot kell ellenőrizni, a tartalmát később vizsgálja az átvevő. </a:t>
            </a:r>
            <a:br>
              <a:rPr lang="hu-HU" sz="20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0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u-HU" sz="2000" dirty="0">
              <a:solidFill>
                <a:srgbClr val="2F3D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sz="20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Átadás igazolásához:</a:t>
            </a:r>
          </a:p>
          <a:p>
            <a:pPr lvl="1"/>
            <a:r>
              <a:rPr lang="hu-HU" sz="16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átadás-átvételi elismervény, amit a TVI biztosít</a:t>
            </a:r>
            <a:endParaRPr lang="hu-HU" sz="1600" dirty="0">
              <a:solidFill>
                <a:srgbClr val="2F3D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hu-HU" sz="16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minden átvételnél a HVI vezetője, vagy az általa megbízott személy közreműködik.</a:t>
            </a:r>
            <a:endParaRPr lang="hu-HU" sz="1600" dirty="0">
              <a:solidFill>
                <a:srgbClr val="2F3D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sz="2000" dirty="0">
              <a:solidFill>
                <a:srgbClr val="2F3D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ím 1"/>
          <p:cNvSpPr txBox="1">
            <a:spLocks/>
          </p:cNvSpPr>
          <p:nvPr/>
        </p:nvSpPr>
        <p:spPr>
          <a:xfrm>
            <a:off x="1126155" y="548680"/>
            <a:ext cx="69127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200" b="1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Nyomdai termékek átvétele</a:t>
            </a:r>
          </a:p>
          <a:p>
            <a:r>
              <a:rPr lang="hu-HU" sz="3200" b="1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TVI általi kiszállítás esetén</a:t>
            </a:r>
            <a:endParaRPr lang="hu-HU" sz="3200" b="1" dirty="0">
              <a:solidFill>
                <a:srgbClr val="2F3D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27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2"/>
    </mc:Choice>
    <mc:Fallback xmlns="">
      <p:transition spd="slow" advTm="312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2"/>
          <p:cNvSpPr txBox="1">
            <a:spLocks/>
          </p:cNvSpPr>
          <p:nvPr/>
        </p:nvSpPr>
        <p:spPr>
          <a:xfrm>
            <a:off x="561713" y="1772816"/>
            <a:ext cx="5112568" cy="370870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u-HU" sz="20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ütem – </a:t>
            </a:r>
            <a:r>
              <a:rPr lang="hu-HU" sz="2000" u="sng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Hirdetményplakát</a:t>
            </a:r>
          </a:p>
          <a:p>
            <a:endParaRPr lang="hu-HU" sz="2000" dirty="0" smtClean="0">
              <a:solidFill>
                <a:srgbClr val="2F3D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sz="20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Átadása a jegyzői értekezletet követően </a:t>
            </a:r>
          </a:p>
          <a:p>
            <a:pPr marL="0" indent="0">
              <a:buNone/>
            </a:pPr>
            <a:endParaRPr lang="hu-HU" sz="2000" dirty="0">
              <a:solidFill>
                <a:srgbClr val="2F3D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sz="20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Megváltozott műszaki jellemzők</a:t>
            </a:r>
          </a:p>
          <a:p>
            <a:pPr lvl="1"/>
            <a:r>
              <a:rPr lang="hu-HU" sz="16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Új méret, kb. fele a korábbinak</a:t>
            </a:r>
          </a:p>
          <a:p>
            <a:pPr lvl="1"/>
            <a:r>
              <a:rPr lang="hu-HU" sz="16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Új külalak</a:t>
            </a:r>
          </a:p>
          <a:p>
            <a:endParaRPr lang="hu-HU" sz="2000" dirty="0" smtClean="0">
              <a:solidFill>
                <a:srgbClr val="2F3D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sz="20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Korábbihoz képest több darabszám </a:t>
            </a:r>
          </a:p>
          <a:p>
            <a:pPr marL="0" indent="0">
              <a:buNone/>
            </a:pPr>
            <a:endParaRPr lang="hu-HU" sz="2000" dirty="0" smtClean="0">
              <a:solidFill>
                <a:srgbClr val="2F3D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sz="20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Cél: folyamatosan legyenek kint plakátok, a megrongálódottak pótolhatók legyenek</a:t>
            </a:r>
          </a:p>
          <a:p>
            <a:endParaRPr lang="hu-HU" sz="1600" dirty="0">
              <a:solidFill>
                <a:srgbClr val="2F3D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sz="2000" dirty="0">
              <a:solidFill>
                <a:srgbClr val="2F3D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-338387" y="494717"/>
            <a:ext cx="69127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200" b="1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Szállítási ütemek</a:t>
            </a:r>
            <a:endParaRPr lang="hu-HU" sz="3200" b="1" dirty="0">
              <a:solidFill>
                <a:srgbClr val="2F3D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ím 1"/>
          <p:cNvSpPr txBox="1">
            <a:spLocks/>
          </p:cNvSpPr>
          <p:nvPr/>
        </p:nvSpPr>
        <p:spPr>
          <a:xfrm>
            <a:off x="3635896" y="963343"/>
            <a:ext cx="69127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hu-HU" sz="3200" b="1" dirty="0">
              <a:solidFill>
                <a:srgbClr val="2F3D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8144" y="908720"/>
            <a:ext cx="2981325" cy="417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085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1"/>
    </mc:Choice>
    <mc:Fallback xmlns="">
      <p:transition spd="slow" advTm="341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 txBox="1">
            <a:spLocks/>
          </p:cNvSpPr>
          <p:nvPr/>
        </p:nvSpPr>
        <p:spPr>
          <a:xfrm>
            <a:off x="1187624" y="274638"/>
            <a:ext cx="69127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200" b="1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Szállítási ütemek</a:t>
            </a:r>
            <a:endParaRPr lang="hu-HU" sz="3200" b="1" dirty="0">
              <a:solidFill>
                <a:srgbClr val="2F3D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artalom helye 2"/>
          <p:cNvSpPr txBox="1">
            <a:spLocks/>
          </p:cNvSpPr>
          <p:nvPr/>
        </p:nvSpPr>
        <p:spPr>
          <a:xfrm>
            <a:off x="1115616" y="1600200"/>
            <a:ext cx="6840760" cy="442108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u-HU" sz="20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ütem – </a:t>
            </a:r>
            <a:r>
              <a:rPr lang="hu-HU" sz="2000" u="sng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Szavazóurnák, mobil szavazófülke</a:t>
            </a:r>
          </a:p>
          <a:p>
            <a:pPr marL="0" indent="0">
              <a:buNone/>
            </a:pPr>
            <a:endParaRPr lang="hu-HU" sz="2000" u="sng" dirty="0" smtClean="0">
              <a:solidFill>
                <a:srgbClr val="2F3D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sz="20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Szállítás: </a:t>
            </a:r>
            <a:r>
              <a:rPr lang="hu-HU" sz="20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várhatóan -51. napig (február 16-ig)</a:t>
            </a:r>
            <a:endParaRPr lang="hu-HU" sz="2000" dirty="0">
              <a:solidFill>
                <a:srgbClr val="2F3D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sz="20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Szavazókörönként a népszavazásra már biztosítottunk 1 nagy és 1 kicsi műanyag urnát, ezek mellé szállítunk</a:t>
            </a:r>
          </a:p>
          <a:p>
            <a:r>
              <a:rPr lang="hu-HU" sz="20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db nagy műanyag urnát (vonalkód beragasztva)</a:t>
            </a:r>
          </a:p>
          <a:p>
            <a:pPr lvl="1"/>
            <a:r>
              <a:rPr lang="hu-HU" sz="17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Plomba zárására szolgáló fül ragasztva és csavarozva</a:t>
            </a:r>
          </a:p>
          <a:p>
            <a:pPr lvl="1"/>
            <a:r>
              <a:rPr lang="hu-HU" sz="17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További merevítők</a:t>
            </a:r>
          </a:p>
          <a:p>
            <a:pPr lvl="1"/>
            <a:r>
              <a:rPr lang="hu-HU" sz="17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Plomba a kellékes egységcsomag része</a:t>
            </a:r>
            <a:endParaRPr lang="hu-HU" sz="1700" dirty="0">
              <a:solidFill>
                <a:srgbClr val="2F3D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sz="20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hu-HU" sz="20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db </a:t>
            </a:r>
            <a:r>
              <a:rPr lang="hu-HU" sz="20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kicsi </a:t>
            </a:r>
            <a:r>
              <a:rPr lang="hu-HU" sz="20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papír urna, </a:t>
            </a:r>
          </a:p>
          <a:p>
            <a:r>
              <a:rPr lang="hu-HU" sz="20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db </a:t>
            </a:r>
            <a:r>
              <a:rPr lang="hu-HU" sz="20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asztali mobil szavazófülke</a:t>
            </a:r>
          </a:p>
          <a:p>
            <a:pPr lvl="1"/>
            <a:r>
              <a:rPr lang="hu-HU" sz="17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Megerősített írófelület</a:t>
            </a:r>
          </a:p>
          <a:p>
            <a:pPr lvl="1"/>
            <a:r>
              <a:rPr lang="hu-HU" sz="17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Megnövelt oldalfalak</a:t>
            </a:r>
          </a:p>
          <a:p>
            <a:pPr marL="457200" lvl="1" indent="0">
              <a:buNone/>
            </a:pPr>
            <a:r>
              <a:rPr lang="hu-HU" sz="17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 szavazófülke, a mozgáskorlátozottak szavazását segíti.</a:t>
            </a:r>
          </a:p>
          <a:p>
            <a:r>
              <a:rPr lang="hu-HU" sz="20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javítandó műanyag urnákat a </a:t>
            </a:r>
            <a:r>
              <a:rPr lang="hu-HU" sz="20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hirdetményplakát </a:t>
            </a:r>
            <a:r>
              <a:rPr lang="hu-HU" sz="20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kiszállításakor adtuk át </a:t>
            </a:r>
            <a:r>
              <a:rPr lang="hu-HU" sz="2000" dirty="0" err="1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NVI-nek</a:t>
            </a:r>
            <a:r>
              <a:rPr lang="hu-HU" sz="20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u-HU" sz="2000" dirty="0">
              <a:solidFill>
                <a:srgbClr val="2F3D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261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5"/>
    </mc:Choice>
    <mc:Fallback xmlns="">
      <p:transition spd="slow" advTm="135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 txBox="1">
            <a:spLocks/>
          </p:cNvSpPr>
          <p:nvPr/>
        </p:nvSpPr>
        <p:spPr>
          <a:xfrm>
            <a:off x="1187624" y="274638"/>
            <a:ext cx="69127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200" b="1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Szállítási ütemek</a:t>
            </a:r>
            <a:endParaRPr lang="hu-HU" sz="3200" b="1" dirty="0">
              <a:solidFill>
                <a:srgbClr val="2F3D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artalom helye 2"/>
          <p:cNvSpPr txBox="1">
            <a:spLocks/>
          </p:cNvSpPr>
          <p:nvPr/>
        </p:nvSpPr>
        <p:spPr>
          <a:xfrm>
            <a:off x="1115616" y="1600200"/>
            <a:ext cx="6840760" cy="442108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u-HU" sz="20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ütem – </a:t>
            </a:r>
            <a:r>
              <a:rPr lang="hu-HU" sz="2000" u="sng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SZSZB füzet</a:t>
            </a:r>
          </a:p>
          <a:p>
            <a:pPr marL="0" indent="0">
              <a:buNone/>
            </a:pPr>
            <a:endParaRPr lang="hu-HU" sz="2000" u="sng" dirty="0" smtClean="0">
              <a:solidFill>
                <a:srgbClr val="2F3D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sz="20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Szállítás</a:t>
            </a:r>
            <a:r>
              <a:rPr lang="hu-HU" sz="20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várhatóan -29. </a:t>
            </a:r>
            <a:r>
              <a:rPr lang="hu-HU" sz="20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napig (március 9-ig)</a:t>
            </a:r>
            <a:endParaRPr lang="hu-HU" sz="2000" dirty="0">
              <a:solidFill>
                <a:srgbClr val="2F3D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sz="20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Változatok:</a:t>
            </a:r>
          </a:p>
          <a:p>
            <a:pPr lvl="1"/>
            <a:r>
              <a:rPr lang="hu-HU" sz="16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normál szavazókörök részére</a:t>
            </a:r>
          </a:p>
          <a:p>
            <a:pPr lvl="1"/>
            <a:r>
              <a:rPr lang="hu-HU" sz="16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egy </a:t>
            </a:r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szavazókörös települések </a:t>
            </a:r>
            <a:r>
              <a:rPr lang="hu-HU" sz="16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 a </a:t>
            </a:r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kijelölt szavazókörök </a:t>
            </a:r>
            <a:r>
              <a:rPr lang="hu-HU" sz="16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részére</a:t>
            </a:r>
          </a:p>
          <a:p>
            <a:pPr lvl="1"/>
            <a:r>
              <a:rPr lang="hu-HU" sz="16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külképviseleten és az </a:t>
            </a:r>
            <a:r>
              <a:rPr lang="hu-HU" sz="16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átjelentkezéssel leadott </a:t>
            </a:r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szavazatok </a:t>
            </a:r>
            <a:r>
              <a:rPr lang="hu-HU" sz="16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megszámlálására kijelölt </a:t>
            </a:r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szavazatszámláló bizottság </a:t>
            </a:r>
            <a:r>
              <a:rPr lang="hu-HU" sz="16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részére</a:t>
            </a:r>
          </a:p>
          <a:p>
            <a:pPr lvl="1"/>
            <a:endParaRPr lang="hu-HU" sz="1600" dirty="0">
              <a:solidFill>
                <a:srgbClr val="2F3D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sz="20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Nyomdailag előállított egyéb füzet nincs.</a:t>
            </a:r>
          </a:p>
          <a:p>
            <a:endParaRPr lang="hu-HU" sz="2000" dirty="0" smtClean="0">
              <a:solidFill>
                <a:srgbClr val="2F3D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sz="2000" dirty="0" err="1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VÁKIR-ban</a:t>
            </a:r>
            <a:r>
              <a:rPr lang="hu-HU" sz="20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elérhető még:</a:t>
            </a:r>
          </a:p>
          <a:p>
            <a:pPr lvl="1"/>
            <a:r>
              <a:rPr lang="hu-HU" sz="16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OEVI füzet – 201. számú Választási Füzet</a:t>
            </a:r>
          </a:p>
          <a:p>
            <a:pPr lvl="1"/>
            <a:r>
              <a:rPr lang="hu-HU" sz="16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HVI füzet . 202. számú Választási Füzet</a:t>
            </a:r>
          </a:p>
        </p:txBody>
      </p:sp>
    </p:spTree>
    <p:extLst>
      <p:ext uri="{BB962C8B-B14F-4D97-AF65-F5344CB8AC3E}">
        <p14:creationId xmlns:p14="http://schemas.microsoft.com/office/powerpoint/2010/main" val="2391648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0"/>
    </mc:Choice>
    <mc:Fallback xmlns="">
      <p:transition spd="slow" advTm="24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2"/>
          <p:cNvSpPr txBox="1">
            <a:spLocks/>
          </p:cNvSpPr>
          <p:nvPr/>
        </p:nvSpPr>
        <p:spPr>
          <a:xfrm>
            <a:off x="1115616" y="1600200"/>
            <a:ext cx="6840760" cy="4421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u-HU" sz="20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ütem – </a:t>
            </a:r>
            <a:r>
              <a:rPr lang="hu-HU" sz="2000" u="sng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Szavazási levélcsomagok</a:t>
            </a:r>
          </a:p>
          <a:p>
            <a:pPr marL="0" indent="0">
              <a:buNone/>
            </a:pPr>
            <a:endParaRPr lang="hu-HU" sz="2000" u="sng" dirty="0" smtClean="0">
              <a:solidFill>
                <a:srgbClr val="2F3D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sz="20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Szállítás</a:t>
            </a:r>
            <a:r>
              <a:rPr lang="hu-HU" sz="20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-16. napig (március 23-ig)</a:t>
            </a:r>
          </a:p>
          <a:p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Aki a szavazást megelőző 15. napig a szavazási levélcsomag személyes átvételét kérte, átveheti azt</a:t>
            </a:r>
          </a:p>
          <a:p>
            <a:pPr lvl="1"/>
            <a:r>
              <a:rPr lang="hu-HU" sz="12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OEVK székhely településen,</a:t>
            </a:r>
          </a:p>
          <a:p>
            <a:pPr lvl="1"/>
            <a:r>
              <a:rPr lang="hu-HU" sz="12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17/2013. (VII. 17.) KIM rendeletben kijelölt 22 egyéb településen,</a:t>
            </a:r>
          </a:p>
          <a:p>
            <a:pPr lvl="1"/>
            <a:r>
              <a:rPr lang="hu-HU" sz="12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17/2013. (VII. 17.) KIM rendeletben kijelölt 12 külképviseleten.</a:t>
            </a:r>
          </a:p>
          <a:p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Szavazási levélcsomagot átvenni </a:t>
            </a:r>
            <a:r>
              <a:rPr lang="hu-HU" sz="16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-15. naptól a -2. napig munkanapokon </a:t>
            </a:r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és 16 óra között lehet</a:t>
            </a:r>
            <a:r>
              <a:rPr lang="hu-HU" sz="16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hu-HU" sz="16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Ráhagyással küldik, hiszen a regisztráció még nem zárul le a szállításkor</a:t>
            </a:r>
            <a:endParaRPr lang="hu-HU" sz="1600" dirty="0">
              <a:solidFill>
                <a:srgbClr val="2F3D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Jegyzék a szavazási levélcsomag átadásához </a:t>
            </a:r>
            <a:r>
              <a:rPr lang="hu-HU" sz="1600" dirty="0" err="1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NVR-ből</a:t>
            </a:r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nyomtatható</a:t>
            </a:r>
            <a:r>
              <a:rPr lang="hu-HU" sz="16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(melyet rögzíteni is kell) csak </a:t>
            </a:r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személyesen vehető át a </a:t>
            </a:r>
            <a:r>
              <a:rPr lang="hu-HU" sz="16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levélcsomag</a:t>
            </a:r>
            <a:endParaRPr lang="hu-HU" sz="1600" dirty="0">
              <a:solidFill>
                <a:srgbClr val="2F3D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ím 1"/>
          <p:cNvSpPr txBox="1">
            <a:spLocks/>
          </p:cNvSpPr>
          <p:nvPr/>
        </p:nvSpPr>
        <p:spPr>
          <a:xfrm>
            <a:off x="1187624" y="274638"/>
            <a:ext cx="69127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200" b="1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Szállítási ütemek</a:t>
            </a:r>
            <a:endParaRPr lang="hu-HU" sz="3200" b="1" dirty="0">
              <a:solidFill>
                <a:srgbClr val="2F3D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64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3"/>
    </mc:Choice>
    <mc:Fallback xmlns="">
      <p:transition spd="slow" advTm="163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 txBox="1">
            <a:spLocks/>
          </p:cNvSpPr>
          <p:nvPr/>
        </p:nvSpPr>
        <p:spPr>
          <a:xfrm>
            <a:off x="1187624" y="274638"/>
            <a:ext cx="69127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200" b="1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Szállítási ütemek</a:t>
            </a:r>
            <a:endParaRPr lang="hu-HU" sz="3200" b="1" dirty="0">
              <a:solidFill>
                <a:srgbClr val="2F3D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artalom helye 2"/>
          <p:cNvSpPr txBox="1">
            <a:spLocks/>
          </p:cNvSpPr>
          <p:nvPr/>
        </p:nvSpPr>
        <p:spPr>
          <a:xfrm>
            <a:off x="1115616" y="1556792"/>
            <a:ext cx="6840760" cy="489654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u-HU" sz="20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ütem – </a:t>
            </a:r>
            <a:r>
              <a:rPr lang="hu-HU" sz="2000" u="sng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Szavazóköri dobozok</a:t>
            </a:r>
          </a:p>
          <a:p>
            <a:pPr marL="0" indent="0">
              <a:buNone/>
            </a:pPr>
            <a:endParaRPr lang="hu-HU" sz="2000" u="sng" dirty="0" smtClean="0">
              <a:solidFill>
                <a:srgbClr val="2F3D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sz="20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Szállítás</a:t>
            </a:r>
            <a:r>
              <a:rPr lang="hu-HU" sz="20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-12. és -4. nap között (április 27-április 4.)</a:t>
            </a:r>
          </a:p>
          <a:p>
            <a:r>
              <a:rPr lang="hu-HU" sz="20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Átadáskor csak a dobozszámot  és </a:t>
            </a:r>
            <a:r>
              <a:rPr lang="hu-HU" sz="20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sérülésmentességet </a:t>
            </a:r>
            <a:r>
              <a:rPr lang="hu-HU" sz="20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kell </a:t>
            </a:r>
            <a:r>
              <a:rPr lang="hu-HU" sz="20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ellenőrizni.</a:t>
            </a:r>
          </a:p>
          <a:p>
            <a:r>
              <a:rPr lang="hu-HU" sz="20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tartalmi ellenőrzés az átvételt követően </a:t>
            </a:r>
            <a:endParaRPr lang="hu-HU" sz="2000" dirty="0">
              <a:solidFill>
                <a:srgbClr val="2F3D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u-HU" sz="2000" dirty="0" smtClean="0">
              <a:solidFill>
                <a:srgbClr val="2F3D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u-HU" sz="20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Tartalma:</a:t>
            </a:r>
          </a:p>
          <a:p>
            <a:r>
              <a:rPr lang="hu-HU" sz="20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Szavazólap</a:t>
            </a:r>
          </a:p>
          <a:p>
            <a:r>
              <a:rPr lang="hu-HU" sz="20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Boríték </a:t>
            </a:r>
            <a:r>
              <a:rPr lang="hu-HU" sz="20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szavazólaphoz </a:t>
            </a:r>
            <a:r>
              <a:rPr lang="hu-HU" sz="20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(C/5)</a:t>
            </a:r>
          </a:p>
          <a:p>
            <a:r>
              <a:rPr lang="hu-HU" sz="20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Szavazólap felnagyított képe elnöki döntés szerint</a:t>
            </a:r>
          </a:p>
          <a:p>
            <a:r>
              <a:rPr lang="hu-HU" sz="20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Ajándék </a:t>
            </a:r>
            <a:r>
              <a:rPr lang="hu-HU" sz="2000" dirty="0" err="1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elsőválasztóknak</a:t>
            </a:r>
            <a:endParaRPr lang="hu-HU" sz="2000" dirty="0">
              <a:solidFill>
                <a:srgbClr val="2F3D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sz="20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Sablon és Braille írásos tájékoztató (amennyiben ilyen igény van)</a:t>
            </a:r>
          </a:p>
          <a:p>
            <a:r>
              <a:rPr lang="hu-HU" sz="20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Szavazóköri plakát 2 db (doboz mellett)</a:t>
            </a:r>
          </a:p>
          <a:p>
            <a:r>
              <a:rPr lang="hu-HU" sz="20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Szavazóköri jegyzőkönyv nincs a dobozban, az </a:t>
            </a:r>
            <a:r>
              <a:rPr lang="hu-HU" sz="2000" dirty="0" err="1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NVR-ből</a:t>
            </a:r>
            <a:r>
              <a:rPr lang="hu-HU" sz="20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nyomtatandó</a:t>
            </a:r>
            <a:endParaRPr lang="hu-HU" sz="1600" dirty="0">
              <a:solidFill>
                <a:srgbClr val="2F3D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1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0"/>
    </mc:Choice>
    <mc:Fallback xmlns="">
      <p:transition spd="slow" advTm="31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2"/>
          <p:cNvSpPr txBox="1">
            <a:spLocks/>
          </p:cNvSpPr>
          <p:nvPr/>
        </p:nvSpPr>
        <p:spPr>
          <a:xfrm>
            <a:off x="1115616" y="1600200"/>
            <a:ext cx="6840760" cy="4421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u-HU" sz="20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ütem – </a:t>
            </a:r>
            <a:r>
              <a:rPr lang="hu-HU" sz="2000" u="sng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Szavazóköri dobozok</a:t>
            </a:r>
          </a:p>
          <a:p>
            <a:endParaRPr lang="hu-HU" sz="2000" dirty="0" smtClean="0">
              <a:solidFill>
                <a:srgbClr val="2F3D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sz="20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Kellékes egységcsomag</a:t>
            </a:r>
          </a:p>
          <a:p>
            <a:pPr lvl="1"/>
            <a:r>
              <a:rPr lang="hu-HU" sz="16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Plomba </a:t>
            </a:r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műanyag urna zárásához - </a:t>
            </a:r>
            <a:r>
              <a:rPr lang="hu-HU" sz="16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db/csomag</a:t>
            </a:r>
            <a:endParaRPr lang="hu-HU" sz="1600" dirty="0">
              <a:solidFill>
                <a:srgbClr val="2F3D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hu-HU" sz="16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nemzeti </a:t>
            </a:r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színű </a:t>
            </a:r>
            <a:r>
              <a:rPr lang="hu-HU" sz="16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szalag</a:t>
            </a:r>
            <a:endParaRPr lang="hu-HU" sz="1600" dirty="0">
              <a:solidFill>
                <a:srgbClr val="2F3D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hu-HU" sz="16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nemzeti </a:t>
            </a:r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színű </a:t>
            </a:r>
            <a:r>
              <a:rPr lang="hu-HU" sz="16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zsineg</a:t>
            </a:r>
            <a:endParaRPr lang="hu-HU" sz="1600" dirty="0">
              <a:solidFill>
                <a:srgbClr val="2F3D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hu-HU" sz="16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toll</a:t>
            </a:r>
            <a:endParaRPr lang="hu-HU" sz="1600" dirty="0">
              <a:solidFill>
                <a:srgbClr val="2F3D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hu-HU" sz="16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kötegelő csík</a:t>
            </a:r>
            <a:endParaRPr lang="hu-HU" sz="1600" dirty="0">
              <a:solidFill>
                <a:srgbClr val="2F3D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hu-HU" sz="16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biztonsági </a:t>
            </a:r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urnazáró </a:t>
            </a:r>
            <a:r>
              <a:rPr lang="hu-HU" sz="16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címke</a:t>
            </a:r>
            <a:endParaRPr lang="hu-HU" sz="1600" dirty="0">
              <a:solidFill>
                <a:srgbClr val="2F3D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hu-HU" sz="16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kitűző</a:t>
            </a:r>
            <a:endParaRPr lang="hu-HU" sz="1600" dirty="0">
              <a:solidFill>
                <a:srgbClr val="2F3D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hu-HU" sz="16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ellenőrző lap</a:t>
            </a:r>
            <a:endParaRPr lang="hu-HU" sz="1600" dirty="0">
              <a:solidFill>
                <a:srgbClr val="2F3D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hu-HU" sz="16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Számlálólap </a:t>
            </a:r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napközbeni </a:t>
            </a:r>
            <a:r>
              <a:rPr lang="hu-HU" sz="16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jelentéshez</a:t>
            </a:r>
            <a:endParaRPr lang="hu-HU" sz="1600" dirty="0">
              <a:solidFill>
                <a:srgbClr val="2F3D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hu-HU" sz="16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Visszautasítottak jegyzéke</a:t>
            </a:r>
            <a:endParaRPr lang="hu-HU" sz="1600" dirty="0">
              <a:solidFill>
                <a:srgbClr val="2F3D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hu-HU" sz="16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Jegyzőkönyv </a:t>
            </a:r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szavazás közben előfordult rendkívüli eseményről </a:t>
            </a:r>
            <a:endParaRPr lang="hu-HU" sz="2000" dirty="0">
              <a:solidFill>
                <a:srgbClr val="2F3D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ím 1"/>
          <p:cNvSpPr txBox="1">
            <a:spLocks/>
          </p:cNvSpPr>
          <p:nvPr/>
        </p:nvSpPr>
        <p:spPr>
          <a:xfrm>
            <a:off x="1187624" y="274638"/>
            <a:ext cx="69127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200" b="1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Szállítási ütemek</a:t>
            </a:r>
            <a:endParaRPr lang="hu-HU" sz="3200" b="1" dirty="0">
              <a:solidFill>
                <a:srgbClr val="2F3D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60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7"/>
</p:tagLst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2378</TotalTime>
  <Words>702</Words>
  <Application>Microsoft Office PowerPoint</Application>
  <PresentationFormat>Diavetítés a képernyőre (4:3 oldalarány)</PresentationFormat>
  <Paragraphs>153</Paragraphs>
  <Slides>14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Office-téma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Szavazás előkészítése</vt:lpstr>
      <vt:lpstr>Jegyzőkönyvek továbbítása</vt:lpstr>
      <vt:lpstr>PowerPoint bemutató</vt:lpstr>
      <vt:lpstr>PowerPoint bemutató</vt:lpstr>
    </vt:vector>
  </TitlesOfParts>
  <Company>KD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Sarkadi Pál</dc:creator>
  <cp:lastModifiedBy>czovekerika</cp:lastModifiedBy>
  <cp:revision>106</cp:revision>
  <cp:lastPrinted>2018-01-22T12:27:47Z</cp:lastPrinted>
  <dcterms:created xsi:type="dcterms:W3CDTF">2017-08-18T09:57:51Z</dcterms:created>
  <dcterms:modified xsi:type="dcterms:W3CDTF">2018-01-22T15:19:48Z</dcterms:modified>
</cp:coreProperties>
</file>